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4"/>
  </p:notesMasterIdLst>
  <p:sldIdLst>
    <p:sldId id="1791" r:id="rId5"/>
    <p:sldId id="1792" r:id="rId6"/>
    <p:sldId id="1793" r:id="rId7"/>
    <p:sldId id="1794" r:id="rId8"/>
    <p:sldId id="257" r:id="rId9"/>
    <p:sldId id="259" r:id="rId10"/>
    <p:sldId id="260" r:id="rId11"/>
    <p:sldId id="262" r:id="rId12"/>
    <p:sldId id="258" r:id="rId13"/>
    <p:sldId id="951" r:id="rId14"/>
    <p:sldId id="1795" r:id="rId15"/>
    <p:sldId id="952" r:id="rId16"/>
    <p:sldId id="953" r:id="rId17"/>
    <p:sldId id="1796" r:id="rId18"/>
    <p:sldId id="1797" r:id="rId19"/>
    <p:sldId id="1799" r:id="rId20"/>
    <p:sldId id="1798" r:id="rId21"/>
    <p:sldId id="1800" r:id="rId22"/>
    <p:sldId id="27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A87522-C3FC-1C38-611D-42448181222F}" name="Rebecca Langbein" initials="" userId="S::RebeccaL@disabilitybelongs.org::7115f9f1-4b42-4bf7-af15-66fc8ba417e6" providerId="AD"/>
  <p188:author id="{6436FD4D-F3BC-E537-414A-6ECAC71050DE}" name="meaghan.walls@assistologyomaha.com" initials="me" userId="S::urn:spo:guest#meaghan.walls@assistologyomaha.com::" providerId="AD"/>
  <p188:author id="{5037FBF9-438F-7E2E-7FE9-D0E70A16C0E3}" name="Rebecca Langbein" initials="RL" userId="S::rebeccal@disabilitybelongs.org::7115f9f1-4b42-4bf7-af15-66fc8ba417e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73F9E"/>
    <a:srgbClr val="F2A63C"/>
    <a:srgbClr val="F4BC3C"/>
    <a:srgbClr val="00BE8B"/>
    <a:srgbClr val="3E3E3E"/>
    <a:srgbClr val="E8992A"/>
    <a:srgbClr val="F5F5F5"/>
    <a:srgbClr val="EDEDED"/>
    <a:srgbClr val="F2F2F2"/>
    <a:srgbClr val="BBBA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6"/>
    <p:restoredTop sz="94694"/>
  </p:normalViewPr>
  <p:slideViewPr>
    <p:cSldViewPr snapToGrid="0">
      <p:cViewPr varScale="1">
        <p:scale>
          <a:sx n="100" d="100"/>
          <a:sy n="100" d="100"/>
        </p:scale>
        <p:origin x="160" y="624"/>
      </p:cViewPr>
      <p:guideLst/>
    </p:cSldViewPr>
  </p:slideViewPr>
  <p:outlineViewPr>
    <p:cViewPr>
      <p:scale>
        <a:sx n="33" d="100"/>
        <a:sy n="33" d="100"/>
      </p:scale>
      <p:origin x="0" y="-16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B06F1E-5465-EF41-B21D-69FAC5A594FC}" type="datetimeFigureOut">
              <a:rPr lang="en-US" smtClean="0"/>
              <a:t>9/30/24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EA2109-1EEB-AE44-AC51-1F0D5DADB399}"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accenture.com/content/dam/accenture/final/accenture-com/document-2/Disability-Inclusion-Report-Business-Imperative.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Rebecca kick off  &amp; welcome</a:t>
            </a:r>
          </a:p>
          <a:p>
            <a:endParaRPr lang="en-US">
              <a:ea typeface="Calibri"/>
              <a:cs typeface="Calibri"/>
            </a:endParaRPr>
          </a:p>
          <a:p>
            <a:r>
              <a:rPr lang="en-US">
                <a:ea typeface="Calibri"/>
                <a:cs typeface="Calibri"/>
              </a:rPr>
              <a:t>Hosted by Disability Belongs (share about Disability Belongs), in partnership with CDI – turn to Meaghan to share about CDI</a:t>
            </a: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8BEA2109-1EEB-AE44-AC51-1F0D5DADB399}"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EA2109-1EEB-AE44-AC51-1F0D5DADB399}" type="slidenum">
              <a:rPr lang="en-US" smtClean="0"/>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a:solidFill>
                  <a:srgbClr val="000000"/>
                </a:solidFill>
                <a:latin typeface="Calibri"/>
                <a:ea typeface="Calibri"/>
                <a:cs typeface="Calibri"/>
              </a:rPr>
              <a:t>Meaghan</a:t>
            </a:r>
          </a:p>
          <a:p>
            <a:endParaRPr lang="en-US">
              <a:solidFill>
                <a:srgbClr val="000000"/>
              </a:solidFill>
              <a:latin typeface="Calibri"/>
              <a:ea typeface="Calibri"/>
              <a:cs typeface="Calibri"/>
            </a:endParaRPr>
          </a:p>
          <a:p>
            <a:endParaRPr lang="en-US">
              <a:solidFill>
                <a:srgbClr val="000000"/>
              </a:solidFill>
            </a:endParaRPr>
          </a:p>
          <a:p>
            <a:r>
              <a:rPr lang="en-US">
                <a:solidFill>
                  <a:srgbClr val="000000"/>
                </a:solidFill>
              </a:rPr>
              <a:t>How many of you have every used an automatic door?  </a:t>
            </a:r>
          </a:p>
          <a:p>
            <a:r>
              <a:rPr lang="en-US">
                <a:solidFill>
                  <a:srgbClr val="000000"/>
                </a:solidFill>
              </a:rPr>
              <a:t>Ridden your bike down the curb cuts in the sidewalk?  </a:t>
            </a:r>
          </a:p>
          <a:p>
            <a:r>
              <a:rPr lang="en-US">
                <a:solidFill>
                  <a:srgbClr val="000000"/>
                </a:solidFill>
              </a:rPr>
              <a:t>Watched a video with closed captioning?  </a:t>
            </a:r>
          </a:p>
          <a:p>
            <a:r>
              <a:rPr lang="en-US">
                <a:solidFill>
                  <a:srgbClr val="000000"/>
                </a:solidFill>
              </a:rPr>
              <a:t>We know you are sending a lot of text messages.  But why did they develop? </a:t>
            </a:r>
          </a:p>
          <a:p>
            <a:endParaRPr lang="en-US">
              <a:solidFill>
                <a:srgbClr val="000000"/>
              </a:solidFill>
              <a:latin typeface="Calibri"/>
              <a:ea typeface="Calibri"/>
              <a:cs typeface="Calibri"/>
            </a:endParaRPr>
          </a:p>
          <a:p>
            <a:pPr algn="l"/>
            <a:r>
              <a:rPr lang="en-US" b="0" i="0" u="none" strike="noStrike">
                <a:solidFill>
                  <a:srgbClr val="000000"/>
                </a:solidFill>
                <a:effectLst/>
                <a:latin typeface="Calibri"/>
                <a:ea typeface="Calibri"/>
                <a:cs typeface="Calibri"/>
              </a:rPr>
              <a:t>Origin of text messages...</a:t>
            </a:r>
            <a:r>
              <a:rPr lang="en-US" b="0" i="0">
                <a:solidFill>
                  <a:srgbClr val="444444"/>
                </a:solidFill>
                <a:effectLst/>
                <a:latin typeface="Calibri"/>
                <a:ea typeface="Calibri"/>
                <a:cs typeface="Calibri"/>
              </a:rPr>
              <a:t>​</a:t>
            </a:r>
            <a:endParaRPr lang="en-US"/>
          </a:p>
          <a:p>
            <a:pPr fontAlgn="base"/>
            <a:r>
              <a:rPr lang="en-US">
                <a:solidFill>
                  <a:srgbClr val="000000"/>
                </a:solidFill>
                <a:latin typeface="Calibri"/>
                <a:ea typeface="Calibri"/>
                <a:cs typeface="Calibri"/>
              </a:rPr>
              <a:t>Universal</a:t>
            </a:r>
            <a:r>
              <a:rPr lang="en-US" b="0" i="0" u="none" strike="noStrike">
                <a:solidFill>
                  <a:srgbClr val="000000"/>
                </a:solidFill>
                <a:effectLst/>
                <a:latin typeface="Calibri"/>
                <a:ea typeface="Calibri"/>
                <a:cs typeface="Calibri"/>
              </a:rPr>
              <a:t> Design results in universal access in our everyday lives. </a:t>
            </a:r>
            <a:r>
              <a:rPr lang="en-US" b="0" i="0">
                <a:solidFill>
                  <a:srgbClr val="444444"/>
                </a:solidFill>
                <a:effectLst/>
                <a:latin typeface="Calibri"/>
                <a:ea typeface="Calibri"/>
                <a:cs typeface="Calibri"/>
              </a:rPr>
              <a:t>​</a:t>
            </a:r>
          </a:p>
          <a:p>
            <a:pPr algn="l" rtl="0" fontAlgn="base"/>
            <a:r>
              <a:rPr lang="en-US" b="0" i="0">
                <a:solidFill>
                  <a:srgbClr val="444444"/>
                </a:solidFill>
                <a:effectLst/>
                <a:latin typeface="Calibri"/>
                <a:ea typeface="Calibri"/>
                <a:cs typeface="Calibri"/>
              </a:rPr>
              <a:t>​</a:t>
            </a:r>
            <a:br>
              <a:rPr lang="en-US" b="0" i="0">
                <a:effectLst/>
                <a:latin typeface="Corbel" panose="020B0503020204020204" pitchFamily="34" charset="0"/>
              </a:rPr>
            </a:br>
            <a:r>
              <a:rPr lang="en-US" b="0" i="0">
                <a:solidFill>
                  <a:srgbClr val="444444"/>
                </a:solidFill>
                <a:effectLst/>
                <a:latin typeface="Calibri"/>
                <a:ea typeface="Calibri"/>
                <a:cs typeface="Calibri"/>
              </a:rPr>
              <a:t>​</a:t>
            </a:r>
          </a:p>
          <a:p>
            <a:pPr algn="l" rtl="0" fontAlgn="base"/>
            <a:r>
              <a:rPr lang="en-US" b="0" i="0" u="none" strike="noStrike">
                <a:solidFill>
                  <a:srgbClr val="000000"/>
                </a:solidFill>
                <a:effectLst/>
                <a:latin typeface="Calibri"/>
                <a:ea typeface="Calibri"/>
                <a:cs typeface="Calibri"/>
              </a:rPr>
              <a:t>All of these are forms of assistive technology that were originally designed to help individuals with mobility or hearing impairments - but we all benefit from and enjoy using them.  </a:t>
            </a:r>
            <a:r>
              <a:rPr lang="en-US" b="0" i="0">
                <a:solidFill>
                  <a:srgbClr val="444444"/>
                </a:solidFill>
                <a:effectLst/>
                <a:latin typeface="Calibri"/>
                <a:ea typeface="Calibri"/>
                <a:cs typeface="Calibri"/>
              </a:rPr>
              <a:t>​</a:t>
            </a:r>
          </a:p>
          <a:p>
            <a:pPr algn="l" rtl="0" fontAlgn="base"/>
            <a:r>
              <a:rPr lang="en-US" b="0" i="0" u="none" strike="noStrike">
                <a:solidFill>
                  <a:srgbClr val="000000"/>
                </a:solidFill>
                <a:effectLst/>
                <a:latin typeface="Calibri"/>
                <a:ea typeface="Calibri"/>
                <a:cs typeface="Calibri"/>
              </a:rPr>
              <a:t>They help create universal access to environments and information.  They are part of what we call Universal Design, which means making sure it is accessible for all people regardless of age, culture, language, ability and so on. </a:t>
            </a:r>
            <a:r>
              <a:rPr lang="en-US" b="0" i="0">
                <a:solidFill>
                  <a:srgbClr val="444444"/>
                </a:solidFill>
                <a:effectLst/>
                <a:latin typeface="Calibri"/>
                <a:ea typeface="Calibri"/>
                <a:cs typeface="Calibri"/>
              </a:rPr>
              <a:t>​</a:t>
            </a:r>
          </a:p>
          <a:p>
            <a:pPr fontAlgn="base"/>
            <a:r>
              <a:rPr lang="en-US" b="0" i="0">
                <a:solidFill>
                  <a:srgbClr val="444444"/>
                </a:solidFill>
                <a:effectLst/>
                <a:latin typeface="Corbel"/>
              </a:rPr>
              <a:t>​</a:t>
            </a:r>
            <a:endParaRPr lang="en-US">
              <a:solidFill>
                <a:srgbClr val="444444"/>
              </a:solidFill>
              <a:latin typeface="Corbel"/>
            </a:endParaRPr>
          </a:p>
          <a:p>
            <a:r>
              <a:rPr lang="en-US">
                <a:latin typeface="Corbel"/>
              </a:rPr>
              <a:t>Not everybody needs a curb cut, but everyone can use a curb cut. </a:t>
            </a:r>
            <a:br>
              <a:rPr lang="en-US" b="0" i="0">
                <a:effectLst/>
                <a:latin typeface="Corbel" panose="020B0503020204020204" pitchFamily="34" charset="0"/>
              </a:rPr>
            </a:br>
            <a:r>
              <a:rPr lang="en-US" b="0" i="0">
                <a:solidFill>
                  <a:srgbClr val="444444"/>
                </a:solidFill>
                <a:effectLst/>
                <a:latin typeface="Calibri"/>
                <a:ea typeface="Calibri"/>
                <a:cs typeface="Calibri"/>
              </a:rPr>
              <a:t>​</a:t>
            </a:r>
            <a:endParaRPr lang="en-US">
              <a:latin typeface="Calibri"/>
              <a:ea typeface="Calibri"/>
              <a:cs typeface="Calibri"/>
            </a:endParaRPr>
          </a:p>
          <a:p>
            <a:endParaRPr lang="en-US"/>
          </a:p>
        </p:txBody>
      </p:sp>
      <p:sp>
        <p:nvSpPr>
          <p:cNvPr id="4" name="Slide Number Placeholder 3"/>
          <p:cNvSpPr>
            <a:spLocks noGrp="1"/>
          </p:cNvSpPr>
          <p:nvPr>
            <p:ph type="sldNum" sz="quarter" idx="5"/>
          </p:nvPr>
        </p:nvSpPr>
        <p:spPr/>
        <p:txBody>
          <a:bodyPr/>
          <a:lstStyle/>
          <a:p>
            <a:fld id="{8BEA2109-1EEB-AE44-AC51-1F0D5DADB399}" type="slidenum">
              <a:rPr lang="en-US" smtClean="0"/>
              <a:t>11</a:t>
            </a:fld>
            <a:endParaRPr lang="en-US"/>
          </a:p>
        </p:txBody>
      </p:sp>
    </p:spTree>
    <p:extLst>
      <p:ext uri="{BB962C8B-B14F-4D97-AF65-F5344CB8AC3E}">
        <p14:creationId xmlns:p14="http://schemas.microsoft.com/office/powerpoint/2010/main" val="2330166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Rebecca</a:t>
            </a:r>
          </a:p>
          <a:p>
            <a:endParaRPr lang="en-US">
              <a:ea typeface="Calibri"/>
              <a:cs typeface="Calibri"/>
            </a:endParaRPr>
          </a:p>
          <a:p>
            <a:r>
              <a:rPr lang="en-US">
                <a:ea typeface="Calibri"/>
                <a:cs typeface="Calibri"/>
              </a:rPr>
              <a:t>Flexible and creative</a:t>
            </a:r>
          </a:p>
          <a:p>
            <a:r>
              <a:rPr lang="en-US">
                <a:ea typeface="Calibri"/>
                <a:cs typeface="Calibri"/>
              </a:rPr>
              <a:t>Culturally sensitive</a:t>
            </a:r>
          </a:p>
          <a:p>
            <a:r>
              <a:rPr lang="en-US">
                <a:ea typeface="Calibri"/>
                <a:cs typeface="Calibri"/>
              </a:rPr>
              <a:t>Design that is intended to allow the largest possible group of people to participate in the activity – casting the widest net with design</a:t>
            </a:r>
          </a:p>
        </p:txBody>
      </p:sp>
      <p:sp>
        <p:nvSpPr>
          <p:cNvPr id="4" name="Slide Number Placeholder 3"/>
          <p:cNvSpPr>
            <a:spLocks noGrp="1"/>
          </p:cNvSpPr>
          <p:nvPr>
            <p:ph type="sldNum" sz="quarter" idx="5"/>
          </p:nvPr>
        </p:nvSpPr>
        <p:spPr/>
        <p:txBody>
          <a:bodyPr/>
          <a:lstStyle/>
          <a:p>
            <a:fld id="{8BEA2109-1EEB-AE44-AC51-1F0D5DADB399}" type="slidenum">
              <a:rPr lang="en-US" smtClean="0"/>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a:t>Rebecca </a:t>
            </a:r>
          </a:p>
          <a:p>
            <a:endParaRPr lang="en-US"/>
          </a:p>
          <a:p>
            <a:r>
              <a:rPr lang="en-US">
                <a:ea typeface="Calibri"/>
                <a:cs typeface="Calibri"/>
              </a:rPr>
              <a:t>The word "universal" -- casting the widest net possible</a:t>
            </a:r>
            <a:endParaRPr lang="en-US"/>
          </a:p>
          <a:p>
            <a:r>
              <a:rPr lang="en-US">
                <a:ea typeface="Calibri"/>
                <a:cs typeface="Calibri"/>
              </a:rPr>
              <a:t>Creating policies procedures and spaces where the most people could be employed and thrive </a:t>
            </a:r>
            <a:endParaRPr lang="en-US"/>
          </a:p>
          <a:p>
            <a:r>
              <a:rPr lang="en-US">
                <a:ea typeface="Calibri"/>
                <a:cs typeface="Calibri"/>
              </a:rPr>
              <a:t>If you have created spaces, programs and policies with this mindset from the beginning, there is not as much a need to request accommodations – allows all people to be more in successful</a:t>
            </a:r>
            <a:endParaRPr lang="en-US"/>
          </a:p>
          <a:p>
            <a:r>
              <a:rPr lang="en-US">
                <a:ea typeface="Calibri"/>
                <a:cs typeface="Calibri"/>
              </a:rPr>
              <a:t>In an ideal world, where UD implemented well, accommodations aren't necessary</a:t>
            </a:r>
          </a:p>
          <a:p>
            <a:r>
              <a:rPr lang="en-US">
                <a:ea typeface="Calibri"/>
                <a:cs typeface="Calibri"/>
              </a:rPr>
              <a:t>Ever-evolving</a:t>
            </a:r>
          </a:p>
          <a:p>
            <a:endParaRPr lang="en-US"/>
          </a:p>
          <a:p>
            <a:r>
              <a:rPr lang="en-US"/>
              <a:t> </a:t>
            </a:r>
          </a:p>
          <a:p>
            <a:pPr algn="l"/>
            <a:r>
              <a:rPr lang="en-US" b="1" i="0" u="none" strike="noStrike">
                <a:solidFill>
                  <a:srgbClr val="000000"/>
                </a:solidFill>
                <a:effectLst/>
                <a:latin typeface="Calibri"/>
                <a:ea typeface="Calibri"/>
                <a:cs typeface="Calibri"/>
              </a:rPr>
              <a:t>1-2 min</a:t>
            </a:r>
            <a:r>
              <a:rPr lang="en-US" b="0" i="0">
                <a:solidFill>
                  <a:srgbClr val="444444"/>
                </a:solidFill>
                <a:effectLst/>
                <a:latin typeface="Calibri"/>
                <a:ea typeface="Calibri"/>
                <a:cs typeface="Calibri"/>
              </a:rPr>
              <a:t>​</a:t>
            </a:r>
            <a:endParaRPr lang="en-US">
              <a:latin typeface="Calibri"/>
              <a:ea typeface="Calibri"/>
              <a:cs typeface="Calibri"/>
            </a:endParaRPr>
          </a:p>
          <a:p>
            <a:pPr algn="l" rtl="0" fontAlgn="base"/>
            <a:r>
              <a:rPr lang="en-US" b="0" i="0" u="none" strike="noStrike">
                <a:solidFill>
                  <a:srgbClr val="000000"/>
                </a:solidFill>
                <a:effectLst/>
                <a:latin typeface="Calibri" panose="020F0502020204030204" pitchFamily="34" charset="0"/>
              </a:rPr>
              <a:t>What is UD and how can it help you? What it is not? - checking the boxes </a:t>
            </a:r>
            <a:r>
              <a:rPr lang="en-US" b="0" i="0" u="none" strike="noStrike" err="1">
                <a:solidFill>
                  <a:srgbClr val="000000"/>
                </a:solidFill>
                <a:effectLst/>
                <a:latin typeface="Calibri" panose="020F0502020204030204" pitchFamily="34" charset="0"/>
              </a:rPr>
              <a:t>etc</a:t>
            </a:r>
            <a:r>
              <a:rPr lang="en-US" b="0" i="0">
                <a:solidFill>
                  <a:srgbClr val="444444"/>
                </a:solidFill>
                <a:effectLst/>
                <a:latin typeface="Calibri" panose="020F0502020204030204" pitchFamily="34" charset="0"/>
              </a:rPr>
              <a:t>​</a:t>
            </a:r>
          </a:p>
          <a:p>
            <a:pPr algn="l" rtl="0" fontAlgn="base"/>
            <a:r>
              <a:rPr lang="en-US" b="0" i="0">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It is imperative that UD not be viewed as designing for disability - but designing for access and for the benefit of the collective community.  It is good design.</a:t>
            </a:r>
            <a:r>
              <a:rPr lang="en-US" b="0" i="0">
                <a:solidFill>
                  <a:srgbClr val="444444"/>
                </a:solidFill>
                <a:effectLst/>
                <a:latin typeface="Calibri" panose="020F0502020204030204" pitchFamily="34" charset="0"/>
              </a:rPr>
              <a:t>​</a:t>
            </a:r>
          </a:p>
          <a:p>
            <a:pPr algn="l" rtl="0" fontAlgn="base"/>
            <a:r>
              <a:rPr lang="en-US" b="0" i="0">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Define UD – in relation to compliance</a:t>
            </a:r>
            <a:r>
              <a:rPr lang="en-US" b="0" i="0">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Impacts workplaces, employees and customer facing aspects of business</a:t>
            </a:r>
            <a:r>
              <a:rPr lang="en-US" b="0" i="0">
                <a:solidFill>
                  <a:srgbClr val="444444"/>
                </a:solidFill>
                <a:effectLst/>
                <a:latin typeface="Calibri" panose="020F0502020204030204" pitchFamily="34" charset="0"/>
              </a:rPr>
              <a:t>​</a:t>
            </a:r>
          </a:p>
          <a:p>
            <a:pPr algn="l" rtl="0" fontAlgn="base"/>
            <a:r>
              <a:rPr lang="en-US" b="0" i="0">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Non-prescriptive</a:t>
            </a:r>
            <a:r>
              <a:rPr lang="en-US" b="0" i="0">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Outside the box</a:t>
            </a:r>
            <a:r>
              <a:rPr lang="en-US" b="0" i="0">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What do you need to do to meet the needs</a:t>
            </a:r>
            <a:r>
              <a:rPr lang="en-US" b="0" i="0">
                <a:solidFill>
                  <a:srgbClr val="444444"/>
                </a:solidFill>
                <a:effectLst/>
                <a:latin typeface="Calibri" panose="020F0502020204030204" pitchFamily="34" charset="0"/>
              </a:rPr>
              <a:t>​</a:t>
            </a:r>
          </a:p>
          <a:p>
            <a:pPr algn="l" rtl="0" fontAlgn="base"/>
            <a:r>
              <a:rPr lang="en-US" b="0" i="0">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Best practices in policy</a:t>
            </a:r>
            <a:r>
              <a:rPr lang="en-US" b="0" i="0">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Universal design</a:t>
            </a:r>
            <a:r>
              <a:rPr lang="en-US" b="0" i="0">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Marketing</a:t>
            </a:r>
            <a:r>
              <a:rPr lang="en-US" b="0" i="0">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Use your influence – leverage your influence to move the needle</a:t>
            </a:r>
            <a:r>
              <a:rPr lang="en-US" b="0" i="0">
                <a:solidFill>
                  <a:srgbClr val="444444"/>
                </a:solidFill>
                <a:effectLst/>
                <a:latin typeface="Calibri" panose="020F0502020204030204" pitchFamily="34" charset="0"/>
              </a:rPr>
              <a:t>​</a:t>
            </a:r>
          </a:p>
          <a:p>
            <a:pPr algn="l" rtl="0" fontAlgn="base"/>
            <a:r>
              <a:rPr lang="en-US" b="0" i="0">
                <a:solidFill>
                  <a:srgbClr val="444444"/>
                </a:solidFill>
                <a:effectLst/>
                <a:latin typeface="Calibri" panose="020F0502020204030204" pitchFamily="34" charset="0"/>
              </a:rPr>
              <a:t>​</a:t>
            </a:r>
          </a:p>
          <a:p>
            <a:r>
              <a:rPr lang="en-US"/>
              <a:t>There is nothing that is truly universal – the importance of casting the widest net possible with design</a:t>
            </a:r>
          </a:p>
        </p:txBody>
      </p:sp>
      <p:sp>
        <p:nvSpPr>
          <p:cNvPr id="4" name="Slide Number Placeholder 3"/>
          <p:cNvSpPr>
            <a:spLocks noGrp="1"/>
          </p:cNvSpPr>
          <p:nvPr>
            <p:ph type="sldNum" sz="quarter" idx="5"/>
          </p:nvPr>
        </p:nvSpPr>
        <p:spPr/>
        <p:txBody>
          <a:bodyPr/>
          <a:lstStyle/>
          <a:p>
            <a:fld id="{8BEA2109-1EEB-AE44-AC51-1F0D5DADB399}" type="slidenum">
              <a:rPr lang="en-US" smtClean="0"/>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Meaghan</a:t>
            </a:r>
            <a:endParaRPr lang="en-US">
              <a:cs typeface="Calibri"/>
            </a:endParaRPr>
          </a:p>
          <a:p>
            <a:endParaRPr lang="en-US">
              <a:cs typeface="Calibri"/>
            </a:endParaRPr>
          </a:p>
          <a:p>
            <a:r>
              <a:rPr lang="en-US">
                <a:cs typeface="Calibri"/>
              </a:rPr>
              <a:t>Manufacturing story </a:t>
            </a:r>
            <a:endParaRPr lang="en-US">
              <a:ea typeface="Calibri"/>
              <a:cs typeface="Calibri"/>
            </a:endParaRPr>
          </a:p>
          <a:p>
            <a:r>
              <a:rPr lang="en-US">
                <a:ea typeface="Calibri"/>
                <a:cs typeface="Calibri"/>
              </a:rPr>
              <a:t>How an accommodation can inform process change to become more universal</a:t>
            </a:r>
          </a:p>
          <a:p>
            <a:r>
              <a:rPr lang="en-US">
                <a:ea typeface="Calibri"/>
                <a:cs typeface="Calibri"/>
              </a:rPr>
              <a:t>Outcomes – shorter onboarding, more efficiency in daily work, more successful cross training – requiring less hiring</a:t>
            </a:r>
          </a:p>
        </p:txBody>
      </p:sp>
      <p:sp>
        <p:nvSpPr>
          <p:cNvPr id="4" name="Slide Number Placeholder 3"/>
          <p:cNvSpPr>
            <a:spLocks noGrp="1"/>
          </p:cNvSpPr>
          <p:nvPr>
            <p:ph type="sldNum" sz="quarter" idx="5"/>
          </p:nvPr>
        </p:nvSpPr>
        <p:spPr/>
        <p:txBody>
          <a:bodyPr/>
          <a:lstStyle/>
          <a:p>
            <a:fld id="{8BEA2109-1EEB-AE44-AC51-1F0D5DADB399}" type="slidenum">
              <a:rPr lang="en-US" smtClean="0"/>
              <a:t>14</a:t>
            </a:fld>
            <a:endParaRPr lang="en-US"/>
          </a:p>
        </p:txBody>
      </p:sp>
    </p:spTree>
    <p:extLst>
      <p:ext uri="{BB962C8B-B14F-4D97-AF65-F5344CB8AC3E}">
        <p14:creationId xmlns:p14="http://schemas.microsoft.com/office/powerpoint/2010/main" val="4260113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Meaghan</a:t>
            </a:r>
          </a:p>
          <a:p>
            <a:endParaRPr lang="en-US">
              <a:ea typeface="Calibri"/>
              <a:cs typeface="Calibri"/>
            </a:endParaRPr>
          </a:p>
          <a:p>
            <a:r>
              <a:rPr lang="en-US">
                <a:ea typeface="Calibri"/>
                <a:cs typeface="Calibri"/>
              </a:rPr>
              <a:t>Best of intentions</a:t>
            </a:r>
          </a:p>
          <a:p>
            <a:r>
              <a:rPr lang="en-US">
                <a:ea typeface="Calibri"/>
                <a:cs typeface="Calibri"/>
              </a:rPr>
              <a:t>Importance of the journey and process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8BEA2109-1EEB-AE44-AC51-1F0D5DADB399}" type="slidenum">
              <a:rPr lang="en-US" smtClean="0"/>
              <a:t>15</a:t>
            </a:fld>
            <a:endParaRPr lang="en-US"/>
          </a:p>
        </p:txBody>
      </p:sp>
    </p:spTree>
    <p:extLst>
      <p:ext uri="{BB962C8B-B14F-4D97-AF65-F5344CB8AC3E}">
        <p14:creationId xmlns:p14="http://schemas.microsoft.com/office/powerpoint/2010/main" val="3728440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Rebecca</a:t>
            </a:r>
            <a:endParaRPr lang="en-US">
              <a:cs typeface="Calibri"/>
            </a:endParaRPr>
          </a:p>
          <a:p>
            <a:endParaRPr lang="en-US">
              <a:cs typeface="Calibri"/>
            </a:endParaRPr>
          </a:p>
          <a:p>
            <a:r>
              <a:rPr lang="en-US"/>
              <a:t>What processes, procedures and policies need to be in place to ensure that people with disabilities have access to good jobs?</a:t>
            </a:r>
            <a:endParaRPr lang="en-US">
              <a:ea typeface="Calibri"/>
              <a:cs typeface="Calibri"/>
            </a:endParaRPr>
          </a:p>
          <a:p>
            <a:r>
              <a:rPr lang="en-US">
                <a:cs typeface="Calibri"/>
              </a:rPr>
              <a:t>Compliance says we cannot </a:t>
            </a:r>
            <a:r>
              <a:rPr lang="en-US" b="1">
                <a:cs typeface="Calibri"/>
              </a:rPr>
              <a:t>not </a:t>
            </a:r>
            <a:r>
              <a:rPr lang="en-US">
                <a:cs typeface="Calibri"/>
              </a:rPr>
              <a:t>hire someone because of their disability – compliance does not help us explore alternative, more accessible and inclusive means of creating job descriptions</a:t>
            </a:r>
            <a:endParaRPr lang="en-US">
              <a:ea typeface="Calibri"/>
              <a:cs typeface="Calibri"/>
            </a:endParaRPr>
          </a:p>
          <a:p>
            <a:endParaRPr lang="en-US">
              <a:ea typeface="Calibri"/>
              <a:cs typeface="Calibri"/>
            </a:endParaRPr>
          </a:p>
          <a:p>
            <a:r>
              <a:rPr lang="en-US">
                <a:ea typeface="Calibri"/>
                <a:cs typeface="Calibri"/>
              </a:rPr>
              <a:t>Language used – deterring people from applying because of word choice</a:t>
            </a:r>
          </a:p>
          <a:p>
            <a:r>
              <a:rPr lang="en-US">
                <a:ea typeface="Calibri"/>
                <a:cs typeface="Calibri"/>
              </a:rPr>
              <a:t>Platform used – Is it accessible?</a:t>
            </a:r>
          </a:p>
        </p:txBody>
      </p:sp>
      <p:sp>
        <p:nvSpPr>
          <p:cNvPr id="4" name="Slide Number Placeholder 3"/>
          <p:cNvSpPr>
            <a:spLocks noGrp="1"/>
          </p:cNvSpPr>
          <p:nvPr>
            <p:ph type="sldNum" sz="quarter" idx="5"/>
          </p:nvPr>
        </p:nvSpPr>
        <p:spPr/>
        <p:txBody>
          <a:bodyPr/>
          <a:lstStyle/>
          <a:p>
            <a:fld id="{8BEA2109-1EEB-AE44-AC51-1F0D5DADB399}" type="slidenum">
              <a:rPr lang="en-US" smtClean="0"/>
              <a:t>16</a:t>
            </a:fld>
            <a:endParaRPr lang="en-US"/>
          </a:p>
        </p:txBody>
      </p:sp>
    </p:spTree>
    <p:extLst>
      <p:ext uri="{BB962C8B-B14F-4D97-AF65-F5344CB8AC3E}">
        <p14:creationId xmlns:p14="http://schemas.microsoft.com/office/powerpoint/2010/main" val="2169158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Rebecca</a:t>
            </a:r>
            <a:endParaRPr lang="en-US">
              <a:cs typeface="Calibri"/>
            </a:endParaRPr>
          </a:p>
          <a:p>
            <a:endParaRPr lang="en-US">
              <a:cs typeface="Calibri"/>
            </a:endParaRPr>
          </a:p>
          <a:p>
            <a:r>
              <a:rPr lang="en-US"/>
              <a:t>What processes, procedures and policies need to be in place to ensure that people with disabilities have access to good jobs?</a:t>
            </a:r>
            <a:endParaRPr lang="en-US">
              <a:ea typeface="Calibri"/>
              <a:cs typeface="Calibri"/>
            </a:endParaRPr>
          </a:p>
          <a:p>
            <a:r>
              <a:rPr lang="en-US">
                <a:cs typeface="Calibri"/>
              </a:rPr>
              <a:t>Compliance says we cannot </a:t>
            </a:r>
            <a:r>
              <a:rPr lang="en-US" b="1">
                <a:cs typeface="Calibri"/>
              </a:rPr>
              <a:t>not </a:t>
            </a:r>
            <a:r>
              <a:rPr lang="en-US">
                <a:cs typeface="Calibri"/>
              </a:rPr>
              <a:t>hire someone because of their disability – compliance does not help us explore alternative, more accessible and inclusive means of interviewing</a:t>
            </a:r>
            <a:endParaRPr lang="en-US">
              <a:ea typeface="Calibri"/>
              <a:cs typeface="Calibri"/>
            </a:endParaRPr>
          </a:p>
          <a:p>
            <a:endParaRPr lang="en-US">
              <a:ea typeface="Calibri"/>
              <a:cs typeface="Calibri"/>
            </a:endParaRPr>
          </a:p>
          <a:p>
            <a:r>
              <a:rPr lang="en-US">
                <a:ea typeface="Calibri"/>
                <a:cs typeface="Calibri"/>
              </a:rPr>
              <a:t>Format of interviews – skill-based or conversational? </a:t>
            </a:r>
            <a:endParaRPr lang="en-US"/>
          </a:p>
          <a:p>
            <a:r>
              <a:rPr lang="en-US"/>
              <a:t>Consider the types of environments – show people the environment they would be working in so they can anticipate what they will need to succeed and be supported</a:t>
            </a:r>
            <a:endParaRPr lang="en-US">
              <a:ea typeface="Calibri"/>
              <a:cs typeface="Calibri"/>
            </a:endParaRPr>
          </a:p>
          <a:p>
            <a:r>
              <a:rPr lang="en-US">
                <a:ea typeface="Calibri"/>
                <a:cs typeface="Calibri"/>
              </a:rPr>
              <a:t>Where possible, send questions beforehand</a:t>
            </a:r>
          </a:p>
          <a:p>
            <a:r>
              <a:rPr lang="en-US">
                <a:ea typeface="Calibri"/>
                <a:cs typeface="Calibri"/>
              </a:rPr>
              <a:t>Allowing people time to process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8BEA2109-1EEB-AE44-AC51-1F0D5DADB399}" type="slidenum">
              <a:rPr lang="en-US" smtClean="0"/>
              <a:t>17</a:t>
            </a:fld>
            <a:endParaRPr lang="en-US"/>
          </a:p>
        </p:txBody>
      </p:sp>
    </p:spTree>
    <p:extLst>
      <p:ext uri="{BB962C8B-B14F-4D97-AF65-F5344CB8AC3E}">
        <p14:creationId xmlns:p14="http://schemas.microsoft.com/office/powerpoint/2010/main" val="1922176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Meaghan</a:t>
            </a:r>
          </a:p>
          <a:p>
            <a:endParaRPr lang="en-US">
              <a:ea typeface="Calibri"/>
              <a:cs typeface="Calibri"/>
            </a:endParaRPr>
          </a:p>
          <a:p>
            <a:r>
              <a:rPr lang="en-US">
                <a:ea typeface="Calibri"/>
                <a:cs typeface="Calibri"/>
              </a:rPr>
              <a:t>We heard a lot "oh that’s great.  A playground for disabled kids" and we were like, well, yes AND their siblings, friends, classmates, grandparents, disabled parents, and friends to yet be made. </a:t>
            </a:r>
          </a:p>
          <a:p>
            <a:endParaRPr lang="en-US">
              <a:ea typeface="Calibri"/>
              <a:cs typeface="Calibri"/>
            </a:endParaRPr>
          </a:p>
          <a:p>
            <a:r>
              <a:rPr lang="en-US">
                <a:ea typeface="Calibri"/>
                <a:cs typeface="Calibri"/>
              </a:rPr>
              <a:t>Universal Design and true access are about equitable experiences – which can mean there are options for swings, but the wheelchair accessible swing is isolated from other swings. Equitable can mean that there are tactile elements both on the ground and on the equipment, but they are different and you don't really have a choice if you cannot climb onto the equipment, and so we wanted those equitable experiences to be inclusive AND equitable. </a:t>
            </a:r>
          </a:p>
          <a:p>
            <a:endParaRPr lang="en-US">
              <a:ea typeface="Calibri"/>
              <a:cs typeface="Calibri"/>
            </a:endParaRPr>
          </a:p>
          <a:p>
            <a:r>
              <a:rPr lang="en-US" b="1">
                <a:ea typeface="Calibri"/>
                <a:cs typeface="Calibri"/>
              </a:rPr>
              <a:t>Share about features and why they are important for full participation:</a:t>
            </a:r>
          </a:p>
          <a:p>
            <a:r>
              <a:rPr lang="en-US">
                <a:ea typeface="Calibri"/>
                <a:cs typeface="Calibri"/>
              </a:rPr>
              <a:t>Surfacing (is an obvious one </a:t>
            </a:r>
            <a:r>
              <a:rPr lang="en-US" err="1">
                <a:ea typeface="Calibri"/>
                <a:cs typeface="Calibri"/>
              </a:rPr>
              <a:t>bc</a:t>
            </a:r>
            <a:r>
              <a:rPr lang="en-US">
                <a:ea typeface="Calibri"/>
                <a:cs typeface="Calibri"/>
              </a:rPr>
              <a:t> everyone knows that while mulch is ADA compliant, it is not actually accessible)</a:t>
            </a:r>
          </a:p>
          <a:p>
            <a:r>
              <a:rPr lang="en-US">
                <a:ea typeface="Calibri"/>
                <a:cs typeface="Calibri"/>
              </a:rPr>
              <a:t>Color contrast</a:t>
            </a:r>
          </a:p>
          <a:p>
            <a:r>
              <a:rPr lang="en-US">
                <a:ea typeface="Calibri"/>
                <a:cs typeface="Calibri"/>
              </a:rPr>
              <a:t>Shade</a:t>
            </a:r>
          </a:p>
          <a:p>
            <a:r>
              <a:rPr lang="en-US">
                <a:ea typeface="Calibri"/>
                <a:cs typeface="Calibri"/>
              </a:rPr>
              <a:t>2 ramps</a:t>
            </a:r>
          </a:p>
          <a:p>
            <a:r>
              <a:rPr lang="en-US">
                <a:ea typeface="Calibri"/>
                <a:cs typeface="Calibri"/>
              </a:rPr>
              <a:t>Socially inclusive </a:t>
            </a:r>
            <a:r>
              <a:rPr lang="en-US" err="1">
                <a:ea typeface="Calibri"/>
                <a:cs typeface="Calibri"/>
              </a:rPr>
              <a:t>wc</a:t>
            </a:r>
            <a:r>
              <a:rPr lang="en-US">
                <a:ea typeface="Calibri"/>
                <a:cs typeface="Calibri"/>
              </a:rPr>
              <a:t> swing</a:t>
            </a:r>
          </a:p>
          <a:p>
            <a:r>
              <a:rPr lang="en-US">
                <a:ea typeface="Calibri"/>
                <a:cs typeface="Calibri"/>
              </a:rPr>
              <a:t>Toddler area – ramped house</a:t>
            </a:r>
          </a:p>
          <a:p>
            <a:r>
              <a:rPr lang="en-US">
                <a:ea typeface="Calibri"/>
                <a:cs typeface="Calibri"/>
              </a:rPr>
              <a:t>In ground merry-go-round</a:t>
            </a:r>
          </a:p>
          <a:p>
            <a:r>
              <a:rPr lang="en-US">
                <a:ea typeface="Calibri"/>
                <a:cs typeface="Calibri"/>
              </a:rPr>
              <a:t>Music</a:t>
            </a:r>
          </a:p>
          <a:p>
            <a:r>
              <a:rPr lang="en-US">
                <a:ea typeface="Calibri"/>
                <a:cs typeface="Calibri"/>
              </a:rPr>
              <a:t>2 styles of seat spinners</a:t>
            </a:r>
          </a:p>
          <a:p>
            <a:r>
              <a:rPr lang="en-US">
                <a:ea typeface="Calibri"/>
                <a:cs typeface="Calibri"/>
              </a:rPr>
              <a:t>Tactile sign</a:t>
            </a:r>
          </a:p>
        </p:txBody>
      </p:sp>
      <p:sp>
        <p:nvSpPr>
          <p:cNvPr id="4" name="Slide Number Placeholder 3"/>
          <p:cNvSpPr>
            <a:spLocks noGrp="1"/>
          </p:cNvSpPr>
          <p:nvPr>
            <p:ph type="sldNum" sz="quarter" idx="5"/>
          </p:nvPr>
        </p:nvSpPr>
        <p:spPr/>
        <p:txBody>
          <a:bodyPr/>
          <a:lstStyle/>
          <a:p>
            <a:fld id="{8BEA2109-1EEB-AE44-AC51-1F0D5DADB399}" type="slidenum">
              <a:rPr lang="en-US" smtClean="0"/>
              <a:t>18</a:t>
            </a:fld>
            <a:endParaRPr lang="en-US"/>
          </a:p>
        </p:txBody>
      </p:sp>
    </p:spTree>
    <p:extLst>
      <p:ext uri="{BB962C8B-B14F-4D97-AF65-F5344CB8AC3E}">
        <p14:creationId xmlns:p14="http://schemas.microsoft.com/office/powerpoint/2010/main" val="3446697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EA2109-1EEB-AE44-AC51-1F0D5DADB399}" type="slidenum">
              <a:rPr lang="en-US" smtClean="0"/>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Meaghan start</a:t>
            </a:r>
            <a:endParaRPr lang="en-US">
              <a:cs typeface="Calibri"/>
            </a:endParaRPr>
          </a:p>
          <a:p>
            <a:endParaRPr lang="en-US">
              <a:cs typeface="Calibri"/>
            </a:endParaRPr>
          </a:p>
          <a:p>
            <a:r>
              <a:rPr lang="en-US">
                <a:cs typeface="Calibri"/>
              </a:rPr>
              <a:t>Preliminary intros – name, title, visual description, where we are located</a:t>
            </a:r>
            <a:endParaRPr lang="en-US">
              <a:ea typeface="Calibri"/>
              <a:cs typeface="Calibri"/>
            </a:endParaRPr>
          </a:p>
        </p:txBody>
      </p:sp>
      <p:sp>
        <p:nvSpPr>
          <p:cNvPr id="4" name="Slide Number Placeholder 3"/>
          <p:cNvSpPr>
            <a:spLocks noGrp="1"/>
          </p:cNvSpPr>
          <p:nvPr>
            <p:ph type="sldNum" sz="quarter" idx="5"/>
          </p:nvPr>
        </p:nvSpPr>
        <p:spPr/>
        <p:txBody>
          <a:bodyPr/>
          <a:lstStyle/>
          <a:p>
            <a:fld id="{8BEA2109-1EEB-AE44-AC51-1F0D5DADB399}" type="slidenum">
              <a:rPr lang="en-US" smtClean="0"/>
              <a:t>2</a:t>
            </a:fld>
            <a:endParaRPr lang="en-US"/>
          </a:p>
        </p:txBody>
      </p:sp>
    </p:spTree>
    <p:extLst>
      <p:ext uri="{BB962C8B-B14F-4D97-AF65-F5344CB8AC3E}">
        <p14:creationId xmlns:p14="http://schemas.microsoft.com/office/powerpoint/2010/main" val="860317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Below the waterline introductions</a:t>
            </a:r>
          </a:p>
          <a:p>
            <a:endParaRPr lang="en-US">
              <a:ea typeface="Calibri"/>
              <a:cs typeface="Calibri"/>
            </a:endParaRPr>
          </a:p>
          <a:p>
            <a:r>
              <a:rPr lang="en-US">
                <a:ea typeface="Calibri"/>
                <a:cs typeface="Calibri"/>
              </a:rPr>
              <a:t>Rebecca start</a:t>
            </a:r>
          </a:p>
          <a:p>
            <a:endParaRPr lang="en-US">
              <a:ea typeface="Calibri"/>
              <a:cs typeface="Calibri"/>
            </a:endParaRPr>
          </a:p>
          <a:p>
            <a:r>
              <a:rPr lang="en-US">
                <a:cs typeface="Calibri"/>
              </a:rPr>
              <a:t>Secondary description – more about us and how we came to be here and in the UD world</a:t>
            </a:r>
            <a:endParaRPr lang="en-US">
              <a:ea typeface="Calibri"/>
              <a:cs typeface="Calibri"/>
            </a:endParaRPr>
          </a:p>
          <a:p>
            <a:endParaRPr lang="en-US">
              <a:cs typeface="Calibri"/>
            </a:endParaRPr>
          </a:p>
          <a:p>
            <a:r>
              <a:rPr lang="en-US">
                <a:cs typeface="Calibri"/>
              </a:rPr>
              <a:t>This is an important thing to keep in mind whenever you are thinking about the disability community, especially in the workplace. We can't know all of anyone's experiences or identities until they disclose them to us. </a:t>
            </a:r>
            <a:endParaRPr lang="en-US">
              <a:ea typeface="Calibri"/>
              <a:cs typeface="Calibri"/>
            </a:endParaRPr>
          </a:p>
        </p:txBody>
      </p:sp>
      <p:sp>
        <p:nvSpPr>
          <p:cNvPr id="4" name="Slide Number Placeholder 3"/>
          <p:cNvSpPr>
            <a:spLocks noGrp="1"/>
          </p:cNvSpPr>
          <p:nvPr>
            <p:ph type="sldNum" sz="quarter" idx="5"/>
          </p:nvPr>
        </p:nvSpPr>
        <p:spPr/>
        <p:txBody>
          <a:bodyPr/>
          <a:lstStyle/>
          <a:p>
            <a:fld id="{8BEA2109-1EEB-AE44-AC51-1F0D5DADB399}" type="slidenum">
              <a:rPr lang="en-US" smtClean="0"/>
              <a:t>3</a:t>
            </a:fld>
            <a:endParaRPr lang="en-US"/>
          </a:p>
        </p:txBody>
      </p:sp>
    </p:spTree>
    <p:extLst>
      <p:ext uri="{BB962C8B-B14F-4D97-AF65-F5344CB8AC3E}">
        <p14:creationId xmlns:p14="http://schemas.microsoft.com/office/powerpoint/2010/main" val="1885752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Meaghan</a:t>
            </a:r>
          </a:p>
          <a:p>
            <a:endParaRPr lang="en-US">
              <a:ea typeface="Calibri"/>
              <a:cs typeface="Calibri"/>
            </a:endParaRPr>
          </a:p>
          <a:p>
            <a:r>
              <a:rPr lang="en-US">
                <a:ea typeface="Calibri"/>
                <a:cs typeface="Calibri"/>
              </a:rPr>
              <a:t>The disability community is the largest minority group, and the only demographic group each and every one of us can join at any time in our lives. In fact, the longer we live the more likely we are to be a part of the disability community, even on a temporary basis. </a:t>
            </a:r>
            <a:r>
              <a:rPr lang="en-US"/>
              <a:t>Thinking about how we can make the world better designed for people with disabilities will make the world better designed for all of us. And disability affects and/or will affect all of us at some point in our lives.</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8BEA2109-1EEB-AE44-AC51-1F0D5DADB399}" type="slidenum">
              <a:rPr lang="en-US" smtClean="0"/>
              <a:t>4</a:t>
            </a:fld>
            <a:endParaRPr lang="en-US"/>
          </a:p>
        </p:txBody>
      </p:sp>
    </p:spTree>
    <p:extLst>
      <p:ext uri="{BB962C8B-B14F-4D97-AF65-F5344CB8AC3E}">
        <p14:creationId xmlns:p14="http://schemas.microsoft.com/office/powerpoint/2010/main" val="517123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Meaghan</a:t>
            </a:r>
            <a:endParaRPr lang="en-US">
              <a:cs typeface="Calibri"/>
            </a:endParaRPr>
          </a:p>
          <a:p>
            <a:endParaRPr lang="en-US">
              <a:ea typeface="Calibri"/>
              <a:cs typeface="Calibri"/>
            </a:endParaRPr>
          </a:p>
          <a:p>
            <a:r>
              <a:rPr lang="en-US">
                <a:ea typeface="Calibri"/>
                <a:cs typeface="Calibri"/>
              </a:rPr>
              <a:t>Impacts more people than you think. Whether yourself, someone you care about, someone you work with or all of the above. </a:t>
            </a:r>
          </a:p>
          <a:p>
            <a:r>
              <a:rPr lang="en-US">
                <a:ea typeface="Calibri"/>
                <a:cs typeface="Calibri"/>
              </a:rPr>
              <a:t>And of all the types and categories of disability that exist, 74% of disability is considered non-apparent. That means you may never be privy to the knowledge about someone's experience with disability if they do not trust you enough to share about it.</a:t>
            </a:r>
          </a:p>
          <a:p>
            <a:r>
              <a:rPr lang="en-US">
                <a:ea typeface="Calibri"/>
                <a:cs typeface="Calibri"/>
              </a:rPr>
              <a:t>In fact, over the last few years in our work at CDI, businesses have been telling us that Mental health self-disclosures are increasing, and are the largest category of disability disclosures they receive.  This impacts accommodation policy and processes, perceptions of performance and many other aspects of workplace experiences.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8BEA2109-1EEB-AE44-AC51-1F0D5DADB399}" type="slidenum">
              <a:rPr lang="en-US" smtClean="0"/>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Rebecca</a:t>
            </a:r>
            <a:endParaRPr lang="en-US">
              <a:cs typeface="Calibri"/>
            </a:endParaRPr>
          </a:p>
          <a:p>
            <a:endParaRPr lang="en-US">
              <a:cs typeface="Calibri"/>
            </a:endParaRPr>
          </a:p>
          <a:p>
            <a:r>
              <a:rPr lang="en-US">
                <a:cs typeface="Calibri"/>
              </a:rPr>
              <a:t>This is not the only way to think about disability – social model</a:t>
            </a:r>
            <a:endParaRPr lang="en-US"/>
          </a:p>
          <a:p>
            <a:endParaRPr lang="en-US">
              <a:cs typeface="Calibri"/>
            </a:endParaRPr>
          </a:p>
          <a:p>
            <a:r>
              <a:rPr lang="en-US">
                <a:cs typeface="Calibri"/>
              </a:rPr>
              <a:t>Many people think of people in wheelchairs when they think about disability but this is not the entire picture </a:t>
            </a:r>
            <a:endParaRPr lang="en-US">
              <a:ea typeface="Calibri"/>
              <a:cs typeface="Calibri"/>
            </a:endParaRPr>
          </a:p>
          <a:p>
            <a:r>
              <a:rPr lang="en-US">
                <a:cs typeface="Calibri"/>
              </a:rPr>
              <a:t>This is something we need to keep in mind when thinking about creating an inclusive workplace</a:t>
            </a:r>
          </a:p>
        </p:txBody>
      </p:sp>
      <p:sp>
        <p:nvSpPr>
          <p:cNvPr id="4" name="Slide Number Placeholder 3"/>
          <p:cNvSpPr>
            <a:spLocks noGrp="1"/>
          </p:cNvSpPr>
          <p:nvPr>
            <p:ph type="sldNum" sz="quarter" idx="5"/>
          </p:nvPr>
        </p:nvSpPr>
        <p:spPr/>
        <p:txBody>
          <a:bodyPr/>
          <a:lstStyle/>
          <a:p>
            <a:fld id="{8BEA2109-1EEB-AE44-AC51-1F0D5DADB399}" type="slidenum">
              <a:rPr lang="en-US" smtClean="0"/>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Rebecca</a:t>
            </a:r>
          </a:p>
          <a:p>
            <a:endParaRPr lang="en-US">
              <a:ea typeface="Calibri"/>
              <a:cs typeface="Calibri"/>
            </a:endParaRPr>
          </a:p>
          <a:p>
            <a:r>
              <a:rPr lang="en-US">
                <a:ea typeface="Calibri"/>
                <a:cs typeface="Calibri"/>
              </a:rPr>
              <a:t>Only 17% of </a:t>
            </a:r>
            <a:r>
              <a:rPr lang="en-US" err="1">
                <a:ea typeface="Calibri"/>
                <a:cs typeface="Calibri"/>
              </a:rPr>
              <a:t>PwD</a:t>
            </a:r>
            <a:r>
              <a:rPr lang="en-US">
                <a:ea typeface="Calibri"/>
                <a:cs typeface="Calibri"/>
              </a:rPr>
              <a:t> are born with them; so that has a big impact on retention and the employment slide if so many people are acquiring their disabilities in life</a:t>
            </a:r>
          </a:p>
          <a:p>
            <a:endParaRPr lang="en-US">
              <a:ea typeface="Calibri"/>
              <a:cs typeface="Calibri"/>
            </a:endParaRPr>
          </a:p>
          <a:p>
            <a:endParaRPr lang="en-US"/>
          </a:p>
          <a:p>
            <a:endParaRPr lang="en-US"/>
          </a:p>
          <a:p>
            <a:endParaRPr lang="en-US"/>
          </a:p>
          <a:p>
            <a:endParaRPr lang="en-US"/>
          </a:p>
          <a:p>
            <a:endParaRPr lang="en-US"/>
          </a:p>
          <a:p>
            <a:endParaRPr lang="en-US"/>
          </a:p>
          <a:p>
            <a:endParaRPr lang="en-US"/>
          </a:p>
          <a:p>
            <a:endParaRPr lang="en-US"/>
          </a:p>
          <a:p>
            <a:r>
              <a:rPr lang="en"/>
              <a:t>Level set - </a:t>
            </a:r>
            <a:endParaRPr lang="en-US"/>
          </a:p>
          <a:p>
            <a:endParaRPr lang="en"/>
          </a:p>
          <a:p>
            <a:r>
              <a:rPr lang="en"/>
              <a:t>Because this </a:t>
            </a:r>
            <a:r>
              <a:rPr lang="en">
                <a:ea typeface="Calibri"/>
                <a:cs typeface="Calibri"/>
              </a:rPr>
              <a:t>session is not about disability awareness specifically, I am not going to go into a lot of specifics around disability, inclusive language and what not. It will certainly be infused in our time together, but not </a:t>
            </a:r>
            <a:r>
              <a:rPr lang="en" err="1">
                <a:ea typeface="Calibri"/>
                <a:cs typeface="Calibri"/>
              </a:rPr>
              <a:t>specifcially</a:t>
            </a:r>
            <a:r>
              <a:rPr lang="en">
                <a:ea typeface="Calibri"/>
                <a:cs typeface="Calibri"/>
              </a:rPr>
              <a:t> called out. So, I want to set some base line understandings for today at least. </a:t>
            </a:r>
            <a:endParaRPr lang="en-US">
              <a:cs typeface="Calibri"/>
            </a:endParaRPr>
          </a:p>
          <a:p>
            <a:endParaRPr lang="en-US"/>
          </a:p>
          <a:p>
            <a:endParaRPr lang="en-US"/>
          </a:p>
          <a:p>
            <a:r>
              <a:rPr lang="en-US"/>
              <a:t>You are already working with people with disabilities</a:t>
            </a:r>
          </a:p>
        </p:txBody>
      </p:sp>
      <p:sp>
        <p:nvSpPr>
          <p:cNvPr id="4" name="Slide Number Placeholder 3"/>
          <p:cNvSpPr>
            <a:spLocks noGrp="1"/>
          </p:cNvSpPr>
          <p:nvPr>
            <p:ph type="sldNum" sz="quarter" idx="5"/>
          </p:nvPr>
        </p:nvSpPr>
        <p:spPr/>
        <p:txBody>
          <a:bodyPr/>
          <a:lstStyle/>
          <a:p>
            <a:fld id="{8BEA2109-1EEB-AE44-AC51-1F0D5DADB399}" type="slidenum">
              <a:rPr lang="en-US" smtClean="0"/>
              <a:t>7</a:t>
            </a:fld>
            <a:endParaRPr lang="en-US"/>
          </a:p>
        </p:txBody>
      </p:sp>
    </p:spTree>
    <p:extLst>
      <p:ext uri="{BB962C8B-B14F-4D97-AF65-F5344CB8AC3E}">
        <p14:creationId xmlns:p14="http://schemas.microsoft.com/office/powerpoint/2010/main" val="2839798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Rebecca</a:t>
            </a: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8BEA2109-1EEB-AE44-AC51-1F0D5DADB399}" type="slidenum">
              <a:rPr lang="en-US" smtClean="0"/>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Meaghan</a:t>
            </a:r>
            <a:endParaRPr lang="en-US"/>
          </a:p>
          <a:p>
            <a:endParaRPr lang="en-US"/>
          </a:p>
          <a:p>
            <a:r>
              <a:rPr lang="en-US"/>
              <a:t>Accenture + </a:t>
            </a:r>
            <a:r>
              <a:rPr lang="en-US" err="1"/>
              <a:t>Disability:IN</a:t>
            </a:r>
            <a:r>
              <a:rPr lang="en-US"/>
              <a:t> + American Association of People with Disabilities (2018) - employment data showed huge gaps in labor force participation for </a:t>
            </a:r>
            <a:r>
              <a:rPr lang="en-US" err="1"/>
              <a:t>PwD</a:t>
            </a:r>
            <a:r>
              <a:rPr lang="en-US"/>
              <a:t> and non-disabled peers. </a:t>
            </a:r>
          </a:p>
          <a:p>
            <a:r>
              <a:rPr lang="en-US"/>
              <a:t>They determined that A 1% increase in employment for </a:t>
            </a:r>
            <a:r>
              <a:rPr lang="en-US" err="1"/>
              <a:t>PwD</a:t>
            </a:r>
            <a:r>
              <a:rPr lang="en-US"/>
              <a:t> </a:t>
            </a:r>
            <a:r>
              <a:rPr lang="en-US" err="1"/>
              <a:t>apx</a:t>
            </a:r>
            <a:r>
              <a:rPr lang="en-US"/>
              <a:t> 107k jobs) could mean $25 billion growth in US GDP</a:t>
            </a:r>
            <a:endParaRPr lang="en-US">
              <a:ea typeface="Calibri"/>
              <a:cs typeface="Calibri"/>
            </a:endParaRPr>
          </a:p>
          <a:p>
            <a:r>
              <a:rPr lang="en-US">
                <a:ea typeface="Calibri"/>
                <a:cs typeface="Calibri"/>
              </a:rPr>
              <a:t>And also that businesses experience </a:t>
            </a:r>
            <a:r>
              <a:rPr lang="en-US"/>
              <a:t>on average </a:t>
            </a:r>
            <a:r>
              <a:rPr lang="en"/>
              <a:t>28 percent higher revenue, double the net income and 30 percent higher economic profit margins 3 over the four-year period analyzed.</a:t>
            </a:r>
            <a:endParaRPr lang="en-US"/>
          </a:p>
          <a:p>
            <a:endParaRPr lang="en-US">
              <a:ea typeface="Calibri"/>
              <a:cs typeface="Calibri"/>
            </a:endParaRPr>
          </a:p>
          <a:p>
            <a:r>
              <a:rPr lang="en-US">
                <a:ea typeface="Calibri"/>
                <a:cs typeface="Calibri"/>
              </a:rPr>
              <a:t>Here is a really powerful number – spending power. $1T left on the table.</a:t>
            </a:r>
          </a:p>
          <a:p>
            <a:r>
              <a:rPr lang="en-US">
                <a:ea typeface="Calibri"/>
                <a:cs typeface="Calibri"/>
              </a:rPr>
              <a:t>But if this was easy, the gap would be closing faster. So, you have to be ready to do the work for the long haul. And it requires collaboration.  In order to have a holistic impact on the business – internally and externally – requires collaboration.  You need marketing, IT, HR/TA/benefits, facilities, managers and other departments willing to come together to contribute. It can't be a siloed initiative otherwise when the passionate champion of the work changes positions, roles or companies – the efforts dwindle and progress is lost. </a:t>
            </a:r>
          </a:p>
          <a:p>
            <a:endParaRPr lang="en-US"/>
          </a:p>
          <a:p>
            <a:pPr marL="457200"/>
            <a:endParaRPr lang="en">
              <a:cs typeface="+mn-lt"/>
            </a:endParaRPr>
          </a:p>
          <a:p>
            <a:pPr marL="609600"/>
            <a:r>
              <a:rPr lang="en">
                <a:hlinkClick r:id="rId3"/>
              </a:rPr>
              <a:t>https://www.accenture.com/content/dam/accenture/final/accenture-com/document-2/Disability-Inclusion-Report-Business-Imperative.pdf</a:t>
            </a:r>
            <a:endParaRPr lang="en"/>
          </a:p>
          <a:p>
            <a:endParaRPr lang="en-US"/>
          </a:p>
        </p:txBody>
      </p:sp>
      <p:sp>
        <p:nvSpPr>
          <p:cNvPr id="4" name="Slide Number Placeholder 3"/>
          <p:cNvSpPr>
            <a:spLocks noGrp="1"/>
          </p:cNvSpPr>
          <p:nvPr>
            <p:ph type="sldNum" sz="quarter" idx="5"/>
          </p:nvPr>
        </p:nvSpPr>
        <p:spPr/>
        <p:txBody>
          <a:bodyPr/>
          <a:lstStyle/>
          <a:p>
            <a:fld id="{8BEA2109-1EEB-AE44-AC51-1F0D5DADB399}" type="slidenum">
              <a:rPr lang="en-US" smtClean="0"/>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Mai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42534" y="2272921"/>
            <a:ext cx="7179425" cy="1830363"/>
          </a:xfrm>
          <a:prstGeom prst="rect">
            <a:avLst/>
          </a:prstGeom>
        </p:spPr>
        <p:txBody>
          <a:bodyPr anchor="b"/>
          <a:lstStyle>
            <a:lvl1pPr algn="l">
              <a:defRPr sz="6000" b="1">
                <a:latin typeface="Helvetica" pitchFamily="2" charset="0"/>
              </a:defRPr>
            </a:lvl1pPr>
          </a:lstStyle>
          <a:p>
            <a:r>
              <a:rPr lang="en-US"/>
              <a:t>Click to edit Master title style</a:t>
            </a:r>
            <a:endParaRPr lang="id-ID"/>
          </a:p>
        </p:txBody>
      </p:sp>
      <p:sp>
        <p:nvSpPr>
          <p:cNvPr id="3" name="Subtitle 2"/>
          <p:cNvSpPr>
            <a:spLocks noGrp="1"/>
          </p:cNvSpPr>
          <p:nvPr>
            <p:ph type="subTitle" idx="1"/>
          </p:nvPr>
        </p:nvSpPr>
        <p:spPr>
          <a:xfrm>
            <a:off x="742534" y="4195360"/>
            <a:ext cx="7179425" cy="578633"/>
          </a:xfrm>
          <a:prstGeom prst="rect">
            <a:avLst/>
          </a:prstGeom>
        </p:spPr>
        <p:txBody>
          <a:bodyPr/>
          <a:lstStyle>
            <a:lvl1pPr marL="0" indent="0" algn="l">
              <a:buNone/>
              <a:defRPr sz="2400">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7" name="Flowchart: Document 6">
            <a:extLst>
              <a:ext uri="{FF2B5EF4-FFF2-40B4-BE49-F238E27FC236}">
                <a16:creationId xmlns:a16="http://schemas.microsoft.com/office/drawing/2014/main" id="{1F45E245-D2C1-DB18-4019-D39BE11E42C8}"/>
              </a:ext>
            </a:extLst>
          </p:cNvPr>
          <p:cNvSpPr/>
          <p:nvPr userDrawn="1"/>
        </p:nvSpPr>
        <p:spPr>
          <a:xfrm flipV="1">
            <a:off x="-76200" y="5641256"/>
            <a:ext cx="12344400" cy="1570965"/>
          </a:xfrm>
          <a:prstGeom prst="roundRect">
            <a:avLst/>
          </a:prstGeom>
          <a:gradFill>
            <a:gsLst>
              <a:gs pos="0">
                <a:srgbClr val="213D99"/>
              </a:gs>
              <a:gs pos="98000">
                <a:srgbClr val="3EBB8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12" name="TextBox 11">
            <a:extLst>
              <a:ext uri="{FF2B5EF4-FFF2-40B4-BE49-F238E27FC236}">
                <a16:creationId xmlns:a16="http://schemas.microsoft.com/office/drawing/2014/main" id="{368C996D-86B6-3493-D731-B2AD6A276242}"/>
              </a:ext>
            </a:extLst>
          </p:cNvPr>
          <p:cNvSpPr txBox="1"/>
          <p:nvPr userDrawn="1"/>
        </p:nvSpPr>
        <p:spPr>
          <a:xfrm>
            <a:off x="3755648" y="6161718"/>
            <a:ext cx="4680705" cy="523220"/>
          </a:xfrm>
          <a:prstGeom prst="rect">
            <a:avLst/>
          </a:prstGeom>
          <a:noFill/>
        </p:spPr>
        <p:txBody>
          <a:bodyPr wrap="none" rtlCol="0">
            <a:spAutoFit/>
          </a:bodyPr>
          <a:lstStyle/>
          <a:p>
            <a:r>
              <a:rPr lang="en-US" sz="2800" b="0" i="0" err="1">
                <a:solidFill>
                  <a:schemeClr val="bg1"/>
                </a:solidFill>
                <a:latin typeface="Helvetica" pitchFamily="2" charset="0"/>
              </a:rPr>
              <a:t>www.</a:t>
            </a:r>
            <a:r>
              <a:rPr lang="en-US" sz="2800" b="1" i="0" err="1">
                <a:solidFill>
                  <a:schemeClr val="bg1"/>
                </a:solidFill>
                <a:latin typeface="Helvetica" pitchFamily="2" charset="0"/>
              </a:rPr>
              <a:t>DisabilityBelongs</a:t>
            </a:r>
            <a:r>
              <a:rPr lang="en-US" sz="2800" b="0" i="0" err="1">
                <a:solidFill>
                  <a:schemeClr val="bg1"/>
                </a:solidFill>
                <a:latin typeface="Helvetica" pitchFamily="2" charset="0"/>
              </a:rPr>
              <a:t>.org</a:t>
            </a:r>
            <a:endParaRPr lang="en-US" sz="2800" b="0" i="0">
              <a:solidFill>
                <a:schemeClr val="bg1"/>
              </a:solidFill>
              <a:latin typeface="Helvetica" pitchFamily="2" charset="0"/>
            </a:endParaRPr>
          </a:p>
        </p:txBody>
      </p:sp>
      <p:sp>
        <p:nvSpPr>
          <p:cNvPr id="14" name="TextBox 13">
            <a:extLst>
              <a:ext uri="{FF2B5EF4-FFF2-40B4-BE49-F238E27FC236}">
                <a16:creationId xmlns:a16="http://schemas.microsoft.com/office/drawing/2014/main" id="{2DA0449E-C737-D1A3-602D-ECC0638A44B6}"/>
              </a:ext>
            </a:extLst>
          </p:cNvPr>
          <p:cNvSpPr txBox="1"/>
          <p:nvPr userDrawn="1"/>
        </p:nvSpPr>
        <p:spPr>
          <a:xfrm>
            <a:off x="1425685" y="5711245"/>
            <a:ext cx="9340630" cy="461665"/>
          </a:xfrm>
          <a:prstGeom prst="rect">
            <a:avLst/>
          </a:prstGeom>
          <a:noFill/>
        </p:spPr>
        <p:txBody>
          <a:bodyPr wrap="square">
            <a:spAutoFit/>
          </a:bodyPr>
          <a:lstStyle/>
          <a:p>
            <a:pPr algn="ctr"/>
            <a:r>
              <a:rPr lang="en-US" sz="2400">
                <a:solidFill>
                  <a:schemeClr val="bg1"/>
                </a:solidFill>
                <a:latin typeface="Helvetica" pitchFamily="2" charset="0"/>
              </a:rPr>
              <a:t>Redefining Narratives. Developing Leaders. Driving Opportunity.</a:t>
            </a:r>
          </a:p>
        </p:txBody>
      </p:sp>
      <p:sp>
        <p:nvSpPr>
          <p:cNvPr id="18" name="Picture Placeholder 17">
            <a:extLst>
              <a:ext uri="{FF2B5EF4-FFF2-40B4-BE49-F238E27FC236}">
                <a16:creationId xmlns:a16="http://schemas.microsoft.com/office/drawing/2014/main" id="{B11EBA62-4E0C-86BD-C520-876FC4516048}"/>
              </a:ext>
            </a:extLst>
          </p:cNvPr>
          <p:cNvSpPr>
            <a:spLocks noGrp="1"/>
          </p:cNvSpPr>
          <p:nvPr userDrawn="1">
            <p:ph type="pic" sz="quarter" idx="10"/>
          </p:nvPr>
        </p:nvSpPr>
        <p:spPr>
          <a:xfrm>
            <a:off x="8075946" y="492125"/>
            <a:ext cx="2054225" cy="2490788"/>
          </a:xfrm>
          <a:prstGeom prst="rect">
            <a:avLst/>
          </a:prstGeom>
          <a:noFill/>
          <a:ln>
            <a:noFill/>
          </a:ln>
        </p:spPr>
        <p:txBody>
          <a:bodyPr/>
          <a:lstStyle>
            <a:lvl1pPr marL="0" indent="0">
              <a:buNone/>
              <a:defRPr/>
            </a:lvl1pPr>
          </a:lstStyle>
          <a:p>
            <a:endParaRPr lang="en-US"/>
          </a:p>
        </p:txBody>
      </p:sp>
      <p:sp>
        <p:nvSpPr>
          <p:cNvPr id="20" name="Picture Placeholder 19">
            <a:extLst>
              <a:ext uri="{FF2B5EF4-FFF2-40B4-BE49-F238E27FC236}">
                <a16:creationId xmlns:a16="http://schemas.microsoft.com/office/drawing/2014/main" id="{F60ED8CB-C0C8-74CD-B901-6B168985FF0A}"/>
              </a:ext>
            </a:extLst>
          </p:cNvPr>
          <p:cNvSpPr>
            <a:spLocks noGrp="1"/>
          </p:cNvSpPr>
          <p:nvPr userDrawn="1">
            <p:ph type="pic" sz="quarter" idx="11"/>
          </p:nvPr>
        </p:nvSpPr>
        <p:spPr>
          <a:xfrm>
            <a:off x="10284158" y="1357313"/>
            <a:ext cx="1490663" cy="1639887"/>
          </a:xfrm>
          <a:prstGeom prst="rect">
            <a:avLst/>
          </a:prstGeom>
          <a:noFill/>
          <a:ln>
            <a:noFill/>
          </a:ln>
        </p:spPr>
        <p:txBody>
          <a:bodyPr/>
          <a:lstStyle>
            <a:lvl1pPr marL="0" indent="0">
              <a:buNone/>
              <a:defRPr/>
            </a:lvl1pPr>
          </a:lstStyle>
          <a:p>
            <a:endParaRPr lang="en-US"/>
          </a:p>
        </p:txBody>
      </p:sp>
      <p:sp>
        <p:nvSpPr>
          <p:cNvPr id="22" name="Picture Placeholder 21">
            <a:extLst>
              <a:ext uri="{FF2B5EF4-FFF2-40B4-BE49-F238E27FC236}">
                <a16:creationId xmlns:a16="http://schemas.microsoft.com/office/drawing/2014/main" id="{99FBD854-E064-D9A5-8605-EA2CEA1C42FD}"/>
              </a:ext>
            </a:extLst>
          </p:cNvPr>
          <p:cNvSpPr>
            <a:spLocks noGrp="1"/>
          </p:cNvSpPr>
          <p:nvPr userDrawn="1">
            <p:ph type="pic" sz="quarter" idx="12"/>
          </p:nvPr>
        </p:nvSpPr>
        <p:spPr>
          <a:xfrm>
            <a:off x="8075946" y="3122613"/>
            <a:ext cx="3713162" cy="2016125"/>
          </a:xfrm>
          <a:prstGeom prst="rect">
            <a:avLst/>
          </a:prstGeom>
          <a:noFill/>
          <a:ln>
            <a:noFill/>
          </a:ln>
        </p:spPr>
        <p:txBody>
          <a:bodyPr/>
          <a:lstStyle>
            <a:lvl1pPr marL="0" indent="0">
              <a:buNone/>
              <a:defRPr/>
            </a:lvl1pPr>
          </a:lstStyle>
          <a:p>
            <a:endParaRPr lang="en-US"/>
          </a:p>
        </p:txBody>
      </p:sp>
      <p:pic>
        <p:nvPicPr>
          <p:cNvPr id="6" name="Picture 6" descr="Disability Belongs tradmarked logo with icon of blue tear drop shape pointed downward overlapping a teal teardrop shape pointed upward. Text in blue reading Disability Belongs to the right">
            <a:extLst>
              <a:ext uri="{FF2B5EF4-FFF2-40B4-BE49-F238E27FC236}">
                <a16:creationId xmlns:a16="http://schemas.microsoft.com/office/drawing/2014/main" id="{C8D239F0-EDB1-08DE-17EE-8DFFE1C4875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6089" b="19435"/>
          <a:stretch/>
        </p:blipFill>
        <p:spPr>
          <a:xfrm>
            <a:off x="302876" y="210205"/>
            <a:ext cx="5382426" cy="1612243"/>
          </a:xfrm>
          <a:prstGeom prst="rect">
            <a:avLst/>
          </a:prstGeom>
        </p:spPr>
      </p:pic>
      <p:pic>
        <p:nvPicPr>
          <p:cNvPr id="4" name="Picture 3" descr="Logo for Center for Disability Inclusion (CDI)">
            <a:extLst>
              <a:ext uri="{FF2B5EF4-FFF2-40B4-BE49-F238E27FC236}">
                <a16:creationId xmlns:a16="http://schemas.microsoft.com/office/drawing/2014/main" id="{1FC33E47-FC29-1D9A-3403-D5D9D89F408B}"/>
              </a:ext>
              <a:ext uri="{C183D7F6-B498-43B3-948B-1728B52AA6E4}">
                <adec:decorative xmlns:adec="http://schemas.microsoft.com/office/drawing/2017/decorative" val="0"/>
              </a:ext>
            </a:extLst>
          </p:cNvPr>
          <p:cNvPicPr>
            <a:picLocks noChangeAspect="1"/>
          </p:cNvPicPr>
          <p:nvPr userDrawn="1"/>
        </p:nvPicPr>
        <p:blipFill>
          <a:blip r:embed="rId3"/>
          <a:stretch>
            <a:fillRect/>
          </a:stretch>
        </p:blipFill>
        <p:spPr>
          <a:xfrm>
            <a:off x="5482197" y="75986"/>
            <a:ext cx="1892638" cy="1871404"/>
          </a:xfrm>
          <a:prstGeom prst="rect">
            <a:avLst/>
          </a:prstGeom>
        </p:spPr>
      </p:pic>
    </p:spTree>
    <p:extLst>
      <p:ext uri="{BB962C8B-B14F-4D97-AF65-F5344CB8AC3E}">
        <p14:creationId xmlns:p14="http://schemas.microsoft.com/office/powerpoint/2010/main" val="2998516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text and photo option 2">
    <p:spTree>
      <p:nvGrpSpPr>
        <p:cNvPr id="1" name=""/>
        <p:cNvGrpSpPr/>
        <p:nvPr/>
      </p:nvGrpSpPr>
      <p:grpSpPr>
        <a:xfrm>
          <a:off x="0" y="0"/>
          <a:ext cx="0" cy="0"/>
          <a:chOff x="0" y="0"/>
          <a:chExt cx="0" cy="0"/>
        </a:xfrm>
      </p:grpSpPr>
      <p:sp>
        <p:nvSpPr>
          <p:cNvPr id="6" name="Rectangle 5"/>
          <p:cNvSpPr/>
          <p:nvPr userDrawn="1"/>
        </p:nvSpPr>
        <p:spPr>
          <a:xfrm>
            <a:off x="0" y="5645"/>
            <a:ext cx="5719482" cy="6852355"/>
          </a:xfrm>
          <a:prstGeom prst="rect">
            <a:avLst/>
          </a:prstGeom>
          <a:solidFill>
            <a:srgbClr val="00BE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a typeface="Tahoma" panose="020B0604030504040204" pitchFamily="34" charset="0"/>
              <a:cs typeface="Tahoma" panose="020B0604030504040204" pitchFamily="34" charset="0"/>
            </a:endParaRPr>
          </a:p>
        </p:txBody>
      </p:sp>
      <p:sp>
        <p:nvSpPr>
          <p:cNvPr id="12" name="Title 11"/>
          <p:cNvSpPr>
            <a:spLocks noGrp="1"/>
          </p:cNvSpPr>
          <p:nvPr>
            <p:ph type="title"/>
          </p:nvPr>
        </p:nvSpPr>
        <p:spPr>
          <a:xfrm>
            <a:off x="5971822" y="423530"/>
            <a:ext cx="5897449" cy="1371600"/>
          </a:xfrm>
        </p:spPr>
        <p:txBody>
          <a:bodyPr>
            <a:normAutofit/>
          </a:bodyPr>
          <a:lstStyle>
            <a:lvl1pPr>
              <a:defRPr sz="3000" b="1">
                <a:latin typeface="Helvetica" pitchFamily="2" charset="0"/>
                <a:ea typeface="Tahoma" panose="020B0604030504040204" pitchFamily="34" charset="0"/>
                <a:cs typeface="Tahoma" panose="020B0604030504040204" pitchFamily="34" charset="0"/>
              </a:defRPr>
            </a:lvl1pPr>
          </a:lstStyle>
          <a:p>
            <a:r>
              <a:rPr lang="en-US"/>
              <a:t>Click to edit Master title style</a:t>
            </a:r>
          </a:p>
        </p:txBody>
      </p:sp>
      <p:sp>
        <p:nvSpPr>
          <p:cNvPr id="14" name="Text Placeholder 13"/>
          <p:cNvSpPr>
            <a:spLocks noGrp="1"/>
          </p:cNvSpPr>
          <p:nvPr>
            <p:ph type="body" sz="quarter" idx="10"/>
          </p:nvPr>
        </p:nvSpPr>
        <p:spPr>
          <a:xfrm>
            <a:off x="5971822" y="2150969"/>
            <a:ext cx="5897449" cy="3848049"/>
          </a:xfrm>
        </p:spPr>
        <p:txBody>
          <a:bodyPr>
            <a:normAutofit/>
          </a:bodyPr>
          <a:lstStyle>
            <a:lvl1pPr marL="0" indent="0">
              <a:buNone/>
              <a:defRPr sz="2400">
                <a:latin typeface="Helvetica" pitchFamily="2" charset="0"/>
                <a:ea typeface="Tahoma" panose="020B0604030504040204" pitchFamily="34" charset="0"/>
                <a:cs typeface="Tahoma" panose="020B0604030504040204" pitchFamily="34" charset="0"/>
              </a:defRPr>
            </a:lvl1pPr>
          </a:lstStyle>
          <a:p>
            <a:pPr lvl="0"/>
            <a:r>
              <a:rPr lang="en-US"/>
              <a:t>Click to edit Master text styles</a:t>
            </a:r>
          </a:p>
        </p:txBody>
      </p:sp>
      <p:sp>
        <p:nvSpPr>
          <p:cNvPr id="3" name="Picture Placeholder 2"/>
          <p:cNvSpPr>
            <a:spLocks noGrp="1"/>
          </p:cNvSpPr>
          <p:nvPr>
            <p:ph type="pic" sz="quarter" idx="11"/>
          </p:nvPr>
        </p:nvSpPr>
        <p:spPr>
          <a:xfrm>
            <a:off x="536028" y="1483535"/>
            <a:ext cx="4916505" cy="3962400"/>
          </a:xfrm>
        </p:spPr>
        <p:txBody>
          <a:bodyPr/>
          <a:lstStyle>
            <a:lvl1pPr>
              <a:defRPr>
                <a:latin typeface="Helvetica" pitchFamily="2" charset="0"/>
                <a:ea typeface="Tahoma" panose="020B0604030504040204" pitchFamily="34" charset="0"/>
                <a:cs typeface="Tahoma" panose="020B0604030504040204" pitchFamily="34" charset="0"/>
              </a:defRPr>
            </a:lvl1pPr>
          </a:lstStyle>
          <a:p>
            <a:endParaRPr lang="en-US"/>
          </a:p>
        </p:txBody>
      </p:sp>
      <p:pic>
        <p:nvPicPr>
          <p:cNvPr id="2" name="Picture 1" descr="Disability Belongs tradmarked logo with icon of blue tear drop shape pointed downward overlapping a teal teardrop shape pointed upward.">
            <a:extLst>
              <a:ext uri="{FF2B5EF4-FFF2-40B4-BE49-F238E27FC236}">
                <a16:creationId xmlns:a16="http://schemas.microsoft.com/office/drawing/2014/main" id="{BCE94B2F-779E-2B6B-F794-9546FBA7FE13}"/>
              </a:ext>
            </a:extLst>
          </p:cNvPr>
          <p:cNvPicPr>
            <a:picLocks noChangeAspect="1"/>
          </p:cNvPicPr>
          <p:nvPr userDrawn="1"/>
        </p:nvPicPr>
        <p:blipFill>
          <a:blip r:embed="rId2">
            <a:extLst>
              <a:ext uri="{28A0092B-C50C-407E-A947-70E740481C1C}">
                <a14:useLocalDpi xmlns:a14="http://schemas.microsoft.com/office/drawing/2010/main" val="0"/>
              </a:ext>
            </a:extLst>
          </a:blip>
          <a:srcRect l="7582" r="7582"/>
          <a:stretch/>
        </p:blipFill>
        <p:spPr>
          <a:xfrm>
            <a:off x="11487367" y="6172200"/>
            <a:ext cx="704633" cy="685800"/>
          </a:xfrm>
          <a:prstGeom prst="rect">
            <a:avLst/>
          </a:prstGeom>
        </p:spPr>
      </p:pic>
      <p:pic>
        <p:nvPicPr>
          <p:cNvPr id="4" name="Picture 3" descr="Logo for Center for Disability Inclusion (CDI)">
            <a:extLst>
              <a:ext uri="{FF2B5EF4-FFF2-40B4-BE49-F238E27FC236}">
                <a16:creationId xmlns:a16="http://schemas.microsoft.com/office/drawing/2014/main" id="{8CA0828C-5438-6CA1-09D9-B50570D686A6}"/>
              </a:ext>
              <a:ext uri="{C183D7F6-B498-43B3-948B-1728B52AA6E4}">
                <adec:decorative xmlns:adec="http://schemas.microsoft.com/office/drawing/2017/decorative" val="0"/>
              </a:ext>
            </a:extLst>
          </p:cNvPr>
          <p:cNvPicPr>
            <a:picLocks noChangeAspect="1"/>
          </p:cNvPicPr>
          <p:nvPr userDrawn="1"/>
        </p:nvPicPr>
        <p:blipFill>
          <a:blip r:embed="rId3"/>
          <a:stretch>
            <a:fillRect/>
          </a:stretch>
        </p:blipFill>
        <p:spPr>
          <a:xfrm>
            <a:off x="10901413" y="6245352"/>
            <a:ext cx="544410" cy="53830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text and photo option 3">
    <p:spTree>
      <p:nvGrpSpPr>
        <p:cNvPr id="1" name=""/>
        <p:cNvGrpSpPr/>
        <p:nvPr/>
      </p:nvGrpSpPr>
      <p:grpSpPr>
        <a:xfrm>
          <a:off x="0" y="0"/>
          <a:ext cx="0" cy="0"/>
          <a:chOff x="0" y="0"/>
          <a:chExt cx="0" cy="0"/>
        </a:xfrm>
      </p:grpSpPr>
      <p:sp>
        <p:nvSpPr>
          <p:cNvPr id="8" name="Rectangle 7"/>
          <p:cNvSpPr/>
          <p:nvPr userDrawn="1"/>
        </p:nvSpPr>
        <p:spPr>
          <a:xfrm rot="16200000">
            <a:off x="-3378199" y="3375183"/>
            <a:ext cx="6868899" cy="114836"/>
          </a:xfrm>
          <a:prstGeom prst="rect">
            <a:avLst/>
          </a:prstGeom>
          <a:solidFill>
            <a:srgbClr val="173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a typeface="Tahoma" panose="020B0604030504040204" pitchFamily="34" charset="0"/>
              <a:cs typeface="Tahoma" panose="020B0604030504040204" pitchFamily="34" charset="0"/>
            </a:endParaRPr>
          </a:p>
        </p:txBody>
      </p:sp>
      <p:sp>
        <p:nvSpPr>
          <p:cNvPr id="15" name="Picture Placeholder 14"/>
          <p:cNvSpPr>
            <a:spLocks noGrp="1"/>
          </p:cNvSpPr>
          <p:nvPr>
            <p:ph type="pic" sz="quarter" idx="10"/>
          </p:nvPr>
        </p:nvSpPr>
        <p:spPr>
          <a:xfrm>
            <a:off x="114300" y="-10900"/>
            <a:ext cx="4547347" cy="6868900"/>
          </a:xfrm>
        </p:spPr>
        <p:txBody>
          <a:bodyPr/>
          <a:lstStyle>
            <a:lvl1pPr>
              <a:defRPr>
                <a:latin typeface="Helvetica" pitchFamily="2" charset="0"/>
                <a:ea typeface="Tahoma" panose="020B0604030504040204" pitchFamily="34" charset="0"/>
                <a:cs typeface="Tahoma" panose="020B0604030504040204" pitchFamily="34" charset="0"/>
              </a:defRPr>
            </a:lvl1pPr>
          </a:lstStyle>
          <a:p>
            <a:endParaRPr lang="en-US"/>
          </a:p>
        </p:txBody>
      </p:sp>
      <p:sp>
        <p:nvSpPr>
          <p:cNvPr id="16" name="Title 15"/>
          <p:cNvSpPr>
            <a:spLocks noGrp="1"/>
          </p:cNvSpPr>
          <p:nvPr>
            <p:ph type="title"/>
          </p:nvPr>
        </p:nvSpPr>
        <p:spPr>
          <a:xfrm>
            <a:off x="5109882" y="365125"/>
            <a:ext cx="6243918" cy="1325563"/>
          </a:xfrm>
        </p:spPr>
        <p:txBody>
          <a:bodyPr>
            <a:normAutofit/>
          </a:bodyPr>
          <a:lstStyle>
            <a:lvl1pPr>
              <a:defRPr sz="3000" b="1">
                <a:latin typeface="Helvetica" pitchFamily="2" charset="0"/>
                <a:ea typeface="Tahoma" panose="020B0604030504040204" pitchFamily="34" charset="0"/>
                <a:cs typeface="Tahoma" panose="020B0604030504040204" pitchFamily="34" charset="0"/>
              </a:defRPr>
            </a:lvl1pPr>
          </a:lstStyle>
          <a:p>
            <a:r>
              <a:rPr lang="en-US"/>
              <a:t>Click to edit Master title style</a:t>
            </a:r>
          </a:p>
        </p:txBody>
      </p:sp>
      <p:sp>
        <p:nvSpPr>
          <p:cNvPr id="18" name="Text Placeholder 17"/>
          <p:cNvSpPr>
            <a:spLocks noGrp="1"/>
          </p:cNvSpPr>
          <p:nvPr>
            <p:ph type="body" sz="quarter" idx="11"/>
          </p:nvPr>
        </p:nvSpPr>
        <p:spPr>
          <a:xfrm>
            <a:off x="5110163" y="2008188"/>
            <a:ext cx="6243637" cy="3944937"/>
          </a:xfrm>
        </p:spPr>
        <p:txBody>
          <a:bodyPr/>
          <a:lstStyle>
            <a:lvl1pPr>
              <a:defRPr>
                <a:latin typeface="Helvetica" pitchFamily="2" charset="0"/>
                <a:ea typeface="Tahoma" panose="020B0604030504040204" pitchFamily="34" charset="0"/>
                <a:cs typeface="Tahoma" panose="020B0604030504040204" pitchFamily="34" charset="0"/>
              </a:defRPr>
            </a:lvl1pPr>
            <a:lvl2pPr>
              <a:defRPr>
                <a:latin typeface="Helvetica" pitchFamily="2" charset="0"/>
                <a:ea typeface="Tahoma" panose="020B0604030504040204" pitchFamily="34" charset="0"/>
                <a:cs typeface="Tahoma" panose="020B0604030504040204" pitchFamily="34" charset="0"/>
              </a:defRPr>
            </a:lvl2pPr>
            <a:lvl3pPr>
              <a:defRPr>
                <a:latin typeface="Helvetica" pitchFamily="2" charset="0"/>
                <a:ea typeface="Tahoma" panose="020B0604030504040204" pitchFamily="34" charset="0"/>
                <a:cs typeface="Tahoma" panose="020B0604030504040204" pitchFamily="34" charset="0"/>
              </a:defRPr>
            </a:lvl3pPr>
            <a:lvl4pPr>
              <a:defRPr>
                <a:latin typeface="Helvetica" pitchFamily="2" charset="0"/>
                <a:ea typeface="Tahoma" panose="020B0604030504040204" pitchFamily="34" charset="0"/>
                <a:cs typeface="Tahoma" panose="020B0604030504040204" pitchFamily="34" charset="0"/>
              </a:defRPr>
            </a:lvl4pPr>
            <a:lvl5pPr>
              <a:defRPr>
                <a:latin typeface="Helvetica" pitchFamily="2"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Disability Belongs tradmarked logo with icon of blue tear drop shape pointed downward overlapping a teal teardrop shape pointed upward.">
            <a:extLst>
              <a:ext uri="{FF2B5EF4-FFF2-40B4-BE49-F238E27FC236}">
                <a16:creationId xmlns:a16="http://schemas.microsoft.com/office/drawing/2014/main" id="{A84753CF-2881-3BE1-772D-F62C257A1380}"/>
              </a:ext>
            </a:extLst>
          </p:cNvPr>
          <p:cNvPicPr>
            <a:picLocks noChangeAspect="1"/>
          </p:cNvPicPr>
          <p:nvPr userDrawn="1"/>
        </p:nvPicPr>
        <p:blipFill>
          <a:blip r:embed="rId2">
            <a:extLst>
              <a:ext uri="{28A0092B-C50C-407E-A947-70E740481C1C}">
                <a14:useLocalDpi xmlns:a14="http://schemas.microsoft.com/office/drawing/2010/main" val="0"/>
              </a:ext>
            </a:extLst>
          </a:blip>
          <a:srcRect l="7582" r="7582"/>
          <a:stretch/>
        </p:blipFill>
        <p:spPr>
          <a:xfrm>
            <a:off x="11487367" y="6172200"/>
            <a:ext cx="704633" cy="685800"/>
          </a:xfrm>
          <a:prstGeom prst="rect">
            <a:avLst/>
          </a:prstGeom>
        </p:spPr>
      </p:pic>
      <p:pic>
        <p:nvPicPr>
          <p:cNvPr id="4" name="Picture 3" descr="Logo for Center for Disability Inclusion (CDI)">
            <a:extLst>
              <a:ext uri="{FF2B5EF4-FFF2-40B4-BE49-F238E27FC236}">
                <a16:creationId xmlns:a16="http://schemas.microsoft.com/office/drawing/2014/main" id="{F7C40DEB-D3BA-DE0A-D87A-5DE991E79462}"/>
              </a:ext>
              <a:ext uri="{C183D7F6-B498-43B3-948B-1728B52AA6E4}">
                <adec:decorative xmlns:adec="http://schemas.microsoft.com/office/drawing/2017/decorative" val="0"/>
              </a:ext>
            </a:extLst>
          </p:cNvPr>
          <p:cNvPicPr>
            <a:picLocks noChangeAspect="1"/>
          </p:cNvPicPr>
          <p:nvPr userDrawn="1"/>
        </p:nvPicPr>
        <p:blipFill>
          <a:blip r:embed="rId3"/>
          <a:stretch>
            <a:fillRect/>
          </a:stretch>
        </p:blipFill>
        <p:spPr>
          <a:xfrm>
            <a:off x="10901413" y="6245352"/>
            <a:ext cx="544410" cy="53830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cxnSp>
        <p:nvCxnSpPr>
          <p:cNvPr id="6" name="Straight Arrow Connector 5"/>
          <p:cNvCxnSpPr/>
          <p:nvPr userDrawn="1"/>
        </p:nvCxnSpPr>
        <p:spPr>
          <a:xfrm>
            <a:off x="-2384" y="758346"/>
            <a:ext cx="3202784" cy="14798"/>
          </a:xfrm>
          <a:prstGeom prst="straightConnector1">
            <a:avLst/>
          </a:prstGeom>
          <a:ln w="28575">
            <a:solidFill>
              <a:srgbClr val="173F9E"/>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userDrawn="1"/>
        </p:nvCxnSpPr>
        <p:spPr>
          <a:xfrm>
            <a:off x="8991602" y="773144"/>
            <a:ext cx="3198514" cy="0"/>
          </a:xfrm>
          <a:prstGeom prst="straightConnector1">
            <a:avLst/>
          </a:prstGeom>
          <a:ln w="28575">
            <a:solidFill>
              <a:srgbClr val="173F9E"/>
            </a:solidFill>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3200399" y="141432"/>
            <a:ext cx="5791204" cy="1325563"/>
          </a:xfrm>
          <a:prstGeom prst="roundRect">
            <a:avLst/>
          </a:prstGeom>
          <a:solidFill>
            <a:srgbClr val="173F9E"/>
          </a:solidFill>
        </p:spPr>
        <p:txBody>
          <a:bodyPr>
            <a:normAutofit/>
          </a:bodyPr>
          <a:lstStyle>
            <a:lvl1pPr algn="ctr">
              <a:defRPr sz="3000" b="1">
                <a:solidFill>
                  <a:schemeClr val="bg1"/>
                </a:solidFill>
                <a:latin typeface="Helvetica" pitchFamily="2"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p:cNvSpPr>
            <a:spLocks noGrp="1"/>
          </p:cNvSpPr>
          <p:nvPr>
            <p:ph sz="quarter" idx="14"/>
          </p:nvPr>
        </p:nvSpPr>
        <p:spPr>
          <a:xfrm>
            <a:off x="6677027" y="1742359"/>
            <a:ext cx="5232393" cy="4429837"/>
          </a:xfrm>
        </p:spPr>
        <p:txBody>
          <a:bodyPr/>
          <a:lstStyle>
            <a:lvl1pPr>
              <a:defRPr>
                <a:latin typeface="Helvetica" pitchFamily="2" charset="0"/>
                <a:ea typeface="Tahoma" panose="020B0604030504040204" pitchFamily="34" charset="0"/>
                <a:cs typeface="Tahoma" panose="020B0604030504040204" pitchFamily="34" charset="0"/>
              </a:defRPr>
            </a:lvl1pPr>
            <a:lvl2pPr>
              <a:defRPr>
                <a:latin typeface="Helvetica" pitchFamily="2" charset="0"/>
                <a:ea typeface="Tahoma" panose="020B0604030504040204" pitchFamily="34" charset="0"/>
                <a:cs typeface="Tahoma" panose="020B0604030504040204" pitchFamily="34" charset="0"/>
              </a:defRPr>
            </a:lvl2pPr>
            <a:lvl3pPr>
              <a:defRPr>
                <a:latin typeface="Helvetica" pitchFamily="2" charset="0"/>
                <a:ea typeface="Tahoma" panose="020B0604030504040204" pitchFamily="34" charset="0"/>
                <a:cs typeface="Tahoma" panose="020B0604030504040204" pitchFamily="34" charset="0"/>
              </a:defRPr>
            </a:lvl3pPr>
            <a:lvl4pPr>
              <a:defRPr>
                <a:latin typeface="Helvetica" pitchFamily="2" charset="0"/>
                <a:ea typeface="Tahoma" panose="020B0604030504040204" pitchFamily="34" charset="0"/>
                <a:cs typeface="Tahoma" panose="020B0604030504040204" pitchFamily="34" charset="0"/>
              </a:defRPr>
            </a:lvl4pPr>
            <a:lvl5pPr>
              <a:defRPr>
                <a:latin typeface="Helvetica" pitchFamily="2"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sz="quarter" idx="15"/>
          </p:nvPr>
        </p:nvSpPr>
        <p:spPr>
          <a:xfrm>
            <a:off x="282581" y="1742359"/>
            <a:ext cx="5232393" cy="4429837"/>
          </a:xfrm>
        </p:spPr>
        <p:txBody>
          <a:bodyPr/>
          <a:lstStyle>
            <a:lvl1pPr>
              <a:defRPr>
                <a:latin typeface="Helvetica" pitchFamily="2" charset="0"/>
                <a:ea typeface="Tahoma" panose="020B0604030504040204" pitchFamily="34" charset="0"/>
                <a:cs typeface="Tahoma" panose="020B0604030504040204" pitchFamily="34" charset="0"/>
              </a:defRPr>
            </a:lvl1pPr>
            <a:lvl2pPr>
              <a:defRPr>
                <a:latin typeface="Helvetica" pitchFamily="2" charset="0"/>
                <a:ea typeface="Tahoma" panose="020B0604030504040204" pitchFamily="34" charset="0"/>
                <a:cs typeface="Tahoma" panose="020B0604030504040204" pitchFamily="34" charset="0"/>
              </a:defRPr>
            </a:lvl2pPr>
            <a:lvl3pPr>
              <a:defRPr>
                <a:latin typeface="Helvetica" pitchFamily="2" charset="0"/>
                <a:ea typeface="Tahoma" panose="020B0604030504040204" pitchFamily="34" charset="0"/>
                <a:cs typeface="Tahoma" panose="020B0604030504040204" pitchFamily="34" charset="0"/>
              </a:defRPr>
            </a:lvl3pPr>
            <a:lvl4pPr>
              <a:defRPr>
                <a:latin typeface="Helvetica" pitchFamily="2" charset="0"/>
                <a:ea typeface="Tahoma" panose="020B0604030504040204" pitchFamily="34" charset="0"/>
                <a:cs typeface="Tahoma" panose="020B0604030504040204" pitchFamily="34" charset="0"/>
              </a:defRPr>
            </a:lvl4pPr>
            <a:lvl5pPr>
              <a:defRPr>
                <a:latin typeface="Helvetica" pitchFamily="2"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Disability Belongs tradmarked logo with icon of blue tear drop shape pointed downward overlapping a teal teardrop shape pointed upward.">
            <a:extLst>
              <a:ext uri="{FF2B5EF4-FFF2-40B4-BE49-F238E27FC236}">
                <a16:creationId xmlns:a16="http://schemas.microsoft.com/office/drawing/2014/main" id="{ABC8B1D3-CC83-9F05-CC9E-08FDB21F2C75}"/>
              </a:ext>
            </a:extLst>
          </p:cNvPr>
          <p:cNvPicPr>
            <a:picLocks noChangeAspect="1"/>
          </p:cNvPicPr>
          <p:nvPr userDrawn="1"/>
        </p:nvPicPr>
        <p:blipFill>
          <a:blip r:embed="rId2">
            <a:extLst>
              <a:ext uri="{28A0092B-C50C-407E-A947-70E740481C1C}">
                <a14:useLocalDpi xmlns:a14="http://schemas.microsoft.com/office/drawing/2010/main" val="0"/>
              </a:ext>
            </a:extLst>
          </a:blip>
          <a:srcRect l="7582" r="7582"/>
          <a:stretch/>
        </p:blipFill>
        <p:spPr>
          <a:xfrm>
            <a:off x="11487367" y="6172200"/>
            <a:ext cx="704633" cy="685800"/>
          </a:xfrm>
          <a:prstGeom prst="rect">
            <a:avLst/>
          </a:prstGeom>
        </p:spPr>
      </p:pic>
      <p:pic>
        <p:nvPicPr>
          <p:cNvPr id="5" name="Picture 4" descr="Logo for Center for Disability Inclusion (CDI)">
            <a:extLst>
              <a:ext uri="{FF2B5EF4-FFF2-40B4-BE49-F238E27FC236}">
                <a16:creationId xmlns:a16="http://schemas.microsoft.com/office/drawing/2014/main" id="{3768837D-989A-ABFB-08B4-2C80AF5091E4}"/>
              </a:ext>
              <a:ext uri="{C183D7F6-B498-43B3-948B-1728B52AA6E4}">
                <adec:decorative xmlns:adec="http://schemas.microsoft.com/office/drawing/2017/decorative" val="0"/>
              </a:ext>
            </a:extLst>
          </p:cNvPr>
          <p:cNvPicPr>
            <a:picLocks noChangeAspect="1"/>
          </p:cNvPicPr>
          <p:nvPr userDrawn="1"/>
        </p:nvPicPr>
        <p:blipFill>
          <a:blip r:embed="rId3"/>
          <a:stretch>
            <a:fillRect/>
          </a:stretch>
        </p:blipFill>
        <p:spPr>
          <a:xfrm>
            <a:off x="10901413" y="6245352"/>
            <a:ext cx="544410" cy="538302"/>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no title">
    <p:spTree>
      <p:nvGrpSpPr>
        <p:cNvPr id="1" name=""/>
        <p:cNvGrpSpPr/>
        <p:nvPr/>
      </p:nvGrpSpPr>
      <p:grpSpPr>
        <a:xfrm>
          <a:off x="0" y="0"/>
          <a:ext cx="0" cy="0"/>
          <a:chOff x="0" y="0"/>
          <a:chExt cx="0" cy="0"/>
        </a:xfrm>
      </p:grpSpPr>
      <p:sp>
        <p:nvSpPr>
          <p:cNvPr id="3" name="Content Placeholder 2"/>
          <p:cNvSpPr>
            <a:spLocks noGrp="1"/>
          </p:cNvSpPr>
          <p:nvPr>
            <p:ph sz="quarter" idx="14"/>
          </p:nvPr>
        </p:nvSpPr>
        <p:spPr>
          <a:xfrm>
            <a:off x="6677026" y="755094"/>
            <a:ext cx="5232393" cy="5216215"/>
          </a:xfrm>
        </p:spPr>
        <p:txBody>
          <a:bodyPr/>
          <a:lstStyle>
            <a:lvl1pPr>
              <a:defRPr>
                <a:latin typeface="Helvetica" pitchFamily="2" charset="0"/>
                <a:ea typeface="Tahoma" panose="020B0604030504040204" pitchFamily="34" charset="0"/>
                <a:cs typeface="Tahoma" panose="020B0604030504040204" pitchFamily="34" charset="0"/>
              </a:defRPr>
            </a:lvl1pPr>
            <a:lvl2pPr>
              <a:defRPr>
                <a:latin typeface="Helvetica" pitchFamily="2" charset="0"/>
                <a:ea typeface="Tahoma" panose="020B0604030504040204" pitchFamily="34" charset="0"/>
                <a:cs typeface="Tahoma" panose="020B0604030504040204" pitchFamily="34" charset="0"/>
              </a:defRPr>
            </a:lvl2pPr>
            <a:lvl3pPr>
              <a:defRPr>
                <a:latin typeface="Helvetica" pitchFamily="2" charset="0"/>
                <a:ea typeface="Tahoma" panose="020B0604030504040204" pitchFamily="34" charset="0"/>
                <a:cs typeface="Tahoma" panose="020B0604030504040204" pitchFamily="34" charset="0"/>
              </a:defRPr>
            </a:lvl3pPr>
            <a:lvl4pPr>
              <a:defRPr>
                <a:latin typeface="Helvetica" pitchFamily="2" charset="0"/>
                <a:ea typeface="Tahoma" panose="020B0604030504040204" pitchFamily="34" charset="0"/>
                <a:cs typeface="Tahoma" panose="020B0604030504040204" pitchFamily="34" charset="0"/>
              </a:defRPr>
            </a:lvl4pPr>
            <a:lvl5pPr>
              <a:defRPr>
                <a:latin typeface="Helvetica" pitchFamily="2"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sz="quarter" idx="15"/>
          </p:nvPr>
        </p:nvSpPr>
        <p:spPr>
          <a:xfrm>
            <a:off x="282581" y="779479"/>
            <a:ext cx="5232393" cy="5216215"/>
          </a:xfrm>
        </p:spPr>
        <p:txBody>
          <a:bodyPr/>
          <a:lstStyle>
            <a:lvl1pPr>
              <a:defRPr>
                <a:latin typeface="Helvetica" pitchFamily="2" charset="0"/>
                <a:ea typeface="Tahoma" panose="020B0604030504040204" pitchFamily="34" charset="0"/>
                <a:cs typeface="Tahoma" panose="020B0604030504040204" pitchFamily="34" charset="0"/>
              </a:defRPr>
            </a:lvl1pPr>
            <a:lvl2pPr>
              <a:defRPr>
                <a:latin typeface="Helvetica" pitchFamily="2" charset="0"/>
                <a:ea typeface="Tahoma" panose="020B0604030504040204" pitchFamily="34" charset="0"/>
                <a:cs typeface="Tahoma" panose="020B0604030504040204" pitchFamily="34" charset="0"/>
              </a:defRPr>
            </a:lvl2pPr>
            <a:lvl3pPr>
              <a:defRPr>
                <a:latin typeface="Helvetica" pitchFamily="2" charset="0"/>
                <a:ea typeface="Tahoma" panose="020B0604030504040204" pitchFamily="34" charset="0"/>
                <a:cs typeface="Tahoma" panose="020B0604030504040204" pitchFamily="34" charset="0"/>
              </a:defRPr>
            </a:lvl3pPr>
            <a:lvl4pPr>
              <a:defRPr>
                <a:latin typeface="Helvetica" pitchFamily="2" charset="0"/>
                <a:ea typeface="Tahoma" panose="020B0604030504040204" pitchFamily="34" charset="0"/>
                <a:cs typeface="Tahoma" panose="020B0604030504040204" pitchFamily="34" charset="0"/>
              </a:defRPr>
            </a:lvl4pPr>
            <a:lvl5pPr>
              <a:defRPr>
                <a:latin typeface="Helvetica" pitchFamily="2"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Disability Belongs tradmarked logo with icon of blue tear drop shape pointed downward overlapping a teal teardrop shape pointed upward.">
            <a:extLst>
              <a:ext uri="{FF2B5EF4-FFF2-40B4-BE49-F238E27FC236}">
                <a16:creationId xmlns:a16="http://schemas.microsoft.com/office/drawing/2014/main" id="{7171CC10-E4B5-07AE-F857-F382B9BAD505}"/>
              </a:ext>
            </a:extLst>
          </p:cNvPr>
          <p:cNvPicPr>
            <a:picLocks noChangeAspect="1"/>
          </p:cNvPicPr>
          <p:nvPr userDrawn="1"/>
        </p:nvPicPr>
        <p:blipFill>
          <a:blip r:embed="rId2">
            <a:extLst>
              <a:ext uri="{28A0092B-C50C-407E-A947-70E740481C1C}">
                <a14:useLocalDpi xmlns:a14="http://schemas.microsoft.com/office/drawing/2010/main" val="0"/>
              </a:ext>
            </a:extLst>
          </a:blip>
          <a:srcRect l="7582" r="7582"/>
          <a:stretch/>
        </p:blipFill>
        <p:spPr>
          <a:xfrm>
            <a:off x="11487367" y="6172200"/>
            <a:ext cx="704633" cy="685800"/>
          </a:xfrm>
          <a:prstGeom prst="rect">
            <a:avLst/>
          </a:prstGeom>
        </p:spPr>
      </p:pic>
      <p:pic>
        <p:nvPicPr>
          <p:cNvPr id="5" name="Picture 4" descr="Logo for Center for Disability Inclusion (CDI)">
            <a:extLst>
              <a:ext uri="{FF2B5EF4-FFF2-40B4-BE49-F238E27FC236}">
                <a16:creationId xmlns:a16="http://schemas.microsoft.com/office/drawing/2014/main" id="{837AC86D-A831-D0FF-C7ED-23106824B4BB}"/>
              </a:ext>
              <a:ext uri="{C183D7F6-B498-43B3-948B-1728B52AA6E4}">
                <adec:decorative xmlns:adec="http://schemas.microsoft.com/office/drawing/2017/decorative" val="0"/>
              </a:ext>
            </a:extLst>
          </p:cNvPr>
          <p:cNvPicPr>
            <a:picLocks noChangeAspect="1"/>
          </p:cNvPicPr>
          <p:nvPr userDrawn="1"/>
        </p:nvPicPr>
        <p:blipFill>
          <a:blip r:embed="rId3"/>
          <a:stretch>
            <a:fillRect/>
          </a:stretch>
        </p:blipFill>
        <p:spPr>
          <a:xfrm>
            <a:off x="10901413" y="6245352"/>
            <a:ext cx="544410" cy="538302"/>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6" name="Rectangle 5"/>
          <p:cNvSpPr/>
          <p:nvPr userDrawn="1"/>
        </p:nvSpPr>
        <p:spPr>
          <a:xfrm>
            <a:off x="0" y="2628"/>
            <a:ext cx="12197255" cy="126125"/>
          </a:xfrm>
          <a:prstGeom prst="rect">
            <a:avLst/>
          </a:prstGeom>
          <a:solidFill>
            <a:srgbClr val="173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a typeface="Tahoma" panose="020B0604030504040204" pitchFamily="34" charset="0"/>
              <a:cs typeface="Tahoma" panose="020B0604030504040204" pitchFamily="34" charset="0"/>
            </a:endParaRPr>
          </a:p>
        </p:txBody>
      </p:sp>
      <p:cxnSp>
        <p:nvCxnSpPr>
          <p:cNvPr id="10" name="Straight Arrow Connector 9"/>
          <p:cNvCxnSpPr/>
          <p:nvPr userDrawn="1"/>
        </p:nvCxnSpPr>
        <p:spPr>
          <a:xfrm>
            <a:off x="584003" y="2099161"/>
            <a:ext cx="3695388" cy="0"/>
          </a:xfrm>
          <a:prstGeom prst="straightConnector1">
            <a:avLst/>
          </a:prstGeom>
          <a:ln w="28575">
            <a:solidFill>
              <a:srgbClr val="173F9E"/>
            </a:solidFill>
          </a:ln>
        </p:spPr>
        <p:style>
          <a:lnRef idx="1">
            <a:schemeClr val="accent1"/>
          </a:lnRef>
          <a:fillRef idx="0">
            <a:schemeClr val="accent1"/>
          </a:fillRef>
          <a:effectRef idx="0">
            <a:schemeClr val="accent1"/>
          </a:effectRef>
          <a:fontRef idx="minor">
            <a:schemeClr val="tx1"/>
          </a:fontRef>
        </p:style>
      </p:cxnSp>
      <p:sp>
        <p:nvSpPr>
          <p:cNvPr id="15" name="Title 14"/>
          <p:cNvSpPr>
            <a:spLocks noGrp="1"/>
          </p:cNvSpPr>
          <p:nvPr>
            <p:ph type="title"/>
          </p:nvPr>
        </p:nvSpPr>
        <p:spPr>
          <a:xfrm>
            <a:off x="530352" y="322263"/>
            <a:ext cx="3749039" cy="820737"/>
          </a:xfrm>
        </p:spPr>
        <p:txBody>
          <a:bodyPr>
            <a:noAutofit/>
          </a:bodyPr>
          <a:lstStyle>
            <a:lvl1pPr>
              <a:defRPr sz="3000">
                <a:latin typeface="Helvetica" pitchFamily="2" charset="0"/>
                <a:ea typeface="Tahoma" panose="020B0604030504040204" pitchFamily="34" charset="0"/>
                <a:cs typeface="Tahoma" panose="020B0604030504040204" pitchFamily="34" charset="0"/>
              </a:defRPr>
            </a:lvl1pPr>
          </a:lstStyle>
          <a:p>
            <a:r>
              <a:rPr lang="en-US"/>
              <a:t>Click to edit Master title style</a:t>
            </a:r>
          </a:p>
        </p:txBody>
      </p:sp>
      <p:sp>
        <p:nvSpPr>
          <p:cNvPr id="17" name="Text Placeholder 16"/>
          <p:cNvSpPr>
            <a:spLocks noGrp="1"/>
          </p:cNvSpPr>
          <p:nvPr>
            <p:ph type="body" sz="quarter" idx="10"/>
          </p:nvPr>
        </p:nvSpPr>
        <p:spPr>
          <a:xfrm>
            <a:off x="530225" y="1344613"/>
            <a:ext cx="3749675" cy="592137"/>
          </a:xfrm>
        </p:spPr>
        <p:txBody>
          <a:bodyPr>
            <a:noAutofit/>
          </a:bodyPr>
          <a:lstStyle>
            <a:lvl1pPr marL="0" indent="0">
              <a:buNone/>
              <a:defRPr sz="2400">
                <a:latin typeface="Helvetica" pitchFamily="2" charset="0"/>
                <a:ea typeface="Tahoma" panose="020B0604030504040204" pitchFamily="34" charset="0"/>
                <a:cs typeface="Tahoma" panose="020B0604030504040204" pitchFamily="34" charset="0"/>
              </a:defRPr>
            </a:lvl1pPr>
            <a:lvl2pPr>
              <a:defRPr sz="2400">
                <a:latin typeface="Lato" panose="020F0502020204030203" pitchFamily="34" charset="0"/>
                <a:ea typeface="Lato" panose="020F0502020204030203" pitchFamily="34" charset="0"/>
                <a:cs typeface="Lato" panose="020F0502020204030203" pitchFamily="34" charset="0"/>
              </a:defRPr>
            </a:lvl2pPr>
            <a:lvl3pPr>
              <a:defRPr sz="2400">
                <a:latin typeface="Lato" panose="020F0502020204030203" pitchFamily="34" charset="0"/>
                <a:ea typeface="Lato" panose="020F0502020204030203" pitchFamily="34" charset="0"/>
                <a:cs typeface="Lato" panose="020F0502020204030203" pitchFamily="34" charset="0"/>
              </a:defRPr>
            </a:lvl3pPr>
            <a:lvl4pPr>
              <a:defRPr sz="2400">
                <a:latin typeface="Lato" panose="020F0502020204030203" pitchFamily="34" charset="0"/>
                <a:ea typeface="Lato" panose="020F0502020204030203" pitchFamily="34" charset="0"/>
                <a:cs typeface="Lato" panose="020F0502020204030203" pitchFamily="34" charset="0"/>
              </a:defRPr>
            </a:lvl4pPr>
            <a:lvl5pPr>
              <a:defRPr sz="240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p:txBody>
      </p:sp>
      <p:sp>
        <p:nvSpPr>
          <p:cNvPr id="20" name="Content Placeholder 19"/>
          <p:cNvSpPr>
            <a:spLocks noGrp="1"/>
          </p:cNvSpPr>
          <p:nvPr>
            <p:ph sz="quarter" idx="11"/>
          </p:nvPr>
        </p:nvSpPr>
        <p:spPr>
          <a:xfrm>
            <a:off x="530225" y="2430110"/>
            <a:ext cx="5565775" cy="3827225"/>
          </a:xfrm>
        </p:spPr>
        <p:txBody>
          <a:bodyPr>
            <a:normAutofit/>
          </a:bodyPr>
          <a:lstStyle>
            <a:lvl1pPr marL="0" indent="0">
              <a:buNone/>
              <a:defRPr sz="2800">
                <a:latin typeface="Helvetica" pitchFamily="2" charset="0"/>
                <a:ea typeface="Tahoma" panose="020B0604030504040204" pitchFamily="34" charset="0"/>
                <a:cs typeface="Tahoma" panose="020B0604030504040204"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p:txBody>
      </p:sp>
      <p:sp>
        <p:nvSpPr>
          <p:cNvPr id="22" name="Picture Placeholder 21"/>
          <p:cNvSpPr>
            <a:spLocks noGrp="1"/>
          </p:cNvSpPr>
          <p:nvPr>
            <p:ph type="pic" sz="quarter" idx="12"/>
          </p:nvPr>
        </p:nvSpPr>
        <p:spPr>
          <a:xfrm>
            <a:off x="6616700" y="1344613"/>
            <a:ext cx="4409888" cy="4913312"/>
          </a:xfrm>
        </p:spPr>
        <p:txBody>
          <a:bodyPr/>
          <a:lstStyle>
            <a:lvl1pPr>
              <a:defRPr>
                <a:latin typeface="Helvetica" pitchFamily="2" charset="0"/>
                <a:ea typeface="Tahoma" panose="020B0604030504040204" pitchFamily="34" charset="0"/>
                <a:cs typeface="Tahoma" panose="020B0604030504040204" pitchFamily="34" charset="0"/>
              </a:defRPr>
            </a:lvl1pPr>
          </a:lstStyle>
          <a:p>
            <a:endParaRPr lang="en-US"/>
          </a:p>
        </p:txBody>
      </p:sp>
      <p:pic>
        <p:nvPicPr>
          <p:cNvPr id="2" name="Picture 1" descr="Disability Belongs tradmarked logo with icon of blue tear drop shape pointed downward overlapping a teal teardrop shape pointed upward.">
            <a:extLst>
              <a:ext uri="{FF2B5EF4-FFF2-40B4-BE49-F238E27FC236}">
                <a16:creationId xmlns:a16="http://schemas.microsoft.com/office/drawing/2014/main" id="{03F81989-A953-F8F9-1906-4D4E99F9CCC6}"/>
              </a:ext>
            </a:extLst>
          </p:cNvPr>
          <p:cNvPicPr>
            <a:picLocks noChangeAspect="1"/>
          </p:cNvPicPr>
          <p:nvPr userDrawn="1"/>
        </p:nvPicPr>
        <p:blipFill>
          <a:blip r:embed="rId2">
            <a:extLst>
              <a:ext uri="{28A0092B-C50C-407E-A947-70E740481C1C}">
                <a14:useLocalDpi xmlns:a14="http://schemas.microsoft.com/office/drawing/2010/main" val="0"/>
              </a:ext>
            </a:extLst>
          </a:blip>
          <a:srcRect l="7582" r="7582"/>
          <a:stretch/>
        </p:blipFill>
        <p:spPr>
          <a:xfrm>
            <a:off x="11487367" y="6172200"/>
            <a:ext cx="704633" cy="685800"/>
          </a:xfrm>
          <a:prstGeom prst="rect">
            <a:avLst/>
          </a:prstGeom>
        </p:spPr>
      </p:pic>
      <p:pic>
        <p:nvPicPr>
          <p:cNvPr id="4" name="Picture 3" descr="Logo for Center for Disability Inclusion (CDI)">
            <a:extLst>
              <a:ext uri="{FF2B5EF4-FFF2-40B4-BE49-F238E27FC236}">
                <a16:creationId xmlns:a16="http://schemas.microsoft.com/office/drawing/2014/main" id="{F326D1A4-D01F-18C6-E375-71BD40EF8A7D}"/>
              </a:ext>
              <a:ext uri="{C183D7F6-B498-43B3-948B-1728B52AA6E4}">
                <adec:decorative xmlns:adec="http://schemas.microsoft.com/office/drawing/2017/decorative" val="0"/>
              </a:ext>
            </a:extLst>
          </p:cNvPr>
          <p:cNvPicPr>
            <a:picLocks noChangeAspect="1"/>
          </p:cNvPicPr>
          <p:nvPr userDrawn="1"/>
        </p:nvPicPr>
        <p:blipFill>
          <a:blip r:embed="rId3"/>
          <a:stretch>
            <a:fillRect/>
          </a:stretch>
        </p:blipFill>
        <p:spPr>
          <a:xfrm>
            <a:off x="10901413" y="6245352"/>
            <a:ext cx="544410" cy="538302"/>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and two fact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atin typeface="Helvetica" pitchFamily="2" charset="0"/>
                <a:ea typeface="Tahoma" panose="020B0604030504040204" pitchFamily="34" charset="0"/>
                <a:cs typeface="Tahoma" panose="020B0604030504040204" pitchFamily="34" charset="0"/>
              </a:defRPr>
            </a:lvl1pPr>
          </a:lstStyle>
          <a:p>
            <a:fld id="{846CE7D5-CF57-46EF-B807-FDD0502418D4}" type="datetimeFigureOut">
              <a:rPr lang="en-US" smtClean="0"/>
              <a:pPr/>
              <a:t>9/30/24</a:t>
            </a:fld>
            <a:endParaRPr lang="en-US"/>
          </a:p>
        </p:txBody>
      </p:sp>
      <p:sp>
        <p:nvSpPr>
          <p:cNvPr id="4" name="Footer Placeholder 3"/>
          <p:cNvSpPr>
            <a:spLocks noGrp="1"/>
          </p:cNvSpPr>
          <p:nvPr>
            <p:ph type="ftr" sz="quarter" idx="11"/>
          </p:nvPr>
        </p:nvSpPr>
        <p:spPr/>
        <p:txBody>
          <a:bodyPr/>
          <a:lstStyle>
            <a:lvl1pPr>
              <a:defRPr>
                <a:latin typeface="Helvetica" pitchFamily="2" charset="0"/>
                <a:ea typeface="Tahoma" panose="020B0604030504040204" pitchFamily="34" charset="0"/>
                <a:cs typeface="Tahoma" panose="020B0604030504040204" pitchFamily="34" charset="0"/>
              </a:defRPr>
            </a:lvl1pPr>
          </a:lstStyle>
          <a:p>
            <a:endParaRPr lang="en-US"/>
          </a:p>
        </p:txBody>
      </p:sp>
      <p:sp>
        <p:nvSpPr>
          <p:cNvPr id="5" name="Slide Number Placeholder 4"/>
          <p:cNvSpPr>
            <a:spLocks noGrp="1"/>
          </p:cNvSpPr>
          <p:nvPr>
            <p:ph type="sldNum" sz="quarter" idx="12"/>
          </p:nvPr>
        </p:nvSpPr>
        <p:spPr/>
        <p:txBody>
          <a:bodyPr/>
          <a:lstStyle>
            <a:lvl1pPr>
              <a:defRPr>
                <a:latin typeface="Helvetica" pitchFamily="2" charset="0"/>
                <a:ea typeface="Tahoma" panose="020B0604030504040204" pitchFamily="34" charset="0"/>
                <a:cs typeface="Tahoma" panose="020B0604030504040204" pitchFamily="34" charset="0"/>
              </a:defRPr>
            </a:lvl1pPr>
          </a:lstStyle>
          <a:p>
            <a:fld id="{330EA680-D336-4FF7-8B7A-9848BB0A1C32}" type="slidenum">
              <a:rPr lang="en-US" smtClean="0"/>
              <a:pPr/>
              <a:t>‹#›</a:t>
            </a:fld>
            <a:endParaRPr lang="en-US"/>
          </a:p>
        </p:txBody>
      </p:sp>
      <p:sp>
        <p:nvSpPr>
          <p:cNvPr id="6" name="Rectangle 5"/>
          <p:cNvSpPr/>
          <p:nvPr userDrawn="1"/>
        </p:nvSpPr>
        <p:spPr>
          <a:xfrm>
            <a:off x="867410" y="801370"/>
            <a:ext cx="3331210" cy="4507230"/>
          </a:xfrm>
          <a:prstGeom prst="rect">
            <a:avLst/>
          </a:prstGeom>
          <a:solidFill>
            <a:schemeClr val="bg1"/>
          </a:solidFill>
          <a:ln w="285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a typeface="Tahoma" panose="020B0604030504040204" pitchFamily="34" charset="0"/>
              <a:cs typeface="Tahoma" panose="020B0604030504040204" pitchFamily="34" charset="0"/>
            </a:endParaRPr>
          </a:p>
        </p:txBody>
      </p:sp>
      <p:cxnSp>
        <p:nvCxnSpPr>
          <p:cNvPr id="7" name="Straight Arrow Connector 6"/>
          <p:cNvCxnSpPr/>
          <p:nvPr userDrawn="1"/>
        </p:nvCxnSpPr>
        <p:spPr>
          <a:xfrm>
            <a:off x="868045" y="807720"/>
            <a:ext cx="3333115" cy="635"/>
          </a:xfrm>
          <a:prstGeom prst="straightConnector1">
            <a:avLst/>
          </a:prstGeom>
          <a:ln w="28575">
            <a:solidFill>
              <a:srgbClr val="173F9E"/>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userDrawn="1"/>
        </p:nvCxnSpPr>
        <p:spPr>
          <a:xfrm flipV="1">
            <a:off x="2091339" y="2932650"/>
            <a:ext cx="882868" cy="5254"/>
          </a:xfrm>
          <a:prstGeom prst="straightConnector1">
            <a:avLst/>
          </a:prstGeom>
          <a:ln w="6350">
            <a:solidFill>
              <a:srgbClr val="00BE8B"/>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3"/>
          </p:nvPr>
        </p:nvSpPr>
        <p:spPr>
          <a:xfrm>
            <a:off x="1560513" y="1308100"/>
            <a:ext cx="2020887" cy="571546"/>
          </a:xfrm>
        </p:spPr>
        <p:txBody>
          <a:bodyPr>
            <a:normAutofit/>
          </a:bodyPr>
          <a:lstStyle>
            <a:lvl1pPr marL="0" indent="0">
              <a:buNone/>
              <a:defRPr sz="2800">
                <a:latin typeface="Helvetica" pitchFamily="2" charset="0"/>
                <a:ea typeface="Tahoma" panose="020B0604030504040204" pitchFamily="34" charset="0"/>
                <a:cs typeface="Tahoma" panose="020B0604030504040204" pitchFamily="34" charset="0"/>
              </a:defRPr>
            </a:lvl1pPr>
          </a:lstStyle>
          <a:p>
            <a:pPr lvl="0"/>
            <a:endParaRPr lang="en-US"/>
          </a:p>
        </p:txBody>
      </p:sp>
      <p:sp>
        <p:nvSpPr>
          <p:cNvPr id="13" name="Picture Placeholder 12"/>
          <p:cNvSpPr>
            <a:spLocks noGrp="1"/>
          </p:cNvSpPr>
          <p:nvPr>
            <p:ph type="pic" sz="quarter" idx="15"/>
          </p:nvPr>
        </p:nvSpPr>
        <p:spPr>
          <a:xfrm>
            <a:off x="4805329" y="0"/>
            <a:ext cx="7386671" cy="6858000"/>
          </a:xfrm>
        </p:spPr>
        <p:txBody>
          <a:bodyPr/>
          <a:lstStyle>
            <a:lvl1pPr>
              <a:defRPr>
                <a:latin typeface="Helvetica" pitchFamily="2" charset="0"/>
                <a:ea typeface="Tahoma" panose="020B0604030504040204" pitchFamily="34" charset="0"/>
                <a:cs typeface="Tahoma" panose="020B0604030504040204" pitchFamily="34" charset="0"/>
              </a:defRPr>
            </a:lvl1pPr>
          </a:lstStyle>
          <a:p>
            <a:endParaRPr lang="en-US"/>
          </a:p>
        </p:txBody>
      </p:sp>
      <p:sp>
        <p:nvSpPr>
          <p:cNvPr id="15" name="Text Placeholder 9"/>
          <p:cNvSpPr>
            <a:spLocks noGrp="1"/>
          </p:cNvSpPr>
          <p:nvPr>
            <p:ph type="body" sz="quarter" idx="16"/>
          </p:nvPr>
        </p:nvSpPr>
        <p:spPr>
          <a:xfrm>
            <a:off x="1560513" y="2093618"/>
            <a:ext cx="2020887" cy="571546"/>
          </a:xfrm>
        </p:spPr>
        <p:txBody>
          <a:bodyPr>
            <a:normAutofit/>
          </a:bodyPr>
          <a:lstStyle>
            <a:lvl1pPr marL="0" indent="0">
              <a:buNone/>
              <a:defRPr sz="2400">
                <a:latin typeface="Helvetica" pitchFamily="2" charset="0"/>
                <a:ea typeface="Tahoma" panose="020B0604030504040204" pitchFamily="34" charset="0"/>
                <a:cs typeface="Tahoma" panose="020B0604030504040204" pitchFamily="34" charset="0"/>
              </a:defRPr>
            </a:lvl1pPr>
          </a:lstStyle>
          <a:p>
            <a:pPr lvl="0"/>
            <a:endParaRPr lang="en-US"/>
          </a:p>
        </p:txBody>
      </p:sp>
      <p:sp>
        <p:nvSpPr>
          <p:cNvPr id="16" name="Text Placeholder 9"/>
          <p:cNvSpPr>
            <a:spLocks noGrp="1"/>
          </p:cNvSpPr>
          <p:nvPr>
            <p:ph type="body" sz="quarter" idx="17"/>
          </p:nvPr>
        </p:nvSpPr>
        <p:spPr>
          <a:xfrm>
            <a:off x="1560513" y="3308350"/>
            <a:ext cx="2020887" cy="571546"/>
          </a:xfrm>
        </p:spPr>
        <p:txBody>
          <a:bodyPr>
            <a:normAutofit/>
          </a:bodyPr>
          <a:lstStyle>
            <a:lvl1pPr marL="0" indent="0">
              <a:buNone/>
              <a:defRPr sz="2800">
                <a:latin typeface="Helvetica" pitchFamily="2" charset="0"/>
                <a:ea typeface="Tahoma" panose="020B0604030504040204" pitchFamily="34" charset="0"/>
                <a:cs typeface="Tahoma" panose="020B0604030504040204" pitchFamily="34" charset="0"/>
              </a:defRPr>
            </a:lvl1pPr>
          </a:lstStyle>
          <a:p>
            <a:pPr lvl="0"/>
            <a:endParaRPr lang="en-US"/>
          </a:p>
        </p:txBody>
      </p:sp>
      <p:sp>
        <p:nvSpPr>
          <p:cNvPr id="17" name="Text Placeholder 9"/>
          <p:cNvSpPr>
            <a:spLocks noGrp="1"/>
          </p:cNvSpPr>
          <p:nvPr>
            <p:ph type="body" sz="quarter" idx="18"/>
          </p:nvPr>
        </p:nvSpPr>
        <p:spPr>
          <a:xfrm>
            <a:off x="1560513" y="4093868"/>
            <a:ext cx="2020887" cy="571546"/>
          </a:xfrm>
        </p:spPr>
        <p:txBody>
          <a:bodyPr>
            <a:normAutofit/>
          </a:bodyPr>
          <a:lstStyle>
            <a:lvl1pPr marL="0" indent="0">
              <a:buNone/>
              <a:defRPr sz="2400">
                <a:latin typeface="Helvetica" pitchFamily="2" charset="0"/>
                <a:ea typeface="Tahoma" panose="020B0604030504040204" pitchFamily="34" charset="0"/>
                <a:cs typeface="Tahoma" panose="020B0604030504040204" pitchFamily="34" charset="0"/>
              </a:defRPr>
            </a:lvl1pPr>
          </a:lstStyle>
          <a:p>
            <a:pPr lvl="0"/>
            <a:endParaRPr lang="en-US"/>
          </a:p>
        </p:txBody>
      </p:sp>
      <p:pic>
        <p:nvPicPr>
          <p:cNvPr id="9" name="Picture 8" descr="Disability Belongs tradmarked logo with icon of blue tear drop shape pointed downward overlapping a teal teardrop shape pointed upward.">
            <a:extLst>
              <a:ext uri="{FF2B5EF4-FFF2-40B4-BE49-F238E27FC236}">
                <a16:creationId xmlns:a16="http://schemas.microsoft.com/office/drawing/2014/main" id="{0D817301-7016-28DA-70C8-D1023952D401}"/>
              </a:ext>
            </a:extLst>
          </p:cNvPr>
          <p:cNvPicPr>
            <a:picLocks noChangeAspect="1"/>
          </p:cNvPicPr>
          <p:nvPr userDrawn="1"/>
        </p:nvPicPr>
        <p:blipFill>
          <a:blip r:embed="rId2">
            <a:extLst>
              <a:ext uri="{28A0092B-C50C-407E-A947-70E740481C1C}">
                <a14:useLocalDpi xmlns:a14="http://schemas.microsoft.com/office/drawing/2010/main" val="0"/>
              </a:ext>
            </a:extLst>
          </a:blip>
          <a:srcRect l="7582" r="7582"/>
          <a:stretch/>
        </p:blipFill>
        <p:spPr>
          <a:xfrm>
            <a:off x="0" y="6172200"/>
            <a:ext cx="704633" cy="68580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text and photo vertical">
    <p:spTree>
      <p:nvGrpSpPr>
        <p:cNvPr id="1" name=""/>
        <p:cNvGrpSpPr/>
        <p:nvPr/>
      </p:nvGrpSpPr>
      <p:grpSpPr>
        <a:xfrm>
          <a:off x="0" y="0"/>
          <a:ext cx="0" cy="0"/>
          <a:chOff x="0" y="0"/>
          <a:chExt cx="0" cy="0"/>
        </a:xfrm>
      </p:grpSpPr>
      <p:sp>
        <p:nvSpPr>
          <p:cNvPr id="9" name="Rectangle 8"/>
          <p:cNvSpPr/>
          <p:nvPr userDrawn="1"/>
        </p:nvSpPr>
        <p:spPr>
          <a:xfrm>
            <a:off x="-39265" y="6777030"/>
            <a:ext cx="12270531" cy="80970"/>
          </a:xfrm>
          <a:prstGeom prst="rect">
            <a:avLst/>
          </a:prstGeom>
          <a:solidFill>
            <a:srgbClr val="173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a typeface="Tahoma" panose="020B0604030504040204" pitchFamily="34" charset="0"/>
              <a:cs typeface="Tahoma" panose="020B0604030504040204" pitchFamily="34" charset="0"/>
            </a:endParaRPr>
          </a:p>
        </p:txBody>
      </p:sp>
      <p:sp>
        <p:nvSpPr>
          <p:cNvPr id="10" name="Rectangle 9"/>
          <p:cNvSpPr/>
          <p:nvPr userDrawn="1"/>
        </p:nvSpPr>
        <p:spPr>
          <a:xfrm>
            <a:off x="-5644" y="2628"/>
            <a:ext cx="12197255" cy="80970"/>
          </a:xfrm>
          <a:prstGeom prst="rect">
            <a:avLst/>
          </a:prstGeom>
          <a:solidFill>
            <a:srgbClr val="00BE8B"/>
          </a:solidFill>
          <a:ln>
            <a:solidFill>
              <a:srgbClr val="00BE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a typeface="Tahoma" panose="020B0604030504040204" pitchFamily="34" charset="0"/>
              <a:cs typeface="Tahoma" panose="020B0604030504040204" pitchFamily="34" charset="0"/>
            </a:endParaRPr>
          </a:p>
        </p:txBody>
      </p:sp>
      <p:sp>
        <p:nvSpPr>
          <p:cNvPr id="12" name="Title 11"/>
          <p:cNvSpPr>
            <a:spLocks noGrp="1"/>
          </p:cNvSpPr>
          <p:nvPr>
            <p:ph type="title"/>
          </p:nvPr>
        </p:nvSpPr>
        <p:spPr>
          <a:xfrm>
            <a:off x="838200" y="524351"/>
            <a:ext cx="10515600" cy="591270"/>
          </a:xfrm>
        </p:spPr>
        <p:txBody>
          <a:bodyPr>
            <a:normAutofit/>
          </a:bodyPr>
          <a:lstStyle>
            <a:lvl1pPr algn="ctr">
              <a:defRPr sz="3000" b="1">
                <a:latin typeface="Helvetica" pitchFamily="2" charset="0"/>
                <a:ea typeface="Tahoma" panose="020B0604030504040204" pitchFamily="34" charset="0"/>
                <a:cs typeface="Tahoma" panose="020B0604030504040204" pitchFamily="34" charset="0"/>
              </a:defRPr>
            </a:lvl1pPr>
          </a:lstStyle>
          <a:p>
            <a:r>
              <a:rPr lang="en-US"/>
              <a:t>Click to edit Master title style</a:t>
            </a:r>
          </a:p>
        </p:txBody>
      </p:sp>
      <p:sp>
        <p:nvSpPr>
          <p:cNvPr id="14" name="Text Placeholder 13"/>
          <p:cNvSpPr>
            <a:spLocks noGrp="1"/>
          </p:cNvSpPr>
          <p:nvPr>
            <p:ph type="body" sz="quarter" idx="10"/>
          </p:nvPr>
        </p:nvSpPr>
        <p:spPr>
          <a:xfrm>
            <a:off x="2982277" y="1423833"/>
            <a:ext cx="6221412" cy="1003300"/>
          </a:xfrm>
        </p:spPr>
        <p:txBody>
          <a:bodyPr>
            <a:normAutofit/>
          </a:bodyPr>
          <a:lstStyle>
            <a:lvl1pPr marL="0" indent="0" algn="ctr">
              <a:buNone/>
              <a:defRPr sz="2400">
                <a:latin typeface="Helvetica" pitchFamily="2" charset="0"/>
                <a:ea typeface="Tahoma" panose="020B0604030504040204" pitchFamily="34" charset="0"/>
                <a:cs typeface="Tahoma" panose="020B0604030504040204" pitchFamily="34" charset="0"/>
              </a:defRPr>
            </a:lvl1pPr>
          </a:lstStyle>
          <a:p>
            <a:pPr lvl="0"/>
            <a:r>
              <a:rPr lang="en-US"/>
              <a:t>Click to edit Master text styles</a:t>
            </a:r>
          </a:p>
        </p:txBody>
      </p:sp>
      <p:sp>
        <p:nvSpPr>
          <p:cNvPr id="16" name="Picture Placeholder 15"/>
          <p:cNvSpPr>
            <a:spLocks noGrp="1"/>
          </p:cNvSpPr>
          <p:nvPr>
            <p:ph type="pic" sz="quarter" idx="11"/>
          </p:nvPr>
        </p:nvSpPr>
        <p:spPr>
          <a:xfrm>
            <a:off x="3577058" y="2735345"/>
            <a:ext cx="5037884" cy="3656947"/>
          </a:xfrm>
        </p:spPr>
        <p:txBody>
          <a:bodyPr/>
          <a:lstStyle>
            <a:lvl1pPr>
              <a:defRPr>
                <a:latin typeface="Helvetica" pitchFamily="2" charset="0"/>
                <a:ea typeface="Tahoma" panose="020B0604030504040204" pitchFamily="34" charset="0"/>
                <a:cs typeface="Tahoma" panose="020B0604030504040204" pitchFamily="34" charset="0"/>
              </a:defRPr>
            </a:lvl1pPr>
          </a:lstStyle>
          <a:p>
            <a:endParaRPr lang="en-US"/>
          </a:p>
        </p:txBody>
      </p:sp>
      <p:pic>
        <p:nvPicPr>
          <p:cNvPr id="2" name="Picture 1" descr="Disability Belongs tradmarked logo with icon of blue tear drop shape pointed downward overlapping a teal teardrop shape pointed upward.">
            <a:extLst>
              <a:ext uri="{FF2B5EF4-FFF2-40B4-BE49-F238E27FC236}">
                <a16:creationId xmlns:a16="http://schemas.microsoft.com/office/drawing/2014/main" id="{09B6C260-F113-E446-054D-AA95B2B618B2}"/>
              </a:ext>
            </a:extLst>
          </p:cNvPr>
          <p:cNvPicPr>
            <a:picLocks noChangeAspect="1"/>
          </p:cNvPicPr>
          <p:nvPr userDrawn="1"/>
        </p:nvPicPr>
        <p:blipFill>
          <a:blip r:embed="rId2">
            <a:extLst>
              <a:ext uri="{28A0092B-C50C-407E-A947-70E740481C1C}">
                <a14:useLocalDpi xmlns:a14="http://schemas.microsoft.com/office/drawing/2010/main" val="0"/>
              </a:ext>
            </a:extLst>
          </a:blip>
          <a:srcRect l="7582" r="7582"/>
          <a:stretch/>
        </p:blipFill>
        <p:spPr>
          <a:xfrm>
            <a:off x="11487367" y="6091230"/>
            <a:ext cx="704633" cy="685800"/>
          </a:xfrm>
          <a:prstGeom prst="rect">
            <a:avLst/>
          </a:prstGeom>
        </p:spPr>
      </p:pic>
      <p:pic>
        <p:nvPicPr>
          <p:cNvPr id="4" name="Picture 3" descr="Logo for Center for Disability Inclusion (CDI)">
            <a:extLst>
              <a:ext uri="{FF2B5EF4-FFF2-40B4-BE49-F238E27FC236}">
                <a16:creationId xmlns:a16="http://schemas.microsoft.com/office/drawing/2014/main" id="{07A4DD06-DF31-B3E0-C5DF-F9C0F63BEB4D}"/>
              </a:ext>
              <a:ext uri="{C183D7F6-B498-43B3-948B-1728B52AA6E4}">
                <adec:decorative xmlns:adec="http://schemas.microsoft.com/office/drawing/2017/decorative" val="0"/>
              </a:ext>
            </a:extLst>
          </p:cNvPr>
          <p:cNvPicPr>
            <a:picLocks noChangeAspect="1"/>
          </p:cNvPicPr>
          <p:nvPr userDrawn="1"/>
        </p:nvPicPr>
        <p:blipFill>
          <a:blip r:embed="rId3"/>
          <a:stretch>
            <a:fillRect/>
          </a:stretch>
        </p:blipFill>
        <p:spPr>
          <a:xfrm>
            <a:off x="10901413" y="6164382"/>
            <a:ext cx="544410" cy="538302"/>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hree blocks">
    <p:spTree>
      <p:nvGrpSpPr>
        <p:cNvPr id="1" name=""/>
        <p:cNvGrpSpPr/>
        <p:nvPr/>
      </p:nvGrpSpPr>
      <p:grpSpPr>
        <a:xfrm>
          <a:off x="0" y="0"/>
          <a:ext cx="0" cy="0"/>
          <a:chOff x="0" y="0"/>
          <a:chExt cx="0" cy="0"/>
        </a:xfrm>
      </p:grpSpPr>
      <p:sp>
        <p:nvSpPr>
          <p:cNvPr id="8" name="Rectangle 7"/>
          <p:cNvSpPr/>
          <p:nvPr userDrawn="1"/>
        </p:nvSpPr>
        <p:spPr>
          <a:xfrm>
            <a:off x="4385733" y="1987973"/>
            <a:ext cx="3222978" cy="581378"/>
          </a:xfrm>
          <a:prstGeom prst="rect">
            <a:avLst/>
          </a:prstGeom>
          <a:solidFill>
            <a:srgbClr val="F5F5F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a typeface="Tahoma" panose="020B0604030504040204" pitchFamily="34" charset="0"/>
              <a:cs typeface="Tahoma" panose="020B0604030504040204" pitchFamily="34" charset="0"/>
            </a:endParaRPr>
          </a:p>
        </p:txBody>
      </p:sp>
      <p:sp>
        <p:nvSpPr>
          <p:cNvPr id="9" name="Rectangle 8"/>
          <p:cNvSpPr/>
          <p:nvPr userDrawn="1"/>
        </p:nvSpPr>
        <p:spPr>
          <a:xfrm>
            <a:off x="8142318" y="1987550"/>
            <a:ext cx="3222978" cy="581378"/>
          </a:xfrm>
          <a:prstGeom prst="rect">
            <a:avLst/>
          </a:prstGeom>
          <a:solidFill>
            <a:srgbClr val="F5F5F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a typeface="Tahoma" panose="020B0604030504040204" pitchFamily="34" charset="0"/>
              <a:cs typeface="Tahoma" panose="020B0604030504040204" pitchFamily="34" charset="0"/>
            </a:endParaRPr>
          </a:p>
        </p:txBody>
      </p:sp>
      <p:sp>
        <p:nvSpPr>
          <p:cNvPr id="10" name="Rectangle 9"/>
          <p:cNvSpPr/>
          <p:nvPr userDrawn="1"/>
        </p:nvSpPr>
        <p:spPr>
          <a:xfrm>
            <a:off x="626533" y="1987973"/>
            <a:ext cx="3222978" cy="581378"/>
          </a:xfrm>
          <a:prstGeom prst="rect">
            <a:avLst/>
          </a:prstGeom>
          <a:solidFill>
            <a:srgbClr val="F5F5F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latin typeface="Helvetica" pitchFamily="2" charset="0"/>
              <a:ea typeface="Tahoma" panose="020B0604030504040204" pitchFamily="34" charset="0"/>
              <a:cs typeface="Tahoma" panose="020B0604030504040204" pitchFamily="34" charset="0"/>
            </a:endParaRPr>
          </a:p>
        </p:txBody>
      </p:sp>
      <p:cxnSp>
        <p:nvCxnSpPr>
          <p:cNvPr id="14" name="Straight Arrow Connector 13"/>
          <p:cNvCxnSpPr/>
          <p:nvPr userDrawn="1"/>
        </p:nvCxnSpPr>
        <p:spPr>
          <a:xfrm>
            <a:off x="627743" y="6143766"/>
            <a:ext cx="3225023" cy="10698"/>
          </a:xfrm>
          <a:prstGeom prst="straightConnector1">
            <a:avLst/>
          </a:prstGeom>
          <a:ln w="57150">
            <a:solidFill>
              <a:srgbClr val="173F9E"/>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userDrawn="1"/>
        </p:nvCxnSpPr>
        <p:spPr>
          <a:xfrm>
            <a:off x="4381298" y="6126833"/>
            <a:ext cx="3225023" cy="10698"/>
          </a:xfrm>
          <a:prstGeom prst="straightConnector1">
            <a:avLst/>
          </a:prstGeom>
          <a:ln w="57150">
            <a:solidFill>
              <a:srgbClr val="173F9E"/>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userDrawn="1"/>
        </p:nvCxnSpPr>
        <p:spPr>
          <a:xfrm>
            <a:off x="8146143" y="6126832"/>
            <a:ext cx="3225023" cy="10698"/>
          </a:xfrm>
          <a:prstGeom prst="straightConnector1">
            <a:avLst/>
          </a:prstGeom>
          <a:ln w="57150">
            <a:solidFill>
              <a:srgbClr val="173F9E"/>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userDrawn="1"/>
        </p:nvCxnSpPr>
        <p:spPr>
          <a:xfrm>
            <a:off x="-2384" y="758346"/>
            <a:ext cx="3202784" cy="14798"/>
          </a:xfrm>
          <a:prstGeom prst="straightConnector1">
            <a:avLst/>
          </a:prstGeom>
          <a:ln w="28575">
            <a:solidFill>
              <a:srgbClr val="173F9E"/>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userDrawn="1"/>
        </p:nvCxnSpPr>
        <p:spPr>
          <a:xfrm>
            <a:off x="8991602" y="773144"/>
            <a:ext cx="3198514" cy="0"/>
          </a:xfrm>
          <a:prstGeom prst="straightConnector1">
            <a:avLst/>
          </a:prstGeom>
          <a:ln w="28575">
            <a:solidFill>
              <a:srgbClr val="173F9E"/>
            </a:solidFill>
          </a:ln>
        </p:spPr>
        <p:style>
          <a:lnRef idx="1">
            <a:schemeClr val="accent1"/>
          </a:lnRef>
          <a:fillRef idx="0">
            <a:schemeClr val="accent1"/>
          </a:fillRef>
          <a:effectRef idx="0">
            <a:schemeClr val="accent1"/>
          </a:effectRef>
          <a:fontRef idx="minor">
            <a:schemeClr val="tx1"/>
          </a:fontRef>
        </p:style>
      </p:cxnSp>
      <p:sp>
        <p:nvSpPr>
          <p:cNvPr id="24" name="Title 7"/>
          <p:cNvSpPr>
            <a:spLocks noGrp="1"/>
          </p:cNvSpPr>
          <p:nvPr>
            <p:ph type="title"/>
          </p:nvPr>
        </p:nvSpPr>
        <p:spPr>
          <a:xfrm>
            <a:off x="3200399" y="141432"/>
            <a:ext cx="5791204" cy="1325563"/>
          </a:xfrm>
          <a:prstGeom prst="roundRect">
            <a:avLst/>
          </a:prstGeom>
          <a:solidFill>
            <a:srgbClr val="173F9E"/>
          </a:solidFill>
        </p:spPr>
        <p:txBody>
          <a:bodyPr>
            <a:normAutofit/>
          </a:bodyPr>
          <a:lstStyle>
            <a:lvl1pPr algn="ctr">
              <a:defRPr sz="3000" b="1">
                <a:solidFill>
                  <a:schemeClr val="bg1"/>
                </a:solidFill>
                <a:latin typeface="Helvetica" pitchFamily="2" charset="0"/>
                <a:ea typeface="Tahoma" panose="020B0604030504040204" pitchFamily="34" charset="0"/>
                <a:cs typeface="Tahoma" panose="020B0604030504040204" pitchFamily="34" charset="0"/>
              </a:defRPr>
            </a:lvl1pPr>
          </a:lstStyle>
          <a:p>
            <a:r>
              <a:rPr lang="en-US"/>
              <a:t>Click to edit Master title style</a:t>
            </a:r>
          </a:p>
        </p:txBody>
      </p:sp>
      <p:sp>
        <p:nvSpPr>
          <p:cNvPr id="26" name="Picture Placeholder 25"/>
          <p:cNvSpPr>
            <a:spLocks noGrp="1"/>
          </p:cNvSpPr>
          <p:nvPr>
            <p:ph type="pic" sz="quarter" idx="10"/>
          </p:nvPr>
        </p:nvSpPr>
        <p:spPr>
          <a:xfrm>
            <a:off x="624665" y="2568575"/>
            <a:ext cx="3225023" cy="3530600"/>
          </a:xfrm>
        </p:spPr>
        <p:txBody>
          <a:bodyPr/>
          <a:lstStyle>
            <a:lvl1pPr>
              <a:defRPr>
                <a:latin typeface="Helvetica" pitchFamily="2" charset="0"/>
                <a:ea typeface="Tahoma" panose="020B0604030504040204" pitchFamily="34" charset="0"/>
                <a:cs typeface="Tahoma" panose="020B0604030504040204" pitchFamily="34" charset="0"/>
              </a:defRPr>
            </a:lvl1pPr>
          </a:lstStyle>
          <a:p>
            <a:endParaRPr lang="en-US"/>
          </a:p>
        </p:txBody>
      </p:sp>
      <p:sp>
        <p:nvSpPr>
          <p:cNvPr id="27" name="Picture Placeholder 25"/>
          <p:cNvSpPr>
            <a:spLocks noGrp="1"/>
          </p:cNvSpPr>
          <p:nvPr>
            <p:ph type="pic" sz="quarter" idx="11"/>
          </p:nvPr>
        </p:nvSpPr>
        <p:spPr>
          <a:xfrm>
            <a:off x="4383082" y="2582792"/>
            <a:ext cx="3225023" cy="3530600"/>
          </a:xfrm>
        </p:spPr>
        <p:txBody>
          <a:bodyPr/>
          <a:lstStyle>
            <a:lvl1pPr>
              <a:defRPr>
                <a:latin typeface="Helvetica" pitchFamily="2" charset="0"/>
                <a:ea typeface="Tahoma" panose="020B0604030504040204" pitchFamily="34" charset="0"/>
                <a:cs typeface="Tahoma" panose="020B0604030504040204" pitchFamily="34" charset="0"/>
              </a:defRPr>
            </a:lvl1pPr>
          </a:lstStyle>
          <a:p>
            <a:endParaRPr lang="en-US"/>
          </a:p>
        </p:txBody>
      </p:sp>
      <p:sp>
        <p:nvSpPr>
          <p:cNvPr id="28" name="Picture Placeholder 25"/>
          <p:cNvSpPr>
            <a:spLocks noGrp="1"/>
          </p:cNvSpPr>
          <p:nvPr>
            <p:ph type="pic" sz="quarter" idx="12"/>
          </p:nvPr>
        </p:nvSpPr>
        <p:spPr>
          <a:xfrm>
            <a:off x="8140273" y="2578937"/>
            <a:ext cx="3225023" cy="3530600"/>
          </a:xfrm>
        </p:spPr>
        <p:txBody>
          <a:bodyPr/>
          <a:lstStyle>
            <a:lvl1pPr>
              <a:defRPr>
                <a:latin typeface="Helvetica" pitchFamily="2" charset="0"/>
                <a:ea typeface="Tahoma" panose="020B0604030504040204" pitchFamily="34" charset="0"/>
                <a:cs typeface="Tahoma" panose="020B0604030504040204" pitchFamily="34" charset="0"/>
              </a:defRPr>
            </a:lvl1pPr>
          </a:lstStyle>
          <a:p>
            <a:endParaRPr lang="en-US"/>
          </a:p>
        </p:txBody>
      </p:sp>
      <p:sp>
        <p:nvSpPr>
          <p:cNvPr id="30" name="Text Placeholder 29"/>
          <p:cNvSpPr>
            <a:spLocks noGrp="1"/>
          </p:cNvSpPr>
          <p:nvPr>
            <p:ph type="body" sz="quarter" idx="13" hasCustomPrompt="1"/>
          </p:nvPr>
        </p:nvSpPr>
        <p:spPr>
          <a:xfrm>
            <a:off x="623888" y="1987550"/>
            <a:ext cx="3225800" cy="581025"/>
          </a:xfrm>
        </p:spPr>
        <p:txBody>
          <a:bodyPr>
            <a:noAutofit/>
          </a:bodyPr>
          <a:lstStyle>
            <a:lvl1pPr marL="0" indent="0" algn="ctr">
              <a:buNone/>
              <a:defRPr sz="2000">
                <a:latin typeface="Helvetica" pitchFamily="2" charset="0"/>
                <a:ea typeface="Tahoma" panose="020B0604030504040204" pitchFamily="34" charset="0"/>
                <a:cs typeface="Tahoma" panose="020B0604030504040204" pitchFamily="34" charset="0"/>
              </a:defRPr>
            </a:lvl1pPr>
          </a:lstStyle>
          <a:p>
            <a:pPr lvl="0"/>
            <a:r>
              <a:rPr lang="en-US"/>
              <a:t>Click to edit Master text</a:t>
            </a:r>
          </a:p>
        </p:txBody>
      </p:sp>
      <p:sp>
        <p:nvSpPr>
          <p:cNvPr id="31" name="Text Placeholder 29"/>
          <p:cNvSpPr>
            <a:spLocks noGrp="1"/>
          </p:cNvSpPr>
          <p:nvPr>
            <p:ph type="body" sz="quarter" idx="14" hasCustomPrompt="1"/>
          </p:nvPr>
        </p:nvSpPr>
        <p:spPr>
          <a:xfrm>
            <a:off x="4380521" y="2001699"/>
            <a:ext cx="3225800" cy="581025"/>
          </a:xfrm>
        </p:spPr>
        <p:txBody>
          <a:bodyPr>
            <a:noAutofit/>
          </a:bodyPr>
          <a:lstStyle>
            <a:lvl1pPr marL="0" indent="0" algn="ctr">
              <a:buNone/>
              <a:defRPr sz="2000">
                <a:latin typeface="Helvetica" pitchFamily="2" charset="0"/>
                <a:ea typeface="Tahoma" panose="020B0604030504040204" pitchFamily="34" charset="0"/>
                <a:cs typeface="Tahoma" panose="020B0604030504040204" pitchFamily="34" charset="0"/>
              </a:defRPr>
            </a:lvl1pPr>
          </a:lstStyle>
          <a:p>
            <a:pPr lvl="0"/>
            <a:r>
              <a:rPr lang="en-US"/>
              <a:t>Click to edit Master text</a:t>
            </a:r>
          </a:p>
        </p:txBody>
      </p:sp>
      <p:sp>
        <p:nvSpPr>
          <p:cNvPr id="32" name="Text Placeholder 29"/>
          <p:cNvSpPr>
            <a:spLocks noGrp="1"/>
          </p:cNvSpPr>
          <p:nvPr>
            <p:ph type="body" sz="quarter" idx="15" hasCustomPrompt="1"/>
          </p:nvPr>
        </p:nvSpPr>
        <p:spPr>
          <a:xfrm>
            <a:off x="8131731" y="2005621"/>
            <a:ext cx="3225800" cy="581025"/>
          </a:xfrm>
        </p:spPr>
        <p:txBody>
          <a:bodyPr>
            <a:noAutofit/>
          </a:bodyPr>
          <a:lstStyle>
            <a:lvl1pPr marL="0" indent="0" algn="ctr">
              <a:buNone/>
              <a:defRPr sz="2000">
                <a:latin typeface="Helvetica" pitchFamily="2" charset="0"/>
                <a:ea typeface="Tahoma" panose="020B0604030504040204" pitchFamily="34" charset="0"/>
                <a:cs typeface="Tahoma" panose="020B0604030504040204" pitchFamily="34" charset="0"/>
              </a:defRPr>
            </a:lvl1pPr>
          </a:lstStyle>
          <a:p>
            <a:pPr lvl="0"/>
            <a:r>
              <a:rPr lang="en-US"/>
              <a:t>Click to edit Master text</a:t>
            </a:r>
          </a:p>
        </p:txBody>
      </p:sp>
      <p:pic>
        <p:nvPicPr>
          <p:cNvPr id="3" name="Picture 2" descr="Disability Belongs tradmarked logo with icon of blue tear drop shape pointed downward overlapping a teal teardrop shape pointed upward.">
            <a:extLst>
              <a:ext uri="{FF2B5EF4-FFF2-40B4-BE49-F238E27FC236}">
                <a16:creationId xmlns:a16="http://schemas.microsoft.com/office/drawing/2014/main" id="{67CCDB96-2849-9687-9464-EC63AA853BC5}"/>
              </a:ext>
            </a:extLst>
          </p:cNvPr>
          <p:cNvPicPr>
            <a:picLocks noChangeAspect="1"/>
          </p:cNvPicPr>
          <p:nvPr userDrawn="1"/>
        </p:nvPicPr>
        <p:blipFill>
          <a:blip r:embed="rId2">
            <a:extLst>
              <a:ext uri="{28A0092B-C50C-407E-A947-70E740481C1C}">
                <a14:useLocalDpi xmlns:a14="http://schemas.microsoft.com/office/drawing/2010/main" val="0"/>
              </a:ext>
            </a:extLst>
          </a:blip>
          <a:srcRect l="7582" r="7582"/>
          <a:stretch/>
        </p:blipFill>
        <p:spPr>
          <a:xfrm>
            <a:off x="11487367" y="6172200"/>
            <a:ext cx="704633" cy="685800"/>
          </a:xfrm>
          <a:prstGeom prst="rect">
            <a:avLst/>
          </a:prstGeom>
        </p:spPr>
      </p:pic>
      <p:pic>
        <p:nvPicPr>
          <p:cNvPr id="4" name="Picture 3" descr="Logo for Center for Disability Inclusion (CDI)">
            <a:extLst>
              <a:ext uri="{FF2B5EF4-FFF2-40B4-BE49-F238E27FC236}">
                <a16:creationId xmlns:a16="http://schemas.microsoft.com/office/drawing/2014/main" id="{014E2CE1-BD07-4BAB-2EB0-2D44F35C8480}"/>
              </a:ext>
              <a:ext uri="{C183D7F6-B498-43B3-948B-1728B52AA6E4}">
                <adec:decorative xmlns:adec="http://schemas.microsoft.com/office/drawing/2017/decorative" val="0"/>
              </a:ext>
            </a:extLst>
          </p:cNvPr>
          <p:cNvPicPr>
            <a:picLocks noChangeAspect="1"/>
          </p:cNvPicPr>
          <p:nvPr userDrawn="1"/>
        </p:nvPicPr>
        <p:blipFill>
          <a:blip r:embed="rId3"/>
          <a:stretch>
            <a:fillRect/>
          </a:stretch>
        </p:blipFill>
        <p:spPr>
          <a:xfrm>
            <a:off x="10901413" y="6245352"/>
            <a:ext cx="544410" cy="538302"/>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7" name="Rectangle 6"/>
          <p:cNvSpPr/>
          <p:nvPr userDrawn="1"/>
        </p:nvSpPr>
        <p:spPr>
          <a:xfrm>
            <a:off x="0" y="-13247"/>
            <a:ext cx="12197255" cy="126125"/>
          </a:xfrm>
          <a:prstGeom prst="rect">
            <a:avLst/>
          </a:prstGeom>
          <a:solidFill>
            <a:srgbClr val="173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pic>
        <p:nvPicPr>
          <p:cNvPr id="14" name="Picture 6" descr="Disability Belongs tradmarked logo with icon of blue tear drop shape pointed downward overlapping a teal teardrop shape pointed upward. Text in blue reading Disability Belongs to the right"/>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6610" y="3429000"/>
            <a:ext cx="3657600" cy="1699248"/>
          </a:xfrm>
          <a:prstGeom prst="rect">
            <a:avLst/>
          </a:prstGeom>
        </p:spPr>
      </p:pic>
      <p:sp>
        <p:nvSpPr>
          <p:cNvPr id="10" name="Rectangle 9"/>
          <p:cNvSpPr/>
          <p:nvPr userDrawn="1"/>
        </p:nvSpPr>
        <p:spPr>
          <a:xfrm>
            <a:off x="4109156" y="3136410"/>
            <a:ext cx="8071553" cy="3718770"/>
          </a:xfrm>
          <a:prstGeom prst="rect">
            <a:avLst/>
          </a:prstGeom>
          <a:solidFill>
            <a:srgbClr val="F5F5F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Arrow Connector 10"/>
          <p:cNvCxnSpPr>
            <a:cxnSpLocks/>
          </p:cNvCxnSpPr>
          <p:nvPr userDrawn="1"/>
        </p:nvCxnSpPr>
        <p:spPr>
          <a:xfrm flipH="1">
            <a:off x="4073755" y="3136410"/>
            <a:ext cx="20896" cy="3709061"/>
          </a:xfrm>
          <a:prstGeom prst="straightConnector1">
            <a:avLst/>
          </a:prstGeom>
          <a:ln w="12700">
            <a:solidFill>
              <a:srgbClr val="00BE8B"/>
            </a:solidFill>
          </a:ln>
        </p:spPr>
        <p:style>
          <a:lnRef idx="1">
            <a:schemeClr val="accent1"/>
          </a:lnRef>
          <a:fillRef idx="0">
            <a:schemeClr val="accent1"/>
          </a:fillRef>
          <a:effectRef idx="0">
            <a:schemeClr val="accent1"/>
          </a:effectRef>
          <a:fontRef idx="minor">
            <a:schemeClr val="tx1"/>
          </a:fontRef>
        </p:style>
      </p:cxnSp>
      <p:sp>
        <p:nvSpPr>
          <p:cNvPr id="6" name="Title 5"/>
          <p:cNvSpPr>
            <a:spLocks noGrp="1"/>
          </p:cNvSpPr>
          <p:nvPr>
            <p:ph type="title" hasCustomPrompt="1"/>
          </p:nvPr>
        </p:nvSpPr>
        <p:spPr>
          <a:xfrm>
            <a:off x="4521200" y="3204591"/>
            <a:ext cx="6451885" cy="523219"/>
          </a:xfrm>
        </p:spPr>
        <p:txBody>
          <a:bodyPr>
            <a:normAutofit/>
          </a:bodyPr>
          <a:lstStyle>
            <a:lvl1pPr>
              <a:defRPr sz="3000" b="1">
                <a:solidFill>
                  <a:srgbClr val="173F9E"/>
                </a:solidFill>
                <a:latin typeface="Helvetica" pitchFamily="2" charset="0"/>
                <a:ea typeface="Tahoma" panose="020B0604030504040204" pitchFamily="34" charset="0"/>
                <a:cs typeface="Tahoma" panose="020B0604030504040204" pitchFamily="34" charset="0"/>
              </a:defRPr>
            </a:lvl1pPr>
          </a:lstStyle>
          <a:p>
            <a:r>
              <a:rPr lang="en-US"/>
              <a:t>For More Information</a:t>
            </a:r>
          </a:p>
        </p:txBody>
      </p:sp>
      <p:sp>
        <p:nvSpPr>
          <p:cNvPr id="5" name="Text Placeholder 4"/>
          <p:cNvSpPr>
            <a:spLocks noGrp="1"/>
          </p:cNvSpPr>
          <p:nvPr>
            <p:ph type="body" sz="quarter" idx="14"/>
          </p:nvPr>
        </p:nvSpPr>
        <p:spPr>
          <a:xfrm>
            <a:off x="4521200" y="3866606"/>
            <a:ext cx="7294563" cy="2588169"/>
          </a:xfrm>
        </p:spPr>
        <p:txBody>
          <a:bodyPr>
            <a:normAutofit/>
          </a:bodyPr>
          <a:lstStyle>
            <a:lvl1pPr marL="0" indent="0">
              <a:buNone/>
              <a:defRPr sz="2400">
                <a:latin typeface="Helvetica" pitchFamily="2" charset="0"/>
                <a:ea typeface="Tahoma" panose="020B0604030504040204" pitchFamily="34" charset="0"/>
                <a:cs typeface="Tahoma" panose="020B0604030504040204" pitchFamily="34" charset="0"/>
              </a:defRPr>
            </a:lvl1pPr>
          </a:lstStyle>
          <a:p>
            <a:pPr lvl="0"/>
            <a:r>
              <a:rPr lang="en-US"/>
              <a:t>Click to edit Master text styles</a:t>
            </a:r>
          </a:p>
        </p:txBody>
      </p:sp>
      <p:sp>
        <p:nvSpPr>
          <p:cNvPr id="15" name="Picture Placeholder 14">
            <a:extLst>
              <a:ext uri="{FF2B5EF4-FFF2-40B4-BE49-F238E27FC236}">
                <a16:creationId xmlns:a16="http://schemas.microsoft.com/office/drawing/2014/main" id="{7DD83F51-DC01-FFF4-8CDA-9F5F9DDFF4BC}"/>
              </a:ext>
            </a:extLst>
          </p:cNvPr>
          <p:cNvSpPr>
            <a:spLocks noGrp="1"/>
          </p:cNvSpPr>
          <p:nvPr>
            <p:ph type="pic" sz="quarter" idx="15"/>
          </p:nvPr>
        </p:nvSpPr>
        <p:spPr>
          <a:xfrm>
            <a:off x="0" y="112713"/>
            <a:ext cx="12180888" cy="3024187"/>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pic>
        <p:nvPicPr>
          <p:cNvPr id="2" name="Picture 1" descr="Logo for Center for Disability Inclusion (CDI)">
            <a:extLst>
              <a:ext uri="{FF2B5EF4-FFF2-40B4-BE49-F238E27FC236}">
                <a16:creationId xmlns:a16="http://schemas.microsoft.com/office/drawing/2014/main" id="{BDF2F9FD-C3E7-8A07-D59B-731BCC7EA031}"/>
              </a:ext>
              <a:ext uri="{C183D7F6-B498-43B3-948B-1728B52AA6E4}">
                <adec:decorative xmlns:adec="http://schemas.microsoft.com/office/drawing/2017/decorative" val="0"/>
              </a:ext>
            </a:extLst>
          </p:cNvPr>
          <p:cNvPicPr>
            <a:picLocks noChangeAspect="1"/>
          </p:cNvPicPr>
          <p:nvPr userDrawn="1"/>
        </p:nvPicPr>
        <p:blipFill>
          <a:blip r:embed="rId3"/>
          <a:stretch>
            <a:fillRect/>
          </a:stretch>
        </p:blipFill>
        <p:spPr>
          <a:xfrm>
            <a:off x="1291668" y="4990940"/>
            <a:ext cx="1247484" cy="1233488"/>
          </a:xfrm>
          <a:prstGeom prst="rect">
            <a:avLst/>
          </a:pr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with blue top">
    <p:spTree>
      <p:nvGrpSpPr>
        <p:cNvPr id="1" name=""/>
        <p:cNvGrpSpPr/>
        <p:nvPr/>
      </p:nvGrpSpPr>
      <p:grpSpPr>
        <a:xfrm>
          <a:off x="0" y="0"/>
          <a:ext cx="0" cy="0"/>
          <a:chOff x="0" y="0"/>
          <a:chExt cx="0" cy="0"/>
        </a:xfrm>
      </p:grpSpPr>
      <p:sp>
        <p:nvSpPr>
          <p:cNvPr id="7" name="Rectangle 6"/>
          <p:cNvSpPr/>
          <p:nvPr userDrawn="1"/>
        </p:nvSpPr>
        <p:spPr>
          <a:xfrm>
            <a:off x="0" y="-13247"/>
            <a:ext cx="12197255" cy="126125"/>
          </a:xfrm>
          <a:prstGeom prst="rect">
            <a:avLst/>
          </a:prstGeom>
          <a:solidFill>
            <a:srgbClr val="173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eneral Text slide">
    <p:spTree>
      <p:nvGrpSpPr>
        <p:cNvPr id="1" name=""/>
        <p:cNvGrpSpPr/>
        <p:nvPr/>
      </p:nvGrpSpPr>
      <p:grpSpPr>
        <a:xfrm>
          <a:off x="0" y="0"/>
          <a:ext cx="0" cy="0"/>
          <a:chOff x="0" y="0"/>
          <a:chExt cx="0" cy="0"/>
        </a:xfrm>
      </p:grpSpPr>
      <p:cxnSp>
        <p:nvCxnSpPr>
          <p:cNvPr id="6" name="Straight Arrow Connector 5"/>
          <p:cNvCxnSpPr>
            <a:cxnSpLocks/>
          </p:cNvCxnSpPr>
          <p:nvPr userDrawn="1"/>
        </p:nvCxnSpPr>
        <p:spPr>
          <a:xfrm>
            <a:off x="0" y="612648"/>
            <a:ext cx="1981200" cy="0"/>
          </a:xfrm>
          <a:prstGeom prst="straightConnector1">
            <a:avLst/>
          </a:prstGeom>
          <a:ln w="28575">
            <a:solidFill>
              <a:srgbClr val="173F9E"/>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cxnSpLocks/>
          </p:cNvCxnSpPr>
          <p:nvPr userDrawn="1"/>
        </p:nvCxnSpPr>
        <p:spPr>
          <a:xfrm>
            <a:off x="10213848" y="612648"/>
            <a:ext cx="1981200" cy="0"/>
          </a:xfrm>
          <a:prstGeom prst="straightConnector1">
            <a:avLst/>
          </a:prstGeom>
          <a:ln w="28575">
            <a:solidFill>
              <a:srgbClr val="173F9E"/>
            </a:solidFill>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1981200" y="141432"/>
            <a:ext cx="8229600" cy="914400"/>
          </a:xfrm>
          <a:prstGeom prst="roundRect">
            <a:avLst/>
          </a:prstGeom>
          <a:solidFill>
            <a:srgbClr val="173F9E"/>
          </a:solidFill>
          <a:ln>
            <a:solidFill>
              <a:srgbClr val="173F9E"/>
            </a:solidFill>
          </a:ln>
        </p:spPr>
        <p:txBody>
          <a:bodyPr>
            <a:normAutofit/>
          </a:bodyPr>
          <a:lstStyle>
            <a:lvl1pPr algn="ctr">
              <a:defRPr sz="3000" b="1">
                <a:solidFill>
                  <a:schemeClr val="bg1"/>
                </a:solidFill>
                <a:latin typeface="Helvetica" pitchFamily="2" charset="0"/>
                <a:ea typeface="Tahoma" panose="020B0604030504040204" pitchFamily="34" charset="0"/>
                <a:cs typeface="Tahoma" panose="020B0604030504040204" pitchFamily="34" charset="0"/>
              </a:defRPr>
            </a:lvl1pPr>
          </a:lstStyle>
          <a:p>
            <a:r>
              <a:rPr lang="en-US"/>
              <a:t>Click to edit Master title style</a:t>
            </a:r>
          </a:p>
        </p:txBody>
      </p:sp>
      <p:sp>
        <p:nvSpPr>
          <p:cNvPr id="13" name="Text Placeholder 12"/>
          <p:cNvSpPr>
            <a:spLocks noGrp="1"/>
          </p:cNvSpPr>
          <p:nvPr>
            <p:ph type="body" sz="quarter" idx="13"/>
          </p:nvPr>
        </p:nvSpPr>
        <p:spPr>
          <a:xfrm>
            <a:off x="1018381" y="1742359"/>
            <a:ext cx="10155237" cy="4229100"/>
          </a:xfrm>
        </p:spPr>
        <p:txBody>
          <a:bodyPr/>
          <a:lstStyle>
            <a:lvl1pPr>
              <a:defRPr>
                <a:latin typeface="Helvetica" pitchFamily="2" charset="0"/>
                <a:ea typeface="Tahoma" panose="020B0604030504040204" pitchFamily="34" charset="0"/>
                <a:cs typeface="Tahoma" panose="020B0604030504040204" pitchFamily="34" charset="0"/>
              </a:defRPr>
            </a:lvl1pPr>
            <a:lvl2pPr>
              <a:defRPr>
                <a:latin typeface="Helvetica" pitchFamily="2" charset="0"/>
                <a:ea typeface="Tahoma" panose="020B0604030504040204" pitchFamily="34" charset="0"/>
                <a:cs typeface="Tahoma" panose="020B0604030504040204" pitchFamily="34" charset="0"/>
              </a:defRPr>
            </a:lvl2pPr>
            <a:lvl3pPr>
              <a:defRPr>
                <a:latin typeface="Helvetica" pitchFamily="2" charset="0"/>
                <a:ea typeface="Tahoma" panose="020B0604030504040204" pitchFamily="34" charset="0"/>
                <a:cs typeface="Tahoma" panose="020B0604030504040204" pitchFamily="34" charset="0"/>
              </a:defRPr>
            </a:lvl3pPr>
            <a:lvl4pPr>
              <a:defRPr>
                <a:latin typeface="Helvetica" pitchFamily="2" charset="0"/>
                <a:ea typeface="Tahoma" panose="020B0604030504040204" pitchFamily="34" charset="0"/>
                <a:cs typeface="Tahoma" panose="020B0604030504040204" pitchFamily="34" charset="0"/>
              </a:defRPr>
            </a:lvl4pPr>
            <a:lvl5pPr>
              <a:defRPr>
                <a:latin typeface="Helvetica" pitchFamily="2"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Disability Belongs tradmarked logo with icon of blue tear drop shape pointed downward overlapping a teal teardrop shape pointed upward.">
            <a:extLst>
              <a:ext uri="{FF2B5EF4-FFF2-40B4-BE49-F238E27FC236}">
                <a16:creationId xmlns:a16="http://schemas.microsoft.com/office/drawing/2014/main" id="{170389C3-4C76-1E2B-6578-15961DE839DE}"/>
              </a:ext>
            </a:extLst>
          </p:cNvPr>
          <p:cNvPicPr>
            <a:picLocks noChangeAspect="1"/>
          </p:cNvPicPr>
          <p:nvPr userDrawn="1"/>
        </p:nvPicPr>
        <p:blipFill>
          <a:blip r:embed="rId2">
            <a:extLst>
              <a:ext uri="{28A0092B-C50C-407E-A947-70E740481C1C}">
                <a14:useLocalDpi xmlns:a14="http://schemas.microsoft.com/office/drawing/2010/main" val="0"/>
              </a:ext>
            </a:extLst>
          </a:blip>
          <a:srcRect l="7582" r="7582"/>
          <a:stretch/>
        </p:blipFill>
        <p:spPr>
          <a:xfrm>
            <a:off x="11487367" y="6172200"/>
            <a:ext cx="704633" cy="685800"/>
          </a:xfrm>
          <a:prstGeom prst="rect">
            <a:avLst/>
          </a:prstGeom>
        </p:spPr>
      </p:pic>
      <p:pic>
        <p:nvPicPr>
          <p:cNvPr id="5" name="Picture 4" descr="Logo for Center for Disability Inclusion (CDI)">
            <a:extLst>
              <a:ext uri="{FF2B5EF4-FFF2-40B4-BE49-F238E27FC236}">
                <a16:creationId xmlns:a16="http://schemas.microsoft.com/office/drawing/2014/main" id="{608525CD-FB80-C3A2-31B8-F7E8188D0423}"/>
              </a:ext>
              <a:ext uri="{C183D7F6-B498-43B3-948B-1728B52AA6E4}">
                <adec:decorative xmlns:adec="http://schemas.microsoft.com/office/drawing/2017/decorative" val="0"/>
              </a:ext>
            </a:extLst>
          </p:cNvPr>
          <p:cNvPicPr>
            <a:picLocks noChangeAspect="1"/>
          </p:cNvPicPr>
          <p:nvPr userDrawn="1"/>
        </p:nvPicPr>
        <p:blipFill>
          <a:blip r:embed="rId3"/>
          <a:stretch>
            <a:fillRect/>
          </a:stretch>
        </p:blipFill>
        <p:spPr>
          <a:xfrm>
            <a:off x="10901413" y="6245352"/>
            <a:ext cx="544410" cy="53830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2" name="Rectangles 1"/>
          <p:cNvSpPr/>
          <p:nvPr userDrawn="1"/>
        </p:nvSpPr>
        <p:spPr>
          <a:xfrm>
            <a:off x="152400" y="1770380"/>
            <a:ext cx="11887200" cy="2750185"/>
          </a:xfrm>
          <a:prstGeom prst="roundRect">
            <a:avLst/>
          </a:prstGeom>
          <a:solidFill>
            <a:srgbClr val="173F9E"/>
          </a:solidFill>
          <a:ln w="76200">
            <a:solidFill>
              <a:srgbClr val="00BE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8" name="Title 7"/>
          <p:cNvSpPr>
            <a:spLocks noGrp="1"/>
          </p:cNvSpPr>
          <p:nvPr>
            <p:ph type="title"/>
          </p:nvPr>
        </p:nvSpPr>
        <p:spPr>
          <a:xfrm>
            <a:off x="1983105" y="2482215"/>
            <a:ext cx="8225790" cy="1325880"/>
          </a:xfrm>
        </p:spPr>
        <p:txBody>
          <a:bodyPr>
            <a:normAutofit/>
          </a:bodyPr>
          <a:lstStyle>
            <a:lvl1pPr algn="ctr">
              <a:defRPr sz="4800" b="1">
                <a:solidFill>
                  <a:schemeClr val="bg1"/>
                </a:solidFill>
                <a:latin typeface="Helvetica" pitchFamily="2" charset="0"/>
                <a:ea typeface="Tahoma" panose="020B0604030504040204" pitchFamily="34" charset="0"/>
                <a:cs typeface="Tahoma" panose="020B0604030504040204" pitchFamily="34" charset="0"/>
              </a:defRPr>
            </a:lvl1pPr>
          </a:lstStyle>
          <a:p>
            <a:r>
              <a:rPr lang="en-US"/>
              <a:t>Click to edit Master title style</a:t>
            </a:r>
          </a:p>
        </p:txBody>
      </p:sp>
      <p:pic>
        <p:nvPicPr>
          <p:cNvPr id="4" name="Picture 3" descr="Disability Belongs tradmarked logo with icon of blue tear drop shape pointed downward overlapping a teal teardrop shape pointed upward.">
            <a:extLst>
              <a:ext uri="{FF2B5EF4-FFF2-40B4-BE49-F238E27FC236}">
                <a16:creationId xmlns:a16="http://schemas.microsoft.com/office/drawing/2014/main" id="{5A9B8920-5EF8-8A18-D1C9-AD7787C234D5}"/>
              </a:ext>
            </a:extLst>
          </p:cNvPr>
          <p:cNvPicPr>
            <a:picLocks noChangeAspect="1"/>
          </p:cNvPicPr>
          <p:nvPr userDrawn="1"/>
        </p:nvPicPr>
        <p:blipFill>
          <a:blip r:embed="rId2">
            <a:extLst>
              <a:ext uri="{28A0092B-C50C-407E-A947-70E740481C1C}">
                <a14:useLocalDpi xmlns:a14="http://schemas.microsoft.com/office/drawing/2010/main" val="0"/>
              </a:ext>
            </a:extLst>
          </a:blip>
          <a:srcRect l="7582" r="7582"/>
          <a:stretch/>
        </p:blipFill>
        <p:spPr>
          <a:xfrm>
            <a:off x="11487367" y="6172200"/>
            <a:ext cx="704633" cy="685800"/>
          </a:xfrm>
          <a:prstGeom prst="rect">
            <a:avLst/>
          </a:prstGeom>
        </p:spPr>
      </p:pic>
      <p:pic>
        <p:nvPicPr>
          <p:cNvPr id="5" name="Picture 4" descr="Logo for Center for Disability Inclusion (CDI)">
            <a:extLst>
              <a:ext uri="{FF2B5EF4-FFF2-40B4-BE49-F238E27FC236}">
                <a16:creationId xmlns:a16="http://schemas.microsoft.com/office/drawing/2014/main" id="{ECCADE33-9342-BB58-320D-929E527D20FD}"/>
              </a:ext>
              <a:ext uri="{C183D7F6-B498-43B3-948B-1728B52AA6E4}">
                <adec:decorative xmlns:adec="http://schemas.microsoft.com/office/drawing/2017/decorative" val="0"/>
              </a:ext>
            </a:extLst>
          </p:cNvPr>
          <p:cNvPicPr>
            <a:picLocks noChangeAspect="1"/>
          </p:cNvPicPr>
          <p:nvPr userDrawn="1"/>
        </p:nvPicPr>
        <p:blipFill>
          <a:blip r:embed="rId3"/>
          <a:stretch>
            <a:fillRect/>
          </a:stretch>
        </p:blipFill>
        <p:spPr>
          <a:xfrm>
            <a:off x="10901413" y="6245352"/>
            <a:ext cx="544410" cy="53830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Slide Alt">
    <p:bg>
      <p:bgPr>
        <a:solidFill>
          <a:srgbClr val="173F9E"/>
        </a:solidFill>
        <a:effectLst/>
      </p:bgPr>
    </p:bg>
    <p:spTree>
      <p:nvGrpSpPr>
        <p:cNvPr id="1" name=""/>
        <p:cNvGrpSpPr/>
        <p:nvPr/>
      </p:nvGrpSpPr>
      <p:grpSpPr>
        <a:xfrm>
          <a:off x="0" y="0"/>
          <a:ext cx="0" cy="0"/>
          <a:chOff x="0" y="0"/>
          <a:chExt cx="0" cy="0"/>
        </a:xfrm>
      </p:grpSpPr>
      <p:sp>
        <p:nvSpPr>
          <p:cNvPr id="2" name="Rectangles 1"/>
          <p:cNvSpPr/>
          <p:nvPr userDrawn="1"/>
        </p:nvSpPr>
        <p:spPr>
          <a:xfrm>
            <a:off x="307848" y="228600"/>
            <a:ext cx="11576304" cy="6400800"/>
          </a:xfrm>
          <a:prstGeom prst="roundRect">
            <a:avLst/>
          </a:prstGeom>
          <a:solidFill>
            <a:srgbClr val="173F9E"/>
          </a:solidFill>
          <a:ln w="76200">
            <a:solidFill>
              <a:srgbClr val="00BE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8" name="Title 7"/>
          <p:cNvSpPr>
            <a:spLocks noGrp="1"/>
          </p:cNvSpPr>
          <p:nvPr>
            <p:ph type="title"/>
          </p:nvPr>
        </p:nvSpPr>
        <p:spPr>
          <a:xfrm>
            <a:off x="1983105" y="2482215"/>
            <a:ext cx="8225790" cy="1325880"/>
          </a:xfrm>
        </p:spPr>
        <p:txBody>
          <a:bodyPr>
            <a:normAutofit/>
          </a:bodyPr>
          <a:lstStyle>
            <a:lvl1pPr algn="ctr">
              <a:defRPr sz="4800" b="1">
                <a:solidFill>
                  <a:schemeClr val="bg1"/>
                </a:solidFill>
                <a:latin typeface="Helvetica" pitchFamily="2" charset="0"/>
                <a:ea typeface="Tahoma" panose="020B0604030504040204" pitchFamily="34" charset="0"/>
                <a:cs typeface="Tahoma" panose="020B0604030504040204" pitchFamily="34" charset="0"/>
              </a:defRPr>
            </a:lvl1pPr>
          </a:lstStyle>
          <a:p>
            <a:r>
              <a:rPr lang="en-US"/>
              <a:t>Click to edit Master title style</a:t>
            </a:r>
          </a:p>
        </p:txBody>
      </p:sp>
      <p:pic>
        <p:nvPicPr>
          <p:cNvPr id="6" name="Picture 5" descr="Disability Belongs tradmarked logo with icon of light blue tear drop shape pointed downward overlapping a yellow teardrop shape pointed upward.">
            <a:extLst>
              <a:ext uri="{FF2B5EF4-FFF2-40B4-BE49-F238E27FC236}">
                <a16:creationId xmlns:a16="http://schemas.microsoft.com/office/drawing/2014/main" id="{0895732C-D9B0-6C38-7AF8-0999970128B6}"/>
              </a:ext>
            </a:extLst>
          </p:cNvPr>
          <p:cNvPicPr>
            <a:picLocks noChangeAspect="1"/>
          </p:cNvPicPr>
          <p:nvPr userDrawn="1"/>
        </p:nvPicPr>
        <p:blipFill>
          <a:blip r:embed="rId2">
            <a:extLst>
              <a:ext uri="{28A0092B-C50C-407E-A947-70E740481C1C}">
                <a14:useLocalDpi xmlns:a14="http://schemas.microsoft.com/office/drawing/2010/main" val="0"/>
              </a:ext>
            </a:extLst>
          </a:blip>
          <a:srcRect l="7669" r="7669"/>
          <a:stretch/>
        </p:blipFill>
        <p:spPr>
          <a:xfrm>
            <a:off x="11487367" y="6172200"/>
            <a:ext cx="704633" cy="685800"/>
          </a:xfrm>
          <a:prstGeom prst="rect">
            <a:avLst/>
          </a:prstGeom>
        </p:spPr>
      </p:pic>
    </p:spTree>
    <p:extLst>
      <p:ext uri="{BB962C8B-B14F-4D97-AF65-F5344CB8AC3E}">
        <p14:creationId xmlns:p14="http://schemas.microsoft.com/office/powerpoint/2010/main" val="901628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er Photo and Text without visible title">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87040" y="2544762"/>
            <a:ext cx="10155237" cy="4229100"/>
          </a:xfrm>
        </p:spPr>
        <p:txBody>
          <a:bodyPr/>
          <a:lstStyle>
            <a:lvl1pPr>
              <a:defRPr>
                <a:latin typeface="Helvetica" pitchFamily="2" charset="0"/>
                <a:ea typeface="Tahoma" panose="020B0604030504040204" pitchFamily="34" charset="0"/>
                <a:cs typeface="Tahoma" panose="020B0604030504040204" pitchFamily="34" charset="0"/>
              </a:defRPr>
            </a:lvl1pPr>
            <a:lvl2pPr>
              <a:defRPr>
                <a:latin typeface="Helvetica" pitchFamily="2" charset="0"/>
                <a:ea typeface="Tahoma" panose="020B0604030504040204" pitchFamily="34" charset="0"/>
                <a:cs typeface="Tahoma" panose="020B0604030504040204" pitchFamily="34" charset="0"/>
              </a:defRPr>
            </a:lvl2pPr>
            <a:lvl3pPr>
              <a:defRPr>
                <a:latin typeface="Helvetica" pitchFamily="2" charset="0"/>
                <a:ea typeface="Tahoma" panose="020B0604030504040204" pitchFamily="34" charset="0"/>
                <a:cs typeface="Tahoma" panose="020B0604030504040204" pitchFamily="34" charset="0"/>
              </a:defRPr>
            </a:lvl3pPr>
            <a:lvl4pPr>
              <a:defRPr>
                <a:latin typeface="Helvetica" pitchFamily="2" charset="0"/>
                <a:ea typeface="Tahoma" panose="020B0604030504040204" pitchFamily="34" charset="0"/>
                <a:cs typeface="Tahoma" panose="020B0604030504040204" pitchFamily="34" charset="0"/>
              </a:defRPr>
            </a:lvl4pPr>
            <a:lvl5pPr>
              <a:defRPr>
                <a:latin typeface="Helvetica" pitchFamily="2"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0" y="2628"/>
            <a:ext cx="12197255" cy="80970"/>
          </a:xfrm>
          <a:prstGeom prst="rect">
            <a:avLst/>
          </a:prstGeom>
          <a:solidFill>
            <a:srgbClr val="173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 name="Picture Placeholder 2"/>
          <p:cNvSpPr>
            <a:spLocks noGrp="1"/>
          </p:cNvSpPr>
          <p:nvPr>
            <p:ph type="pic" sz="quarter" idx="14"/>
          </p:nvPr>
        </p:nvSpPr>
        <p:spPr>
          <a:xfrm>
            <a:off x="0" y="84138"/>
            <a:ext cx="12192000" cy="2237432"/>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pic>
        <p:nvPicPr>
          <p:cNvPr id="2" name="Picture 1" descr="Disability Belongs tradmarked logo with icon of blue tear drop shape pointed downward overlapping a teal teardrop shape pointed upward.">
            <a:extLst>
              <a:ext uri="{FF2B5EF4-FFF2-40B4-BE49-F238E27FC236}">
                <a16:creationId xmlns:a16="http://schemas.microsoft.com/office/drawing/2014/main" id="{5DBD788E-C608-4446-43E4-3E673AAF805E}"/>
              </a:ext>
            </a:extLst>
          </p:cNvPr>
          <p:cNvPicPr>
            <a:picLocks noChangeAspect="1"/>
          </p:cNvPicPr>
          <p:nvPr userDrawn="1"/>
        </p:nvPicPr>
        <p:blipFill>
          <a:blip r:embed="rId2">
            <a:extLst>
              <a:ext uri="{28A0092B-C50C-407E-A947-70E740481C1C}">
                <a14:useLocalDpi xmlns:a14="http://schemas.microsoft.com/office/drawing/2010/main" val="0"/>
              </a:ext>
            </a:extLst>
          </a:blip>
          <a:srcRect l="7582" r="7582"/>
          <a:stretch/>
        </p:blipFill>
        <p:spPr>
          <a:xfrm>
            <a:off x="11487367" y="6172200"/>
            <a:ext cx="704633" cy="685800"/>
          </a:xfrm>
          <a:prstGeom prst="rect">
            <a:avLst/>
          </a:prstGeom>
        </p:spPr>
      </p:pic>
      <p:pic>
        <p:nvPicPr>
          <p:cNvPr id="5" name="Picture 4" descr="Logo for Center for Disability Inclusion (CDI)">
            <a:extLst>
              <a:ext uri="{FF2B5EF4-FFF2-40B4-BE49-F238E27FC236}">
                <a16:creationId xmlns:a16="http://schemas.microsoft.com/office/drawing/2014/main" id="{E8C3B841-0E3A-0896-10B6-777F27DA0416}"/>
              </a:ext>
              <a:ext uri="{C183D7F6-B498-43B3-948B-1728B52AA6E4}">
                <adec:decorative xmlns:adec="http://schemas.microsoft.com/office/drawing/2017/decorative" val="0"/>
              </a:ext>
            </a:extLst>
          </p:cNvPr>
          <p:cNvPicPr>
            <a:picLocks noChangeAspect="1"/>
          </p:cNvPicPr>
          <p:nvPr userDrawn="1"/>
        </p:nvPicPr>
        <p:blipFill>
          <a:blip r:embed="rId3"/>
          <a:stretch>
            <a:fillRect/>
          </a:stretch>
        </p:blipFill>
        <p:spPr>
          <a:xfrm>
            <a:off x="10901413" y="6245352"/>
            <a:ext cx="544410" cy="53830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wo text boxes">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838201" y="1910302"/>
            <a:ext cx="4791634" cy="4229100"/>
          </a:xfrm>
        </p:spPr>
        <p:txBody>
          <a:bodyPr/>
          <a:lstStyle>
            <a:lvl1pPr>
              <a:defRPr>
                <a:latin typeface="Helvetica" pitchFamily="2" charset="0"/>
                <a:ea typeface="Tahoma" panose="020B0604030504040204" pitchFamily="34" charset="0"/>
                <a:cs typeface="Tahoma" panose="020B0604030504040204" pitchFamily="34" charset="0"/>
              </a:defRPr>
            </a:lvl1pPr>
            <a:lvl2pPr>
              <a:defRPr>
                <a:latin typeface="Helvetica" pitchFamily="2" charset="0"/>
                <a:ea typeface="Tahoma" panose="020B0604030504040204" pitchFamily="34" charset="0"/>
                <a:cs typeface="Tahoma" panose="020B0604030504040204" pitchFamily="34" charset="0"/>
              </a:defRPr>
            </a:lvl2pPr>
            <a:lvl3pPr>
              <a:defRPr>
                <a:latin typeface="Helvetica" pitchFamily="2" charset="0"/>
                <a:ea typeface="Tahoma" panose="020B0604030504040204" pitchFamily="34" charset="0"/>
                <a:cs typeface="Tahoma" panose="020B0604030504040204" pitchFamily="34" charset="0"/>
              </a:defRPr>
            </a:lvl3pPr>
            <a:lvl4pPr>
              <a:defRPr>
                <a:latin typeface="Helvetica" pitchFamily="2" charset="0"/>
                <a:ea typeface="Tahoma" panose="020B0604030504040204" pitchFamily="34" charset="0"/>
                <a:cs typeface="Tahoma" panose="020B0604030504040204" pitchFamily="34" charset="0"/>
              </a:defRPr>
            </a:lvl4pPr>
            <a:lvl5pPr>
              <a:defRPr>
                <a:latin typeface="Helvetica" pitchFamily="2"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0" y="2628"/>
            <a:ext cx="12197255" cy="80970"/>
          </a:xfrm>
          <a:prstGeom prst="rect">
            <a:avLst/>
          </a:prstGeom>
          <a:solidFill>
            <a:srgbClr val="173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a typeface="Tahoma" panose="020B0604030504040204" pitchFamily="34" charset="0"/>
              <a:cs typeface="Tahoma" panose="020B0604030504040204" pitchFamily="34" charset="0"/>
            </a:endParaRPr>
          </a:p>
        </p:txBody>
      </p:sp>
      <p:sp>
        <p:nvSpPr>
          <p:cNvPr id="2" name="Title 1"/>
          <p:cNvSpPr>
            <a:spLocks noGrp="1"/>
          </p:cNvSpPr>
          <p:nvPr>
            <p:ph type="title"/>
          </p:nvPr>
        </p:nvSpPr>
        <p:spPr/>
        <p:txBody>
          <a:bodyPr>
            <a:normAutofit/>
          </a:bodyPr>
          <a:lstStyle>
            <a:lvl1pPr>
              <a:defRPr sz="3000">
                <a:latin typeface="Helvetica" pitchFamily="2" charset="0"/>
                <a:ea typeface="Tahoma" panose="020B0604030504040204" pitchFamily="34" charset="0"/>
                <a:cs typeface="Tahoma" panose="020B0604030504040204" pitchFamily="34" charset="0"/>
              </a:defRPr>
            </a:lvl1pPr>
          </a:lstStyle>
          <a:p>
            <a:r>
              <a:rPr lang="en-US"/>
              <a:t>Click to edit Master title style</a:t>
            </a:r>
          </a:p>
        </p:txBody>
      </p:sp>
      <p:sp>
        <p:nvSpPr>
          <p:cNvPr id="7" name="Text Placeholder 12"/>
          <p:cNvSpPr>
            <a:spLocks noGrp="1"/>
          </p:cNvSpPr>
          <p:nvPr>
            <p:ph type="body" sz="quarter" idx="14"/>
          </p:nvPr>
        </p:nvSpPr>
        <p:spPr>
          <a:xfrm>
            <a:off x="6562165" y="1910302"/>
            <a:ext cx="4791634" cy="4229100"/>
          </a:xfrm>
        </p:spPr>
        <p:txBody>
          <a:bodyPr/>
          <a:lstStyle>
            <a:lvl1pPr>
              <a:defRPr>
                <a:latin typeface="Helvetica" pitchFamily="2" charset="0"/>
                <a:ea typeface="Tahoma" panose="020B0604030504040204" pitchFamily="34" charset="0"/>
                <a:cs typeface="Tahoma" panose="020B0604030504040204" pitchFamily="34" charset="0"/>
              </a:defRPr>
            </a:lvl1pPr>
            <a:lvl2pPr>
              <a:defRPr>
                <a:latin typeface="Helvetica" pitchFamily="2" charset="0"/>
                <a:ea typeface="Tahoma" panose="020B0604030504040204" pitchFamily="34" charset="0"/>
                <a:cs typeface="Tahoma" panose="020B0604030504040204" pitchFamily="34" charset="0"/>
              </a:defRPr>
            </a:lvl2pPr>
            <a:lvl3pPr>
              <a:defRPr>
                <a:latin typeface="Helvetica" pitchFamily="2" charset="0"/>
                <a:ea typeface="Tahoma" panose="020B0604030504040204" pitchFamily="34" charset="0"/>
                <a:cs typeface="Tahoma" panose="020B0604030504040204" pitchFamily="34" charset="0"/>
              </a:defRPr>
            </a:lvl3pPr>
            <a:lvl4pPr>
              <a:defRPr>
                <a:latin typeface="Helvetica" pitchFamily="2" charset="0"/>
                <a:ea typeface="Tahoma" panose="020B0604030504040204" pitchFamily="34" charset="0"/>
                <a:cs typeface="Tahoma" panose="020B0604030504040204" pitchFamily="34" charset="0"/>
              </a:defRPr>
            </a:lvl4pPr>
            <a:lvl5pPr>
              <a:defRPr>
                <a:latin typeface="Helvetica" pitchFamily="2"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Disability Belongs tradmarked logo with icon of blue tear drop shape pointed downward overlapping a teal teardrop shape pointed upward.">
            <a:extLst>
              <a:ext uri="{FF2B5EF4-FFF2-40B4-BE49-F238E27FC236}">
                <a16:creationId xmlns:a16="http://schemas.microsoft.com/office/drawing/2014/main" id="{64153E17-4C5A-13DC-19A0-6DD20C233EB5}"/>
              </a:ext>
            </a:extLst>
          </p:cNvPr>
          <p:cNvPicPr>
            <a:picLocks noChangeAspect="1"/>
          </p:cNvPicPr>
          <p:nvPr userDrawn="1"/>
        </p:nvPicPr>
        <p:blipFill>
          <a:blip r:embed="rId2">
            <a:extLst>
              <a:ext uri="{28A0092B-C50C-407E-A947-70E740481C1C}">
                <a14:useLocalDpi xmlns:a14="http://schemas.microsoft.com/office/drawing/2010/main" val="0"/>
              </a:ext>
            </a:extLst>
          </a:blip>
          <a:srcRect l="7582" r="7582"/>
          <a:stretch/>
        </p:blipFill>
        <p:spPr>
          <a:xfrm>
            <a:off x="11487367" y="6172200"/>
            <a:ext cx="704633" cy="685800"/>
          </a:xfrm>
          <a:prstGeom prst="rect">
            <a:avLst/>
          </a:prstGeom>
        </p:spPr>
      </p:pic>
      <p:pic>
        <p:nvPicPr>
          <p:cNvPr id="8" name="Picture 7" descr="Logo for Center for Disability Inclusion (CDI)">
            <a:extLst>
              <a:ext uri="{FF2B5EF4-FFF2-40B4-BE49-F238E27FC236}">
                <a16:creationId xmlns:a16="http://schemas.microsoft.com/office/drawing/2014/main" id="{E3BD36C6-E501-545A-0187-0D20DA9D05C8}"/>
              </a:ext>
              <a:ext uri="{C183D7F6-B498-43B3-948B-1728B52AA6E4}">
                <adec:decorative xmlns:adec="http://schemas.microsoft.com/office/drawing/2017/decorative" val="0"/>
              </a:ext>
            </a:extLst>
          </p:cNvPr>
          <p:cNvPicPr>
            <a:picLocks noChangeAspect="1"/>
          </p:cNvPicPr>
          <p:nvPr userDrawn="1"/>
        </p:nvPicPr>
        <p:blipFill>
          <a:blip r:embed="rId3"/>
          <a:stretch>
            <a:fillRect/>
          </a:stretch>
        </p:blipFill>
        <p:spPr>
          <a:xfrm>
            <a:off x="10901413" y="6245352"/>
            <a:ext cx="544410" cy="53830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and photo option 1">
    <p:spTree>
      <p:nvGrpSpPr>
        <p:cNvPr id="1" name=""/>
        <p:cNvGrpSpPr/>
        <p:nvPr/>
      </p:nvGrpSpPr>
      <p:grpSpPr>
        <a:xfrm>
          <a:off x="0" y="0"/>
          <a:ext cx="0" cy="0"/>
          <a:chOff x="0" y="0"/>
          <a:chExt cx="0" cy="0"/>
        </a:xfrm>
      </p:grpSpPr>
      <p:sp>
        <p:nvSpPr>
          <p:cNvPr id="12" name="Title 11"/>
          <p:cNvSpPr>
            <a:spLocks noGrp="1"/>
          </p:cNvSpPr>
          <p:nvPr>
            <p:ph type="title"/>
          </p:nvPr>
        </p:nvSpPr>
        <p:spPr>
          <a:xfrm>
            <a:off x="512064" y="1051560"/>
            <a:ext cx="6400800" cy="1371600"/>
          </a:xfrm>
        </p:spPr>
        <p:txBody>
          <a:bodyPr>
            <a:normAutofit/>
          </a:bodyPr>
          <a:lstStyle>
            <a:lvl1pPr>
              <a:defRPr sz="3000" b="1">
                <a:latin typeface="Helvetica" pitchFamily="2" charset="0"/>
                <a:ea typeface="Tahoma" panose="020B0604030504040204" pitchFamily="34" charset="0"/>
                <a:cs typeface="Tahoma" panose="020B0604030504040204" pitchFamily="34" charset="0"/>
              </a:defRPr>
            </a:lvl1pPr>
          </a:lstStyle>
          <a:p>
            <a:r>
              <a:rPr lang="en-US"/>
              <a:t>Click to edit Master title style</a:t>
            </a:r>
          </a:p>
        </p:txBody>
      </p:sp>
      <p:sp>
        <p:nvSpPr>
          <p:cNvPr id="14" name="Text Placeholder 13"/>
          <p:cNvSpPr>
            <a:spLocks noGrp="1"/>
          </p:cNvSpPr>
          <p:nvPr>
            <p:ph type="body" sz="quarter" idx="10"/>
          </p:nvPr>
        </p:nvSpPr>
        <p:spPr>
          <a:xfrm>
            <a:off x="512763" y="2581275"/>
            <a:ext cx="6400800" cy="3532188"/>
          </a:xfrm>
        </p:spPr>
        <p:txBody>
          <a:bodyPr>
            <a:normAutofit/>
          </a:bodyPr>
          <a:lstStyle>
            <a:lvl1pPr marL="0" indent="0">
              <a:buNone/>
              <a:defRPr sz="2400">
                <a:latin typeface="Helvetica" pitchFamily="2" charset="0"/>
                <a:ea typeface="Tahoma" panose="020B0604030504040204" pitchFamily="34" charset="0"/>
                <a:cs typeface="Tahoma" panose="020B0604030504040204" pitchFamily="34" charset="0"/>
              </a:defRPr>
            </a:lvl1pPr>
          </a:lstStyle>
          <a:p>
            <a:pPr lvl="0"/>
            <a:r>
              <a:rPr lang="en-US"/>
              <a:t>Click to edit Master text styles</a:t>
            </a:r>
          </a:p>
        </p:txBody>
      </p:sp>
      <p:sp>
        <p:nvSpPr>
          <p:cNvPr id="6" name="Rectangle 5"/>
          <p:cNvSpPr/>
          <p:nvPr userDrawn="1"/>
        </p:nvSpPr>
        <p:spPr>
          <a:xfrm>
            <a:off x="11277600" y="-2822"/>
            <a:ext cx="914400" cy="6852355"/>
          </a:xfrm>
          <a:prstGeom prst="rect">
            <a:avLst/>
          </a:prstGeom>
          <a:solidFill>
            <a:srgbClr val="00BE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a typeface="Tahoma" panose="020B0604030504040204" pitchFamily="34" charset="0"/>
              <a:cs typeface="Tahoma" panose="020B0604030504040204" pitchFamily="34" charset="0"/>
            </a:endParaRPr>
          </a:p>
        </p:txBody>
      </p:sp>
      <p:sp>
        <p:nvSpPr>
          <p:cNvPr id="16" name="Picture Placeholder 15"/>
          <p:cNvSpPr>
            <a:spLocks noGrp="1"/>
          </p:cNvSpPr>
          <p:nvPr>
            <p:ph type="pic" sz="quarter" idx="11"/>
          </p:nvPr>
        </p:nvSpPr>
        <p:spPr>
          <a:xfrm>
            <a:off x="7691438" y="393700"/>
            <a:ext cx="4042412" cy="6074832"/>
          </a:xfrm>
        </p:spPr>
        <p:txBody>
          <a:bodyPr/>
          <a:lstStyle>
            <a:lvl1pPr>
              <a:defRPr>
                <a:latin typeface="Helvetica" pitchFamily="2" charset="0"/>
                <a:ea typeface="Tahoma" panose="020B0604030504040204" pitchFamily="34" charset="0"/>
                <a:cs typeface="Tahoma" panose="020B0604030504040204" pitchFamily="34" charset="0"/>
              </a:defRPr>
            </a:lvl1pPr>
          </a:lstStyle>
          <a:p>
            <a:endParaRPr lang="en-US"/>
          </a:p>
        </p:txBody>
      </p:sp>
      <p:pic>
        <p:nvPicPr>
          <p:cNvPr id="2" name="Picture 1" descr="Disability Belongs tradmarked logo with icon of blue tear drop shape pointed downward overlapping a teal teardrop shape pointed upward.">
            <a:extLst>
              <a:ext uri="{FF2B5EF4-FFF2-40B4-BE49-F238E27FC236}">
                <a16:creationId xmlns:a16="http://schemas.microsoft.com/office/drawing/2014/main" id="{35E8FE76-4061-9872-C61D-0919BBAB11E4}"/>
              </a:ext>
            </a:extLst>
          </p:cNvPr>
          <p:cNvPicPr>
            <a:picLocks noChangeAspect="1"/>
          </p:cNvPicPr>
          <p:nvPr userDrawn="1"/>
        </p:nvPicPr>
        <p:blipFill>
          <a:blip r:embed="rId2">
            <a:extLst>
              <a:ext uri="{28A0092B-C50C-407E-A947-70E740481C1C}">
                <a14:useLocalDpi xmlns:a14="http://schemas.microsoft.com/office/drawing/2010/main" val="0"/>
              </a:ext>
            </a:extLst>
          </a:blip>
          <a:srcRect l="7582" r="7582"/>
          <a:stretch/>
        </p:blipFill>
        <p:spPr>
          <a:xfrm>
            <a:off x="647739" y="6135129"/>
            <a:ext cx="704633" cy="685800"/>
          </a:xfrm>
          <a:prstGeom prst="rect">
            <a:avLst/>
          </a:prstGeom>
        </p:spPr>
      </p:pic>
      <p:pic>
        <p:nvPicPr>
          <p:cNvPr id="4" name="Picture 3" descr="Logo for Center for Disability Inclusion (CDI)">
            <a:extLst>
              <a:ext uri="{FF2B5EF4-FFF2-40B4-BE49-F238E27FC236}">
                <a16:creationId xmlns:a16="http://schemas.microsoft.com/office/drawing/2014/main" id="{B4E45DED-8A9A-CB94-07AD-5D5F39798717}"/>
              </a:ext>
              <a:ext uri="{C183D7F6-B498-43B3-948B-1728B52AA6E4}">
                <adec:decorative xmlns:adec="http://schemas.microsoft.com/office/drawing/2017/decorative" val="0"/>
              </a:ext>
            </a:extLst>
          </p:cNvPr>
          <p:cNvPicPr>
            <a:picLocks noChangeAspect="1"/>
          </p:cNvPicPr>
          <p:nvPr userDrawn="1"/>
        </p:nvPicPr>
        <p:blipFill>
          <a:blip r:embed="rId3"/>
          <a:stretch>
            <a:fillRect/>
          </a:stretch>
        </p:blipFill>
        <p:spPr>
          <a:xfrm>
            <a:off x="61785" y="6208281"/>
            <a:ext cx="544410" cy="53830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Helvetica" pitchFamily="2" charset="0"/>
                <a:ea typeface="Tahoma" panose="020B0604030504040204" pitchFamily="34" charset="0"/>
                <a:cs typeface="Tahoma" panose="020B0604030504040204" pitchFamily="34" charset="0"/>
              </a:defRPr>
            </a:lvl1pPr>
          </a:lstStyle>
          <a:p>
            <a:fld id="{846CE7D5-CF57-46EF-B807-FDD0502418D4}" type="datetimeFigureOut">
              <a:rPr lang="en-US" smtClean="0"/>
              <a:pPr/>
              <a:t>9/30/24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Helvetica" pitchFamily="2" charset="0"/>
                <a:ea typeface="Tahoma" panose="020B0604030504040204" pitchFamily="34" charset="0"/>
                <a:cs typeface="Tahoma" panose="020B060403050404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Helvetica" pitchFamily="2" charset="0"/>
                <a:ea typeface="Tahoma" panose="020B0604030504040204" pitchFamily="34" charset="0"/>
                <a:cs typeface="Tahoma" panose="020B0604030504040204" pitchFamily="34" charset="0"/>
              </a:defRPr>
            </a:lvl1pPr>
          </a:lstStyle>
          <a:p>
            <a:fld id="{330EA680-D336-4FF7-8B7A-9848BB0A1C3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8" r:id="rId1"/>
    <p:sldLayoutId id="2147483650" r:id="rId2"/>
    <p:sldLayoutId id="2147483651" r:id="rId3"/>
    <p:sldLayoutId id="2147483652" r:id="rId4"/>
    <p:sldLayoutId id="2147483653" r:id="rId5"/>
    <p:sldLayoutId id="2147483667" r:id="rId6"/>
    <p:sldLayoutId id="2147483654" r:id="rId7"/>
    <p:sldLayoutId id="2147483655" r:id="rId8"/>
    <p:sldLayoutId id="2147483656" r:id="rId9"/>
    <p:sldLayoutId id="2147483657" r:id="rId10"/>
    <p:sldLayoutId id="2147483660" r:id="rId11"/>
    <p:sldLayoutId id="2147483658" r:id="rId12"/>
    <p:sldLayoutId id="2147483659" r:id="rId13"/>
    <p:sldLayoutId id="2147483661" r:id="rId14"/>
    <p:sldLayoutId id="2147483662" r:id="rId15"/>
    <p:sldLayoutId id="2147483663" r:id="rId16"/>
    <p:sldLayoutId id="2147483664" r:id="rId17"/>
  </p:sldLayoutIdLst>
  <p:txStyles>
    <p:titleStyle>
      <a:lvl1pPr algn="l" defTabSz="914400" rtl="0" eaLnBrk="1" latinLnBrk="0" hangingPunct="1">
        <a:lnSpc>
          <a:spcPct val="90000"/>
        </a:lnSpc>
        <a:spcBef>
          <a:spcPct val="0"/>
        </a:spcBef>
        <a:buNone/>
        <a:defRPr sz="4400" kern="1200">
          <a:solidFill>
            <a:schemeClr val="tx1"/>
          </a:solidFill>
          <a:latin typeface="Helvetica" pitchFamily="2"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704020202090204" pitchFamily="34" charset="0"/>
        <a:buChar char="•"/>
        <a:defRPr sz="2800" kern="1200">
          <a:solidFill>
            <a:schemeClr val="tx1"/>
          </a:solidFill>
          <a:latin typeface="Helvetica" pitchFamily="2"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704020202090204" pitchFamily="34" charset="0"/>
        <a:buChar char="•"/>
        <a:defRPr sz="2400" kern="1200">
          <a:solidFill>
            <a:schemeClr val="tx1"/>
          </a:solidFill>
          <a:latin typeface="Helvetica" pitchFamily="2"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704020202090204" pitchFamily="34" charset="0"/>
        <a:buChar char="•"/>
        <a:defRPr sz="2000" kern="1200">
          <a:solidFill>
            <a:schemeClr val="tx1"/>
          </a:solidFill>
          <a:latin typeface="Helvetica" pitchFamily="2"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Helvetica" pitchFamily="2"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Helvetica" pitchFamily="2"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hyperlink" Target="mailto:mwalls@centerfordisabilityinclusion.or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a:xfrm>
            <a:off x="604893" y="1357288"/>
            <a:ext cx="7179425" cy="2387600"/>
          </a:xfrm>
        </p:spPr>
        <p:txBody>
          <a:bodyPr>
            <a:normAutofit/>
          </a:bodyPr>
          <a:lstStyle/>
          <a:p>
            <a:r>
              <a:rPr lang="en-US"/>
              <a:t>Universal Design: </a:t>
            </a:r>
            <a:r>
              <a:rPr lang="en-US" sz="4000"/>
              <a:t>Enabling Good Jobs for All</a:t>
            </a:r>
            <a:endParaRPr lang="en-US"/>
          </a:p>
        </p:txBody>
      </p:sp>
      <p:sp>
        <p:nvSpPr>
          <p:cNvPr id="24" name="Subtitle 23">
            <a:extLst>
              <a:ext uri="{FF2B5EF4-FFF2-40B4-BE49-F238E27FC236}">
                <a16:creationId xmlns:a16="http://schemas.microsoft.com/office/drawing/2014/main" id="{A6E8227D-861C-EEC5-0202-91AB7DAB443A}"/>
              </a:ext>
            </a:extLst>
          </p:cNvPr>
          <p:cNvSpPr>
            <a:spLocks noGrp="1"/>
          </p:cNvSpPr>
          <p:nvPr>
            <p:ph type="subTitle" idx="1"/>
          </p:nvPr>
        </p:nvSpPr>
        <p:spPr>
          <a:xfrm>
            <a:off x="605675" y="3841358"/>
            <a:ext cx="7179425" cy="1297380"/>
          </a:xfrm>
        </p:spPr>
        <p:txBody>
          <a:bodyPr>
            <a:noAutofit/>
          </a:bodyPr>
          <a:lstStyle/>
          <a:p>
            <a:r>
              <a:rPr lang="en-US" sz="2100" b="1" dirty="0"/>
              <a:t>Presented by:</a:t>
            </a:r>
          </a:p>
          <a:p>
            <a:r>
              <a:rPr lang="en-US" sz="2100" dirty="0"/>
              <a:t>Rebecca </a:t>
            </a:r>
            <a:r>
              <a:rPr lang="en-US" sz="2100" dirty="0" err="1"/>
              <a:t>Langbein</a:t>
            </a:r>
            <a:r>
              <a:rPr lang="en-US" sz="2100" dirty="0"/>
              <a:t>, Manager, National Leadership Program, Disability Belongs™</a:t>
            </a:r>
          </a:p>
          <a:p>
            <a:r>
              <a:rPr lang="en-US" sz="2100" dirty="0">
                <a:ea typeface="Calibri"/>
                <a:cs typeface="Calibri"/>
              </a:rPr>
              <a:t>Meaghan Walls, CEO, Center for Disability Inclusion</a:t>
            </a:r>
            <a:endParaRPr lang="en-US" sz="2100" dirty="0"/>
          </a:p>
        </p:txBody>
      </p:sp>
      <p:pic>
        <p:nvPicPr>
          <p:cNvPr id="25" name="Picture Placeholder 7" descr="Two coworkers sitting outside looking at a laptop">
            <a:extLst>
              <a:ext uri="{FF2B5EF4-FFF2-40B4-BE49-F238E27FC236}">
                <a16:creationId xmlns:a16="http://schemas.microsoft.com/office/drawing/2014/main" id="{C8E7F0DA-C32D-8211-802F-FDFB25AA201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508" b="9508"/>
          <a:stretch>
            <a:fillRect/>
          </a:stretch>
        </p:blipFill>
        <p:spPr/>
      </p:pic>
      <p:pic>
        <p:nvPicPr>
          <p:cNvPr id="26" name="Picture Placeholder 9" descr="Coworkers of different ethnicities collaborating at a table ">
            <a:extLst>
              <a:ext uri="{FF2B5EF4-FFF2-40B4-BE49-F238E27FC236}">
                <a16:creationId xmlns:a16="http://schemas.microsoft.com/office/drawing/2014/main" id="{BA583F07-7B1A-F8CA-7FB7-D6538EC84F0E}"/>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9700" r="19700"/>
          <a:stretch>
            <a:fillRect/>
          </a:stretch>
        </p:blipFill>
        <p:spPr/>
      </p:pic>
      <p:pic>
        <p:nvPicPr>
          <p:cNvPr id="27" name="Picture Placeholder 11" descr="Disability Belongs staff in Los Angelos">
            <a:extLst>
              <a:ext uri="{FF2B5EF4-FFF2-40B4-BE49-F238E27FC236}">
                <a16:creationId xmlns:a16="http://schemas.microsoft.com/office/drawing/2014/main" id="{8F8D14F3-4A3C-390A-8183-08D90550C821}"/>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9252" b="9252"/>
          <a:stretch/>
        </p:blipFill>
        <p:spPr/>
      </p:pic>
    </p:spTree>
    <p:extLst>
      <p:ext uri="{BB962C8B-B14F-4D97-AF65-F5344CB8AC3E}">
        <p14:creationId xmlns:p14="http://schemas.microsoft.com/office/powerpoint/2010/main" val="3500006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800"/>
              <a:t>Universal Design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44558-6280-F723-227A-8872498985D8}"/>
              </a:ext>
            </a:extLst>
          </p:cNvPr>
          <p:cNvSpPr>
            <a:spLocks noGrp="1"/>
          </p:cNvSpPr>
          <p:nvPr>
            <p:ph type="title"/>
          </p:nvPr>
        </p:nvSpPr>
        <p:spPr/>
        <p:txBody>
          <a:bodyPr/>
          <a:lstStyle/>
          <a:p>
            <a:r>
              <a:rPr lang="en-US" dirty="0">
                <a:cs typeface="Helvetica"/>
              </a:rPr>
              <a:t>Examples of Universal Design</a:t>
            </a:r>
            <a:endParaRPr lang="en-US" dirty="0">
              <a:solidFill>
                <a:srgbClr val="000000"/>
              </a:solidFill>
              <a:cs typeface="Helvetica"/>
            </a:endParaRPr>
          </a:p>
        </p:txBody>
      </p:sp>
      <p:pic>
        <p:nvPicPr>
          <p:cNvPr id="3074" name="Picture 2" descr="A person swimming in a pool with closed captions displayed at the bottom of the screen" hidden="1">
            <a:extLst>
              <a:ext uri="{FF2B5EF4-FFF2-40B4-BE49-F238E27FC236}">
                <a16:creationId xmlns:a16="http://schemas.microsoft.com/office/drawing/2014/main" id="{4D0D049D-FE3E-C04D-EF99-357EEAC0FD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50" y="-3398838"/>
            <a:ext cx="3937000" cy="20701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A person riding a bicycle on the sidewalk using a curbcut" hidden="1">
            <a:extLst>
              <a:ext uri="{FF2B5EF4-FFF2-40B4-BE49-F238E27FC236}">
                <a16:creationId xmlns:a16="http://schemas.microsoft.com/office/drawing/2014/main" id="{F8B9C103-164F-4894-2EC1-06EA6700DC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0238" y="-3398838"/>
            <a:ext cx="3492500" cy="23241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A person in a wheelchair entering a building" hidden="1">
            <a:extLst>
              <a:ext uri="{FF2B5EF4-FFF2-40B4-BE49-F238E27FC236}">
                <a16:creationId xmlns:a16="http://schemas.microsoft.com/office/drawing/2014/main" id="{7E509D3B-9214-3A1A-2935-E6329D0801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64713" y="-3398838"/>
            <a:ext cx="3352800" cy="24257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A person in a wheelchair entering a building using the automatic door opener">
            <a:extLst>
              <a:ext uri="{FF2B5EF4-FFF2-40B4-BE49-F238E27FC236}">
                <a16:creationId xmlns:a16="http://schemas.microsoft.com/office/drawing/2014/main" id="{D8EED2E7-DD46-04C2-2368-81D89ACB0B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7412" y="1323816"/>
            <a:ext cx="3696479" cy="2674347"/>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A screenshot of a texting chat">
            <a:extLst>
              <a:ext uri="{FF2B5EF4-FFF2-40B4-BE49-F238E27FC236}">
                <a16:creationId xmlns:a16="http://schemas.microsoft.com/office/drawing/2014/main" id="{DCA35C38-03D3-367E-038F-58B09D84A7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0969" y="1356643"/>
            <a:ext cx="4369646" cy="2457925"/>
          </a:xfrm>
          <a:prstGeom prst="rect">
            <a:avLst/>
          </a:prstGeom>
          <a:noFill/>
          <a:extLst>
            <a:ext uri="{909E8E84-426E-40DD-AFC4-6F175D3DCCD1}">
              <a14:hiddenFill xmlns:a14="http://schemas.microsoft.com/office/drawing/2010/main">
                <a:solidFill>
                  <a:srgbClr val="FFFFFF"/>
                </a:solidFill>
              </a14:hiddenFill>
            </a:ext>
          </a:extLst>
        </p:spPr>
      </p:pic>
      <p:pic>
        <p:nvPicPr>
          <p:cNvPr id="3087" name="Picture 15" descr="A screenshot of a person speaking on a Ted talk stage with the closed captioning displayed at the bottom of the screen">
            <a:extLst>
              <a:ext uri="{FF2B5EF4-FFF2-40B4-BE49-F238E27FC236}">
                <a16:creationId xmlns:a16="http://schemas.microsoft.com/office/drawing/2014/main" id="{984DBAEE-CFA3-A17F-DF57-F7E1EAD16F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7412" y="4242393"/>
            <a:ext cx="4375124" cy="2296941"/>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A person riding a bicycle on the sidewalk using a curbcut">
            <a:extLst>
              <a:ext uri="{FF2B5EF4-FFF2-40B4-BE49-F238E27FC236}">
                <a16:creationId xmlns:a16="http://schemas.microsoft.com/office/drawing/2014/main" id="{8E00D329-2690-B1C4-A791-504D9A9EEB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0435" y="4103150"/>
            <a:ext cx="3870180" cy="2575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47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C1B0983-6F95-7735-F3BD-526CA308C27F}"/>
              </a:ext>
            </a:extLst>
          </p:cNvPr>
          <p:cNvSpPr>
            <a:spLocks noGrp="1"/>
          </p:cNvSpPr>
          <p:nvPr>
            <p:ph type="title"/>
          </p:nvPr>
        </p:nvSpPr>
        <p:spPr/>
        <p:txBody>
          <a:bodyPr>
            <a:noAutofit/>
          </a:bodyPr>
          <a:lstStyle/>
          <a:p>
            <a:r>
              <a:rPr lang="en-US">
                <a:latin typeface="Helvetica"/>
                <a:ea typeface="Tahoma"/>
                <a:cs typeface="Tahoma"/>
              </a:rPr>
              <a:t>What is Universal Design?</a:t>
            </a:r>
            <a:endParaRPr lang="en-US"/>
          </a:p>
        </p:txBody>
      </p:sp>
      <p:sp>
        <p:nvSpPr>
          <p:cNvPr id="3" name="Text Placeholder 2"/>
          <p:cNvSpPr>
            <a:spLocks noGrp="1"/>
          </p:cNvSpPr>
          <p:nvPr>
            <p:ph type="body" sz="quarter" idx="13"/>
          </p:nvPr>
        </p:nvSpPr>
        <p:spPr>
          <a:xfrm>
            <a:off x="2200423" y="1420441"/>
            <a:ext cx="7791153" cy="4797589"/>
          </a:xfrm>
        </p:spPr>
        <p:txBody>
          <a:bodyPr>
            <a:normAutofit/>
          </a:bodyPr>
          <a:lstStyle/>
          <a:p>
            <a:pPr>
              <a:lnSpc>
                <a:spcPct val="100000"/>
              </a:lnSpc>
            </a:pPr>
            <a:r>
              <a:rPr lang="en-US" dirty="0"/>
              <a:t>Consideration of the diverse needs and abilities of your workforce</a:t>
            </a:r>
          </a:p>
          <a:p>
            <a:pPr>
              <a:lnSpc>
                <a:spcPct val="100000"/>
              </a:lnSpc>
            </a:pPr>
            <a:r>
              <a:rPr lang="en-US" dirty="0"/>
              <a:t>Beneficial to workplace culture, employees, customers, workforce development</a:t>
            </a:r>
          </a:p>
          <a:p>
            <a:pPr>
              <a:lnSpc>
                <a:spcPct val="100000"/>
              </a:lnSpc>
            </a:pPr>
            <a:r>
              <a:rPr lang="en-US" dirty="0"/>
              <a:t>Outside the box approach</a:t>
            </a:r>
          </a:p>
          <a:p>
            <a:pPr>
              <a:lnSpc>
                <a:spcPct val="100000"/>
              </a:lnSpc>
            </a:pPr>
            <a:r>
              <a:rPr lang="en-US" dirty="0"/>
              <a:t>Respectful of different learning styles and preferences</a:t>
            </a:r>
          </a:p>
          <a:p>
            <a:pPr>
              <a:lnSpc>
                <a:spcPct val="100000"/>
              </a:lnSpc>
            </a:pPr>
            <a:r>
              <a:rPr lang="en-US" dirty="0"/>
              <a:t>A key tool for moving beyond a compliance mindset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064" y="594359"/>
            <a:ext cx="6400800" cy="914400"/>
          </a:xfrm>
          <a:prstGeom prst="roundRect">
            <a:avLst/>
          </a:prstGeom>
          <a:solidFill>
            <a:srgbClr val="173F9E"/>
          </a:solidFill>
        </p:spPr>
        <p:txBody>
          <a:bodyPr>
            <a:normAutofit/>
          </a:bodyPr>
          <a:lstStyle/>
          <a:p>
            <a:pPr algn="ctr"/>
            <a:r>
              <a:rPr lang="en-US">
                <a:solidFill>
                  <a:schemeClr val="bg1"/>
                </a:solidFill>
              </a:rPr>
              <a:t>What is NOT Universal Design?</a:t>
            </a:r>
            <a:endParaRPr lang="en-US" b="1">
              <a:solidFill>
                <a:schemeClr val="bg1"/>
              </a:solidFill>
            </a:endParaRPr>
          </a:p>
        </p:txBody>
      </p:sp>
      <p:sp>
        <p:nvSpPr>
          <p:cNvPr id="3" name="Text Placeholder 2"/>
          <p:cNvSpPr>
            <a:spLocks noGrp="1"/>
          </p:cNvSpPr>
          <p:nvPr>
            <p:ph type="body" sz="quarter" idx="10"/>
          </p:nvPr>
        </p:nvSpPr>
        <p:spPr>
          <a:xfrm>
            <a:off x="512064" y="1737360"/>
            <a:ext cx="6400800" cy="3532188"/>
          </a:xfrm>
        </p:spPr>
        <p:txBody>
          <a:bodyPr vert="horz" lIns="91440" tIns="45720" rIns="91440" bIns="45720" rtlCol="0" anchor="t">
            <a:noAutofit/>
          </a:bodyPr>
          <a:lstStyle/>
          <a:p>
            <a:pPr marL="342900" indent="-342900">
              <a:lnSpc>
                <a:spcPct val="100000"/>
              </a:lnSpc>
              <a:buFont typeface="Arial" panose="020B0604020202020204" pitchFamily="34" charset="0"/>
              <a:buChar char="•"/>
            </a:pPr>
            <a:r>
              <a:rPr lang="en-US" sz="2600" dirty="0"/>
              <a:t>Designing for disability</a:t>
            </a:r>
            <a:endParaRPr lang="en-US" dirty="0"/>
          </a:p>
          <a:p>
            <a:pPr marL="342900" indent="-342900">
              <a:lnSpc>
                <a:spcPct val="100000"/>
              </a:lnSpc>
              <a:buFont typeface="Arial" panose="020B0604020202020204" pitchFamily="34" charset="0"/>
              <a:buChar char="•"/>
            </a:pPr>
            <a:r>
              <a:rPr lang="en-US" sz="2600" dirty="0"/>
              <a:t>A special requirement, for the benefit of only a minority of the population</a:t>
            </a:r>
          </a:p>
          <a:p>
            <a:pPr marL="342900" indent="-342900">
              <a:lnSpc>
                <a:spcPct val="100000"/>
              </a:lnSpc>
              <a:buFont typeface="Arial" panose="020B0604020202020204" pitchFamily="34" charset="0"/>
              <a:buChar char="•"/>
            </a:pPr>
            <a:r>
              <a:rPr lang="en-US" sz="2600" dirty="0"/>
              <a:t>Checking the boxes</a:t>
            </a:r>
          </a:p>
          <a:p>
            <a:pPr marL="342900" indent="-342900">
              <a:lnSpc>
                <a:spcPct val="100000"/>
              </a:lnSpc>
              <a:buFont typeface="Arial" panose="020B0604020202020204" pitchFamily="34" charset="0"/>
              <a:buChar char="•"/>
            </a:pPr>
            <a:r>
              <a:rPr lang="en-US" sz="2600" dirty="0"/>
              <a:t>Prescriptive</a:t>
            </a:r>
          </a:p>
          <a:p>
            <a:pPr marL="342900" indent="-342900">
              <a:lnSpc>
                <a:spcPct val="100000"/>
              </a:lnSpc>
              <a:buFont typeface="Arial" panose="020B0604020202020204" pitchFamily="34" charset="0"/>
              <a:buChar char="•"/>
            </a:pPr>
            <a:r>
              <a:rPr lang="en-US" sz="2600" dirty="0"/>
              <a:t>A magic potion</a:t>
            </a:r>
          </a:p>
          <a:p>
            <a:pPr marL="342900" indent="-342900">
              <a:lnSpc>
                <a:spcPct val="100000"/>
              </a:lnSpc>
              <a:buFont typeface="Arial" panose="020B0604020202020204" pitchFamily="34" charset="0"/>
              <a:buChar char="•"/>
            </a:pPr>
            <a:endParaRPr lang="en-US" sz="2600" dirty="0"/>
          </a:p>
        </p:txBody>
      </p:sp>
      <p:pic>
        <p:nvPicPr>
          <p:cNvPr id="6" name="Picture Placeholder 5" descr="Businessman in wheelchair working at desk"/>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9408" r="19408"/>
          <a:stretch/>
        </p:blipFill>
        <p:spPr>
          <a:xfrm>
            <a:off x="7185917" y="847545"/>
            <a:ext cx="4740193" cy="516291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A088D-03B0-A5B2-4472-88887E699B49}"/>
              </a:ext>
            </a:extLst>
          </p:cNvPr>
          <p:cNvSpPr>
            <a:spLocks noGrp="1"/>
          </p:cNvSpPr>
          <p:nvPr>
            <p:ph type="title"/>
          </p:nvPr>
        </p:nvSpPr>
        <p:spPr/>
        <p:txBody>
          <a:bodyPr/>
          <a:lstStyle/>
          <a:p>
            <a:r>
              <a:rPr lang="en-US">
                <a:latin typeface="Helvetica"/>
                <a:ea typeface="Tahoma"/>
                <a:cs typeface="Tahoma"/>
              </a:rPr>
              <a:t>Universal Design in Practice</a:t>
            </a:r>
            <a:endParaRPr lang="en-US"/>
          </a:p>
        </p:txBody>
      </p:sp>
      <p:sp>
        <p:nvSpPr>
          <p:cNvPr id="3" name="Text Placeholder 2">
            <a:extLst>
              <a:ext uri="{FF2B5EF4-FFF2-40B4-BE49-F238E27FC236}">
                <a16:creationId xmlns:a16="http://schemas.microsoft.com/office/drawing/2014/main" id="{321C7212-99B6-E741-305A-63F89373A893}"/>
              </a:ext>
            </a:extLst>
          </p:cNvPr>
          <p:cNvSpPr>
            <a:spLocks noGrp="1"/>
          </p:cNvSpPr>
          <p:nvPr>
            <p:ph type="body" sz="quarter" idx="13"/>
          </p:nvPr>
        </p:nvSpPr>
        <p:spPr>
          <a:xfrm>
            <a:off x="505619" y="2151856"/>
            <a:ext cx="4170362" cy="2554288"/>
          </a:xfrm>
        </p:spPr>
        <p:txBody>
          <a:bodyPr vert="horz" lIns="91440" tIns="45720" rIns="91440" bIns="45720" rtlCol="0" anchor="t">
            <a:normAutofit/>
          </a:bodyPr>
          <a:lstStyle/>
          <a:p>
            <a:pPr marL="0" indent="0">
              <a:buNone/>
            </a:pPr>
            <a:r>
              <a:rPr lang="en-US" dirty="0">
                <a:latin typeface="Helvetica"/>
                <a:ea typeface="Tahoma"/>
                <a:cs typeface="Tahoma"/>
              </a:rPr>
              <a:t>Implementing written instructions for how to use machinery helps people with and without disabilities do their jobs more effectively.</a:t>
            </a:r>
            <a:endParaRPr lang="en-US" dirty="0"/>
          </a:p>
        </p:txBody>
      </p:sp>
      <p:pic>
        <p:nvPicPr>
          <p:cNvPr id="4" name="Picture 3" descr="Premium Photo | Engineer workers factory working at steel heavy machine  people standing in industrial factory">
            <a:extLst>
              <a:ext uri="{FF2B5EF4-FFF2-40B4-BE49-F238E27FC236}">
                <a16:creationId xmlns:a16="http://schemas.microsoft.com/office/drawing/2014/main" id="{08389E25-6057-1D24-BCB9-BB2E3AEE413C}"/>
              </a:ext>
            </a:extLst>
          </p:cNvPr>
          <p:cNvPicPr>
            <a:picLocks noChangeAspect="1"/>
          </p:cNvPicPr>
          <p:nvPr/>
        </p:nvPicPr>
        <p:blipFill>
          <a:blip r:embed="rId3"/>
          <a:stretch>
            <a:fillRect/>
          </a:stretch>
        </p:blipFill>
        <p:spPr>
          <a:xfrm>
            <a:off x="5494338" y="1562830"/>
            <a:ext cx="6434138" cy="4280026"/>
          </a:xfrm>
          <a:prstGeom prst="rect">
            <a:avLst/>
          </a:prstGeom>
        </p:spPr>
      </p:pic>
    </p:spTree>
    <p:extLst>
      <p:ext uri="{BB962C8B-B14F-4D97-AF65-F5344CB8AC3E}">
        <p14:creationId xmlns:p14="http://schemas.microsoft.com/office/powerpoint/2010/main" val="2811168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708B2-2E1F-EFA5-246B-72CC3B6E0AB8}"/>
              </a:ext>
            </a:extLst>
          </p:cNvPr>
          <p:cNvSpPr>
            <a:spLocks noGrp="1"/>
          </p:cNvSpPr>
          <p:nvPr>
            <p:ph type="title"/>
          </p:nvPr>
        </p:nvSpPr>
        <p:spPr/>
        <p:txBody>
          <a:bodyPr>
            <a:normAutofit/>
          </a:bodyPr>
          <a:lstStyle/>
          <a:p>
            <a:r>
              <a:rPr lang="en-US" dirty="0">
                <a:latin typeface="Helvetica"/>
                <a:ea typeface="Tahoma"/>
                <a:cs typeface="Tahoma"/>
              </a:rPr>
              <a:t>More Universal Design in Practice</a:t>
            </a:r>
            <a:endParaRPr lang="en-US" dirty="0"/>
          </a:p>
        </p:txBody>
      </p:sp>
      <p:pic>
        <p:nvPicPr>
          <p:cNvPr id="4" name="Picture 3" descr="Image of an indoor pool showing steps and an ADA chair lift. ">
            <a:extLst>
              <a:ext uri="{FF2B5EF4-FFF2-40B4-BE49-F238E27FC236}">
                <a16:creationId xmlns:a16="http://schemas.microsoft.com/office/drawing/2014/main" id="{0098957F-85C1-7D29-191B-F11D251E007F}"/>
              </a:ext>
            </a:extLst>
          </p:cNvPr>
          <p:cNvPicPr>
            <a:picLocks noChangeAspect="1"/>
          </p:cNvPicPr>
          <p:nvPr/>
        </p:nvPicPr>
        <p:blipFill>
          <a:blip r:embed="rId3"/>
          <a:stretch>
            <a:fillRect/>
          </a:stretch>
        </p:blipFill>
        <p:spPr>
          <a:xfrm>
            <a:off x="1121434" y="1187929"/>
            <a:ext cx="9647208" cy="5517311"/>
          </a:xfrm>
          <a:prstGeom prst="rect">
            <a:avLst/>
          </a:prstGeom>
        </p:spPr>
      </p:pic>
    </p:spTree>
    <p:extLst>
      <p:ext uri="{BB962C8B-B14F-4D97-AF65-F5344CB8AC3E}">
        <p14:creationId xmlns:p14="http://schemas.microsoft.com/office/powerpoint/2010/main" val="2583389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2BB0D-7619-989A-BF9C-C452DE824FF5}"/>
              </a:ext>
            </a:extLst>
          </p:cNvPr>
          <p:cNvSpPr>
            <a:spLocks noGrp="1"/>
          </p:cNvSpPr>
          <p:nvPr>
            <p:ph type="title"/>
          </p:nvPr>
        </p:nvSpPr>
        <p:spPr/>
        <p:txBody>
          <a:bodyPr/>
          <a:lstStyle/>
          <a:p>
            <a:r>
              <a:rPr lang="en-US">
                <a:latin typeface="Helvetica"/>
                <a:ea typeface="Tahoma"/>
                <a:cs typeface="Tahoma"/>
              </a:rPr>
              <a:t>Beyond Compliance - </a:t>
            </a:r>
            <a:br>
              <a:rPr lang="en-US">
                <a:latin typeface="Helvetica"/>
                <a:ea typeface="Tahoma"/>
                <a:cs typeface="Tahoma"/>
              </a:rPr>
            </a:br>
            <a:r>
              <a:rPr lang="en-US">
                <a:latin typeface="Helvetica"/>
                <a:ea typeface="Tahoma"/>
                <a:cs typeface="Tahoma"/>
              </a:rPr>
              <a:t>Job Descriptions</a:t>
            </a:r>
            <a:endParaRPr lang="en-US"/>
          </a:p>
        </p:txBody>
      </p:sp>
      <p:pic>
        <p:nvPicPr>
          <p:cNvPr id="5" name="Content Placeholder 4" descr="Close-up of hands using braille laptop">
            <a:extLst>
              <a:ext uri="{FF2B5EF4-FFF2-40B4-BE49-F238E27FC236}">
                <a16:creationId xmlns:a16="http://schemas.microsoft.com/office/drawing/2014/main" id="{6E90D67D-D15D-9CE3-5D4D-1541CF0C26A6}"/>
              </a:ext>
            </a:extLst>
          </p:cNvPr>
          <p:cNvPicPr>
            <a:picLocks noGrp="1" noChangeAspect="1"/>
          </p:cNvPicPr>
          <p:nvPr>
            <p:ph sz="quarter" idx="14"/>
          </p:nvPr>
        </p:nvPicPr>
        <p:blipFill>
          <a:blip r:embed="rId3"/>
          <a:stretch>
            <a:fillRect/>
          </a:stretch>
        </p:blipFill>
        <p:spPr>
          <a:xfrm>
            <a:off x="479745" y="1945419"/>
            <a:ext cx="5616255" cy="3744170"/>
          </a:xfrm>
        </p:spPr>
      </p:pic>
      <p:sp>
        <p:nvSpPr>
          <p:cNvPr id="3" name="TextBox 2">
            <a:extLst>
              <a:ext uri="{FF2B5EF4-FFF2-40B4-BE49-F238E27FC236}">
                <a16:creationId xmlns:a16="http://schemas.microsoft.com/office/drawing/2014/main" id="{FEA40121-9FF4-77AA-7982-58E589BA3D05}"/>
              </a:ext>
            </a:extLst>
          </p:cNvPr>
          <p:cNvSpPr txBox="1"/>
          <p:nvPr/>
        </p:nvSpPr>
        <p:spPr>
          <a:xfrm>
            <a:off x="6410558" y="2617175"/>
            <a:ext cx="5162089"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
              <a:buChar char="•"/>
            </a:pPr>
            <a:r>
              <a:rPr lang="en-US" sz="3000" dirty="0">
                <a:latin typeface="Helvetica"/>
                <a:cs typeface="Arial"/>
              </a:rPr>
              <a:t>Consider language use​</a:t>
            </a:r>
          </a:p>
          <a:p>
            <a:pPr marL="457200" indent="-457200">
              <a:buFont typeface=""/>
              <a:buChar char="•"/>
            </a:pPr>
            <a:r>
              <a:rPr lang="en-US" sz="3000" dirty="0">
                <a:latin typeface="Helvetica"/>
                <a:cs typeface="Arial"/>
              </a:rPr>
              <a:t>How accessible is the applicant tracking system?​</a:t>
            </a:r>
          </a:p>
          <a:p>
            <a:pPr marL="457200" indent="-457200">
              <a:buFont typeface=""/>
              <a:buChar char="•"/>
            </a:pPr>
            <a:r>
              <a:rPr lang="en-US" sz="3000" dirty="0">
                <a:latin typeface="Helvetica"/>
                <a:cs typeface="Arial"/>
              </a:rPr>
              <a:t>Are the job requirements truly essential?</a:t>
            </a:r>
          </a:p>
        </p:txBody>
      </p:sp>
    </p:spTree>
    <p:extLst>
      <p:ext uri="{BB962C8B-B14F-4D97-AF65-F5344CB8AC3E}">
        <p14:creationId xmlns:p14="http://schemas.microsoft.com/office/powerpoint/2010/main" val="3889666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2BB0D-7619-989A-BF9C-C452DE824FF5}"/>
              </a:ext>
            </a:extLst>
          </p:cNvPr>
          <p:cNvSpPr>
            <a:spLocks noGrp="1"/>
          </p:cNvSpPr>
          <p:nvPr>
            <p:ph type="title"/>
          </p:nvPr>
        </p:nvSpPr>
        <p:spPr/>
        <p:txBody>
          <a:bodyPr/>
          <a:lstStyle/>
          <a:p>
            <a:r>
              <a:rPr lang="en-US">
                <a:latin typeface="Helvetica"/>
                <a:ea typeface="Tahoma"/>
                <a:cs typeface="Tahoma"/>
              </a:rPr>
              <a:t>Beyond Compliance - Interviewing</a:t>
            </a:r>
            <a:endParaRPr lang="en-US"/>
          </a:p>
        </p:txBody>
      </p:sp>
      <p:sp>
        <p:nvSpPr>
          <p:cNvPr id="6" name="Text Placeholder 2">
            <a:extLst>
              <a:ext uri="{FF2B5EF4-FFF2-40B4-BE49-F238E27FC236}">
                <a16:creationId xmlns:a16="http://schemas.microsoft.com/office/drawing/2014/main" id="{2D9C2615-E853-089E-1CF1-063A0E4009E4}"/>
              </a:ext>
            </a:extLst>
          </p:cNvPr>
          <p:cNvSpPr txBox="1">
            <a:spLocks/>
          </p:cNvSpPr>
          <p:nvPr/>
        </p:nvSpPr>
        <p:spPr>
          <a:xfrm>
            <a:off x="483395" y="2485756"/>
            <a:ext cx="5031581" cy="294376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704020202090204" pitchFamily="34" charset="0"/>
              <a:buChar char="•"/>
              <a:defRPr sz="2800" kern="1200">
                <a:solidFill>
                  <a:schemeClr val="tx1"/>
                </a:solidFill>
                <a:latin typeface="Helvetica" pitchFamily="2"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704020202090204" pitchFamily="34" charset="0"/>
              <a:buChar char="•"/>
              <a:defRPr sz="2400" kern="1200">
                <a:solidFill>
                  <a:schemeClr val="tx1"/>
                </a:solidFill>
                <a:latin typeface="Helvetica" pitchFamily="2"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704020202090204" pitchFamily="34" charset="0"/>
              <a:buChar char="•"/>
              <a:defRPr sz="2000" kern="1200">
                <a:solidFill>
                  <a:schemeClr val="tx1"/>
                </a:solidFill>
                <a:latin typeface="Helvetica" pitchFamily="2"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Helvetica" pitchFamily="2"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Helvetica" pitchFamily="2"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9pPr>
          </a:lstStyle>
          <a:p>
            <a:pPr marL="457200" indent="-457200">
              <a:lnSpc>
                <a:spcPct val="100000"/>
              </a:lnSpc>
            </a:pPr>
            <a:r>
              <a:rPr lang="en-US" sz="3000" dirty="0">
                <a:latin typeface="Helvetica"/>
                <a:ea typeface="Tahoma"/>
                <a:cs typeface="Tahoma"/>
              </a:rPr>
              <a:t>Interview format</a:t>
            </a:r>
          </a:p>
          <a:p>
            <a:pPr marL="457200" indent="-457200">
              <a:lnSpc>
                <a:spcPct val="100000"/>
              </a:lnSpc>
            </a:pPr>
            <a:r>
              <a:rPr lang="en-US" sz="3000" dirty="0">
                <a:latin typeface="Helvetica"/>
                <a:ea typeface="Tahoma"/>
                <a:cs typeface="Tahoma"/>
              </a:rPr>
              <a:t>Share questions in several formats</a:t>
            </a:r>
          </a:p>
          <a:p>
            <a:pPr marL="457200" indent="-457200">
              <a:lnSpc>
                <a:spcPct val="100000"/>
              </a:lnSpc>
            </a:pPr>
            <a:r>
              <a:rPr lang="en-US" sz="3000" dirty="0">
                <a:latin typeface="Helvetica"/>
                <a:ea typeface="Tahoma"/>
                <a:cs typeface="Tahoma"/>
              </a:rPr>
              <a:t>Allow people time to process the questions</a:t>
            </a:r>
            <a:endParaRPr lang="en-US" sz="3000" dirty="0"/>
          </a:p>
        </p:txBody>
      </p:sp>
      <p:pic>
        <p:nvPicPr>
          <p:cNvPr id="5" name="Content Placeholder 4" descr="Person using sign language in front of laptop">
            <a:extLst>
              <a:ext uri="{FF2B5EF4-FFF2-40B4-BE49-F238E27FC236}">
                <a16:creationId xmlns:a16="http://schemas.microsoft.com/office/drawing/2014/main" id="{6E90D67D-D15D-9CE3-5D4D-1541CF0C26A6}"/>
              </a:ext>
            </a:extLst>
          </p:cNvPr>
          <p:cNvPicPr>
            <a:picLocks noGrp="1" noChangeAspect="1"/>
          </p:cNvPicPr>
          <p:nvPr>
            <p:ph sz="quarter" idx="14"/>
          </p:nvPr>
        </p:nvPicPr>
        <p:blipFill>
          <a:blip r:embed="rId3"/>
          <a:stretch>
            <a:fillRect/>
          </a:stretch>
        </p:blipFill>
        <p:spPr>
          <a:xfrm>
            <a:off x="5514976" y="2171700"/>
            <a:ext cx="6332385" cy="3562619"/>
          </a:xfrm>
        </p:spPr>
      </p:pic>
    </p:spTree>
    <p:extLst>
      <p:ext uri="{BB962C8B-B14F-4D97-AF65-F5344CB8AC3E}">
        <p14:creationId xmlns:p14="http://schemas.microsoft.com/office/powerpoint/2010/main" val="921825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7E7F0F-AA84-C351-7ED2-C73C5A0900D6}"/>
              </a:ext>
            </a:extLst>
          </p:cNvPr>
          <p:cNvSpPr txBox="1">
            <a:spLocks noGrp="1"/>
          </p:cNvSpPr>
          <p:nvPr>
            <p:ph type="title" idx="4294967295"/>
          </p:nvPr>
        </p:nvSpPr>
        <p:spPr>
          <a:xfrm>
            <a:off x="7990952" y="269803"/>
            <a:ext cx="3437467" cy="1450622"/>
          </a:xfrm>
          <a:prstGeom prst="roundRect">
            <a:avLst/>
          </a:prstGeom>
          <a:solidFill>
            <a:srgbClr val="173F9E"/>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000" b="1" kern="1200">
                <a:solidFill>
                  <a:schemeClr val="tx1"/>
                </a:solidFill>
                <a:latin typeface="Helvetica" pitchFamily="2" charset="0"/>
                <a:ea typeface="Tahoma" panose="020B0604030504040204" pitchFamily="34" charset="0"/>
                <a:cs typeface="Tahoma" panose="020B0604030504040204" pitchFamily="34" charset="0"/>
              </a:defRPr>
            </a:lvl1pPr>
          </a:lstStyle>
          <a:p>
            <a:pPr algn="ctr">
              <a:defRPr/>
            </a:pPr>
            <a:r>
              <a:rPr kumimoji="0" lang="en-US" sz="3000" b="1" i="0" u="none" strike="noStrike" kern="1200" cap="none" spc="0" normalizeH="0" baseline="0" noProof="0">
                <a:ln>
                  <a:noFill/>
                </a:ln>
                <a:solidFill>
                  <a:schemeClr val="bg1"/>
                </a:solidFill>
                <a:effectLst/>
                <a:uLnTx/>
                <a:uFillTx/>
                <a:latin typeface="Helvetica"/>
                <a:ea typeface="Tahoma"/>
                <a:cs typeface="Tahoma"/>
              </a:rPr>
              <a:t>The Universal Design Process</a:t>
            </a:r>
            <a:endParaRPr lang="en-US" sz="3000" b="1" i="0" u="none" strike="noStrike" kern="1200" cap="none" spc="0" normalizeH="0" baseline="0" noProof="0">
              <a:ln>
                <a:noFill/>
              </a:ln>
              <a:solidFill>
                <a:schemeClr val="bg1"/>
              </a:solidFill>
              <a:effectLst/>
              <a:uLnTx/>
              <a:uFillTx/>
              <a:latin typeface="Helvetica" pitchFamily="2" charset="0"/>
              <a:ea typeface="Tahoma" panose="020B0604030504040204" pitchFamily="34" charset="0"/>
              <a:cs typeface="Tahoma" panose="020B0604030504040204" pitchFamily="34" charset="0"/>
            </a:endParaRPr>
          </a:p>
        </p:txBody>
      </p:sp>
      <p:sp>
        <p:nvSpPr>
          <p:cNvPr id="3" name="Text Placeholder 2">
            <a:extLst>
              <a:ext uri="{FF2B5EF4-FFF2-40B4-BE49-F238E27FC236}">
                <a16:creationId xmlns:a16="http://schemas.microsoft.com/office/drawing/2014/main" id="{E98A25FD-8719-3117-A643-5A126E876AA1}"/>
              </a:ext>
            </a:extLst>
          </p:cNvPr>
          <p:cNvSpPr>
            <a:spLocks noGrp="1"/>
          </p:cNvSpPr>
          <p:nvPr>
            <p:ph type="body" sz="quarter" idx="10"/>
          </p:nvPr>
        </p:nvSpPr>
        <p:spPr>
          <a:xfrm>
            <a:off x="7998178" y="2176475"/>
            <a:ext cx="3786957" cy="3937685"/>
          </a:xfrm>
        </p:spPr>
        <p:txBody>
          <a:bodyPr vert="horz" lIns="91440" tIns="45720" rIns="91440" bIns="45720" rtlCol="0" anchor="t">
            <a:noAutofit/>
          </a:bodyPr>
          <a:lstStyle/>
          <a:p>
            <a:pPr indent="-228600">
              <a:buFont typeface="Arial" panose="020B0604020202020204" pitchFamily="34" charset="0"/>
              <a:buChar char="•"/>
            </a:pPr>
            <a:r>
              <a:rPr lang="en-US" dirty="0">
                <a:latin typeface="Helvetica"/>
                <a:ea typeface="Calibri"/>
                <a:cs typeface="Helvetica"/>
              </a:rPr>
              <a:t>Asking </a:t>
            </a:r>
            <a:r>
              <a:rPr lang="en-US" i="1" dirty="0">
                <a:latin typeface="Helvetica"/>
                <a:ea typeface="Calibri"/>
                <a:cs typeface="Helvetica"/>
              </a:rPr>
              <a:t>"Who does this not work for?"</a:t>
            </a:r>
            <a:endParaRPr lang="en-US" i="1" dirty="0"/>
          </a:p>
          <a:p>
            <a:pPr indent="-228600">
              <a:buFont typeface="Arial" panose="020B0604020202020204" pitchFamily="34" charset="0"/>
              <a:buChar char="•"/>
            </a:pPr>
            <a:r>
              <a:rPr lang="en-US" dirty="0">
                <a:latin typeface="Helvetica"/>
                <a:ea typeface="Calibri"/>
                <a:cs typeface="Calibri"/>
              </a:rPr>
              <a:t>Consider the full range of human experiences.</a:t>
            </a:r>
            <a:endParaRPr lang="en-US" dirty="0"/>
          </a:p>
          <a:p>
            <a:pPr indent="-228600">
              <a:buFont typeface="Arial" panose="020B0604020202020204" pitchFamily="34" charset="0"/>
              <a:buChar char="•"/>
            </a:pPr>
            <a:r>
              <a:rPr lang="en-US" dirty="0">
                <a:latin typeface="Helvetica"/>
                <a:ea typeface="Calibri"/>
                <a:cs typeface="Calibri"/>
              </a:rPr>
              <a:t>Ensuring that regardless of group composition there are opportunities for engagement, exploration, fun and safety for all. </a:t>
            </a:r>
          </a:p>
        </p:txBody>
      </p:sp>
      <p:sp>
        <p:nvSpPr>
          <p:cNvPr id="12" name="Rectangle 11" hidden="1">
            <a:extLst>
              <a:ext uri="{FF2B5EF4-FFF2-40B4-BE49-F238E27FC236}">
                <a16:creationId xmlns:a16="http://schemas.microsoft.com/office/drawing/2014/main" id="{7ED7575E-88D2-B771-681D-46A7E5541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76457"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descr="An aerial view of an inclusive playground with blue and yellow poured rubber surfacing, lots of seating and shade and many different types of inclusive playground activities. ">
            <a:extLst>
              <a:ext uri="{FF2B5EF4-FFF2-40B4-BE49-F238E27FC236}">
                <a16:creationId xmlns:a16="http://schemas.microsoft.com/office/drawing/2014/main" id="{2AB626CB-3BFC-EF7C-2A64-22D303B184F2}"/>
              </a:ext>
            </a:extLst>
          </p:cNvPr>
          <p:cNvPicPr>
            <a:picLocks noGrp="1" noChangeAspect="1"/>
          </p:cNvPicPr>
          <p:nvPr>
            <p:ph type="pic" sz="quarter" idx="11"/>
          </p:nvPr>
        </p:nvPicPr>
        <p:blipFill>
          <a:blip r:embed="rId3"/>
          <a:srcRect l="14920" t="2488" r="15275" b="17568"/>
          <a:stretch/>
        </p:blipFill>
        <p:spPr>
          <a:xfrm>
            <a:off x="794153" y="428889"/>
            <a:ext cx="6221895" cy="4008156"/>
          </a:xfrm>
          <a:prstGeom prst="rect">
            <a:avLst/>
          </a:prstGeom>
        </p:spPr>
      </p:pic>
      <p:pic>
        <p:nvPicPr>
          <p:cNvPr id="8" name="Picture 7" descr="An up-close view of a 3D printed tactile map of a playground that is placed for orientation at the playground entrance.">
            <a:extLst>
              <a:ext uri="{FF2B5EF4-FFF2-40B4-BE49-F238E27FC236}">
                <a16:creationId xmlns:a16="http://schemas.microsoft.com/office/drawing/2014/main" id="{108690BE-EE9F-27C4-A433-AB940E74F9A7}"/>
              </a:ext>
            </a:extLst>
          </p:cNvPr>
          <p:cNvPicPr>
            <a:picLocks noChangeAspect="1"/>
          </p:cNvPicPr>
          <p:nvPr/>
        </p:nvPicPr>
        <p:blipFill>
          <a:blip r:embed="rId4"/>
          <a:stretch>
            <a:fillRect/>
          </a:stretch>
        </p:blipFill>
        <p:spPr>
          <a:xfrm>
            <a:off x="135380" y="3774868"/>
            <a:ext cx="3876518" cy="2943380"/>
          </a:xfrm>
          <a:prstGeom prst="rect">
            <a:avLst/>
          </a:prstGeom>
        </p:spPr>
      </p:pic>
      <p:cxnSp>
        <p:nvCxnSpPr>
          <p:cNvPr id="14" name="Straight Connector 13" hidden="1">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889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1200" y="3401105"/>
            <a:ext cx="6451885" cy="523219"/>
          </a:xfrm>
        </p:spPr>
        <p:txBody>
          <a:bodyPr/>
          <a:lstStyle/>
          <a:p>
            <a:r>
              <a:rPr lang="en-US" dirty="0"/>
              <a:t>For More Information</a:t>
            </a:r>
          </a:p>
        </p:txBody>
      </p:sp>
      <p:sp>
        <p:nvSpPr>
          <p:cNvPr id="5" name="Text Placeholder 4"/>
          <p:cNvSpPr>
            <a:spLocks noGrp="1"/>
          </p:cNvSpPr>
          <p:nvPr>
            <p:ph type="body" sz="quarter" idx="14"/>
          </p:nvPr>
        </p:nvSpPr>
        <p:spPr>
          <a:xfrm>
            <a:off x="4521200" y="3924324"/>
            <a:ext cx="7294563" cy="2588169"/>
          </a:xfrm>
        </p:spPr>
        <p:txBody>
          <a:bodyPr vert="horz" lIns="91440" tIns="45720" rIns="91440" bIns="45720" rtlCol="0" anchor="t">
            <a:normAutofit/>
          </a:bodyPr>
          <a:lstStyle/>
          <a:p>
            <a:r>
              <a:rPr lang="en-US" dirty="0">
                <a:latin typeface="Helvetica"/>
                <a:ea typeface="Tahoma"/>
                <a:cs typeface="Tahoma"/>
                <a:sym typeface="Libre Baskerville" panose="02000000000000000000"/>
              </a:rPr>
              <a:t>Rebecca </a:t>
            </a:r>
            <a:r>
              <a:rPr lang="en-US" dirty="0" err="1">
                <a:latin typeface="Helvetica"/>
                <a:ea typeface="Tahoma"/>
                <a:cs typeface="Tahoma"/>
                <a:sym typeface="Libre Baskerville" panose="02000000000000000000"/>
              </a:rPr>
              <a:t>Langbein</a:t>
            </a:r>
            <a:r>
              <a:rPr lang="en-US" dirty="0">
                <a:latin typeface="Helvetica"/>
                <a:ea typeface="Tahoma"/>
                <a:cs typeface="Tahoma"/>
                <a:sym typeface="Libre Baskerville" panose="02000000000000000000"/>
              </a:rPr>
              <a:t>, Disability Belongs™</a:t>
            </a:r>
            <a:r>
              <a:rPr lang="en-US" dirty="0">
                <a:latin typeface="Helvetica"/>
                <a:ea typeface="Tahoma"/>
                <a:cs typeface="Tahoma"/>
              </a:rPr>
              <a:t>, National Leadership Program Manager</a:t>
            </a:r>
          </a:p>
          <a:p>
            <a:endParaRPr lang="en-US" dirty="0">
              <a:latin typeface="Helvetica"/>
              <a:ea typeface="Tahoma"/>
              <a:cs typeface="Tahoma"/>
              <a:sym typeface="Libre Baskerville" panose="02000000000000000000"/>
            </a:endParaRPr>
          </a:p>
          <a:p>
            <a:r>
              <a:rPr lang="en-US" dirty="0">
                <a:latin typeface="Helvetica"/>
                <a:ea typeface="Tahoma"/>
                <a:cs typeface="Tahoma"/>
                <a:sym typeface="Libre Baskerville" panose="02000000000000000000"/>
              </a:rPr>
              <a:t>Meaghan Walls, Center for Disability Inclusion, CEO </a:t>
            </a:r>
            <a:r>
              <a:rPr lang="en-US" dirty="0" err="1">
                <a:latin typeface="Helvetica"/>
                <a:ea typeface="Tahoma"/>
                <a:cs typeface="Tahoma"/>
                <a:sym typeface="Libre Baskerville" panose="02000000000000000000"/>
                <a:hlinkClick r:id="rId3"/>
              </a:rPr>
              <a:t>mwa</a:t>
            </a:r>
            <a:r>
              <a:rPr lang="en-US" dirty="0" err="1">
                <a:latin typeface="Helvetica"/>
                <a:ea typeface="Tahoma"/>
                <a:cs typeface="Tahoma"/>
                <a:sym typeface="Libre Baskerville" panose="02000000000000000000"/>
                <a:hlinkClick r:id="rId3"/>
              </a:rPr>
              <a:t>l</a:t>
            </a:r>
            <a:r>
              <a:rPr lang="en-US" dirty="0" err="1">
                <a:latin typeface="Helvetica"/>
                <a:ea typeface="Tahoma"/>
                <a:cs typeface="Tahoma"/>
                <a:sym typeface="Libre Baskerville" panose="02000000000000000000"/>
                <a:hlinkClick r:id="rId3"/>
              </a:rPr>
              <a:t>ls@centerfordisabilityinclusion.org</a:t>
            </a:r>
            <a:endParaRPr lang="en-US" dirty="0">
              <a:latin typeface="Helvetica"/>
              <a:ea typeface="Tahoma"/>
              <a:cs typeface="Tahoma"/>
            </a:endParaRPr>
          </a:p>
        </p:txBody>
      </p:sp>
      <p:pic>
        <p:nvPicPr>
          <p:cNvPr id="14" name="Picture Placeholder 13" descr="Four black and white photos of people with disabilities doing various jobs.">
            <a:extLst>
              <a:ext uri="{FF2B5EF4-FFF2-40B4-BE49-F238E27FC236}">
                <a16:creationId xmlns:a16="http://schemas.microsoft.com/office/drawing/2014/main" id="{E148D850-FF7A-712B-0089-21EAF90A9909}"/>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5002" r="5002"/>
          <a:stretch/>
        </p:blipFill>
        <p:spPr>
          <a:xfrm>
            <a:off x="-76200" y="112713"/>
            <a:ext cx="12344400" cy="3064783"/>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0C23E-135D-C0F5-312A-6E8B1C29BB8D}"/>
              </a:ext>
            </a:extLst>
          </p:cNvPr>
          <p:cNvSpPr>
            <a:spLocks noGrp="1"/>
          </p:cNvSpPr>
          <p:nvPr>
            <p:ph type="title"/>
          </p:nvPr>
        </p:nvSpPr>
        <p:spPr/>
        <p:txBody>
          <a:bodyPr/>
          <a:lstStyle/>
          <a:p>
            <a:r>
              <a:rPr lang="en-US"/>
              <a:t>Meet Your Presenters</a:t>
            </a:r>
          </a:p>
        </p:txBody>
      </p:sp>
      <p:pic>
        <p:nvPicPr>
          <p:cNvPr id="5" name="Content Placeholder 4" descr="A woman with shoulder length brown hair, wearing a red jacket and smiling at the camera.  ">
            <a:extLst>
              <a:ext uri="{FF2B5EF4-FFF2-40B4-BE49-F238E27FC236}">
                <a16:creationId xmlns:a16="http://schemas.microsoft.com/office/drawing/2014/main" id="{2B7508BA-BA25-FA6E-0D5F-BE28EBFCB0F6}"/>
              </a:ext>
            </a:extLst>
          </p:cNvPr>
          <p:cNvPicPr>
            <a:picLocks noGrp="1" noChangeAspect="1"/>
          </p:cNvPicPr>
          <p:nvPr>
            <p:ph sz="quarter" idx="14"/>
          </p:nvPr>
        </p:nvPicPr>
        <p:blipFill>
          <a:blip r:embed="rId3"/>
          <a:stretch>
            <a:fillRect/>
          </a:stretch>
        </p:blipFill>
        <p:spPr>
          <a:xfrm>
            <a:off x="1627324" y="2088449"/>
            <a:ext cx="3331496" cy="2612887"/>
          </a:xfrm>
        </p:spPr>
      </p:pic>
      <p:pic>
        <p:nvPicPr>
          <p:cNvPr id="7" name="Content Placeholder 6" descr="A person with shoulder length light brown hair on a TED talk stage smiling at camera">
            <a:extLst>
              <a:ext uri="{FF2B5EF4-FFF2-40B4-BE49-F238E27FC236}">
                <a16:creationId xmlns:a16="http://schemas.microsoft.com/office/drawing/2014/main" id="{8408567C-D094-00EC-3A94-D0CF23D7B18E}"/>
              </a:ext>
            </a:extLst>
          </p:cNvPr>
          <p:cNvPicPr>
            <a:picLocks noGrp="1" noChangeAspect="1"/>
          </p:cNvPicPr>
          <p:nvPr>
            <p:ph sz="quarter" idx="15"/>
          </p:nvPr>
        </p:nvPicPr>
        <p:blipFill>
          <a:blip r:embed="rId4"/>
          <a:srcRect l="12373"/>
          <a:stretch/>
        </p:blipFill>
        <p:spPr>
          <a:xfrm>
            <a:off x="7490340" y="2166539"/>
            <a:ext cx="3325638" cy="2534019"/>
          </a:xfrm>
        </p:spPr>
      </p:pic>
      <p:sp>
        <p:nvSpPr>
          <p:cNvPr id="8" name="TextBox 7">
            <a:extLst>
              <a:ext uri="{FF2B5EF4-FFF2-40B4-BE49-F238E27FC236}">
                <a16:creationId xmlns:a16="http://schemas.microsoft.com/office/drawing/2014/main" id="{15BE24D2-F37F-3D4E-4792-29A93271D97C}"/>
              </a:ext>
            </a:extLst>
          </p:cNvPr>
          <p:cNvSpPr txBox="1"/>
          <p:nvPr/>
        </p:nvSpPr>
        <p:spPr>
          <a:xfrm>
            <a:off x="1634435" y="4759738"/>
            <a:ext cx="3202608"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dirty="0">
                <a:latin typeface="Helvetica" pitchFamily="2" charset="0"/>
                <a:ea typeface="Calibri"/>
                <a:cs typeface="Calibri"/>
              </a:rPr>
              <a:t>Meaghan Walls, CEO</a:t>
            </a:r>
            <a:endParaRPr lang="en-US" sz="2200" dirty="0">
              <a:latin typeface="Helvetica" pitchFamily="2" charset="0"/>
            </a:endParaRPr>
          </a:p>
          <a:p>
            <a:pPr algn="ctr"/>
            <a:r>
              <a:rPr lang="en-US" sz="2200" dirty="0">
                <a:latin typeface="Helvetica" pitchFamily="2" charset="0"/>
                <a:ea typeface="Calibri"/>
                <a:cs typeface="Calibri"/>
              </a:rPr>
              <a:t>Centers for Disability Inclusion</a:t>
            </a:r>
          </a:p>
        </p:txBody>
      </p:sp>
      <p:sp>
        <p:nvSpPr>
          <p:cNvPr id="9" name="TextBox 8">
            <a:extLst>
              <a:ext uri="{FF2B5EF4-FFF2-40B4-BE49-F238E27FC236}">
                <a16:creationId xmlns:a16="http://schemas.microsoft.com/office/drawing/2014/main" id="{73F1D2ED-1C45-754D-C687-F1D0FF29BBB9}"/>
              </a:ext>
            </a:extLst>
          </p:cNvPr>
          <p:cNvSpPr txBox="1"/>
          <p:nvPr/>
        </p:nvSpPr>
        <p:spPr>
          <a:xfrm>
            <a:off x="7553739" y="4759738"/>
            <a:ext cx="3202608"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dirty="0">
                <a:latin typeface="Helvetica"/>
                <a:ea typeface="Calibri"/>
                <a:cs typeface="Calibri"/>
              </a:rPr>
              <a:t>Rebecca </a:t>
            </a:r>
            <a:r>
              <a:rPr lang="en-US" sz="2200" dirty="0" err="1">
                <a:latin typeface="Helvetica"/>
                <a:ea typeface="Calibri"/>
                <a:cs typeface="Calibri"/>
              </a:rPr>
              <a:t>Langbein</a:t>
            </a:r>
            <a:r>
              <a:rPr lang="en-US" sz="2200" dirty="0">
                <a:latin typeface="Helvetica"/>
                <a:ea typeface="Calibri"/>
                <a:cs typeface="Calibri"/>
              </a:rPr>
              <a:t>, OTD </a:t>
            </a:r>
          </a:p>
          <a:p>
            <a:pPr algn="ctr"/>
            <a:r>
              <a:rPr lang="en-US" sz="2200" dirty="0">
                <a:latin typeface="Helvetica"/>
                <a:ea typeface="Calibri"/>
                <a:cs typeface="Calibri"/>
              </a:rPr>
              <a:t>National Leadership Program Manager,</a:t>
            </a:r>
          </a:p>
          <a:p>
            <a:pPr algn="ctr"/>
            <a:r>
              <a:rPr lang="en-US" sz="2200" dirty="0">
                <a:latin typeface="Helvetica"/>
                <a:ea typeface="Calibri"/>
                <a:cs typeface="Calibri"/>
              </a:rPr>
              <a:t>Disability Belongs™</a:t>
            </a:r>
            <a:endParaRPr lang="en-US" sz="2200" baseline="30000" dirty="0">
              <a:latin typeface="Helvetica"/>
              <a:ea typeface="Calibri"/>
              <a:cs typeface="Calibri"/>
            </a:endParaRPr>
          </a:p>
        </p:txBody>
      </p:sp>
    </p:spTree>
    <p:extLst>
      <p:ext uri="{BB962C8B-B14F-4D97-AF65-F5344CB8AC3E}">
        <p14:creationId xmlns:p14="http://schemas.microsoft.com/office/powerpoint/2010/main" val="1492051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9251A-FA1C-33F7-0AF3-9AB19326F408}"/>
              </a:ext>
            </a:extLst>
          </p:cNvPr>
          <p:cNvSpPr>
            <a:spLocks noGrp="1"/>
          </p:cNvSpPr>
          <p:nvPr>
            <p:ph type="title"/>
          </p:nvPr>
        </p:nvSpPr>
        <p:spPr/>
        <p:txBody>
          <a:bodyPr/>
          <a:lstStyle/>
          <a:p>
            <a:r>
              <a:rPr lang="en-US" dirty="0"/>
              <a:t>Who We Are and Who We Appear to Be</a:t>
            </a:r>
          </a:p>
        </p:txBody>
      </p:sp>
      <p:sp>
        <p:nvSpPr>
          <p:cNvPr id="5" name="Picture Placeholder 4">
            <a:extLst>
              <a:ext uri="{FF2B5EF4-FFF2-40B4-BE49-F238E27FC236}">
                <a16:creationId xmlns:a16="http://schemas.microsoft.com/office/drawing/2014/main" id="{53770738-073C-83CE-67FC-F975A5C68BF9}"/>
              </a:ext>
            </a:extLst>
          </p:cNvPr>
          <p:cNvSpPr>
            <a:spLocks noGrp="1"/>
          </p:cNvSpPr>
          <p:nvPr>
            <p:ph type="pic" sz="quarter" idx="4294967295"/>
          </p:nvPr>
        </p:nvSpPr>
        <p:spPr>
          <a:xfrm>
            <a:off x="7327900" y="1384925"/>
            <a:ext cx="4406900" cy="4913312"/>
          </a:xfrm>
        </p:spPr>
        <p:txBody>
          <a:bodyPr>
            <a:normAutofit/>
          </a:bodyPr>
          <a:lstStyle/>
          <a:p>
            <a:r>
              <a:rPr lang="en-US" dirty="0"/>
              <a:t>We can never know someone’s life experiences from simply how they present</a:t>
            </a:r>
          </a:p>
          <a:p>
            <a:r>
              <a:rPr lang="en-US" dirty="0"/>
              <a:t>The same goes for disability status – just because someone doesn’t “appear to be disabled” doesn’t mean they are not</a:t>
            </a:r>
          </a:p>
        </p:txBody>
      </p:sp>
      <p:pic>
        <p:nvPicPr>
          <p:cNvPr id="1026" name="Picture 2" descr="A iceberg in the water with labels for identity elements sitting above, at and below the waterline">
            <a:extLst>
              <a:ext uri="{FF2B5EF4-FFF2-40B4-BE49-F238E27FC236}">
                <a16:creationId xmlns:a16="http://schemas.microsoft.com/office/drawing/2014/main" id="{160D9249-68E7-3657-8EE3-993A03E5589B}"/>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165100" y="1231562"/>
            <a:ext cx="7019230" cy="5220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752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B6F8C-8C53-206E-4D2C-D1D19C2BC13A}"/>
              </a:ext>
            </a:extLst>
          </p:cNvPr>
          <p:cNvSpPr>
            <a:spLocks noGrp="1"/>
          </p:cNvSpPr>
          <p:nvPr>
            <p:ph type="title"/>
          </p:nvPr>
        </p:nvSpPr>
        <p:spPr/>
        <p:txBody>
          <a:bodyPr/>
          <a:lstStyle/>
          <a:p>
            <a:r>
              <a:rPr lang="en-US"/>
              <a:t>Why Does This Matter?</a:t>
            </a:r>
          </a:p>
        </p:txBody>
      </p:sp>
    </p:spTree>
    <p:extLst>
      <p:ext uri="{BB962C8B-B14F-4D97-AF65-F5344CB8AC3E}">
        <p14:creationId xmlns:p14="http://schemas.microsoft.com/office/powerpoint/2010/main" val="1307730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p:txBody>
          <a:bodyPr/>
          <a:lstStyle/>
          <a:p>
            <a:r>
              <a:rPr lang="en-US"/>
              <a:t>61 million people</a:t>
            </a:r>
          </a:p>
        </p:txBody>
      </p:sp>
      <p:sp>
        <p:nvSpPr>
          <p:cNvPr id="36" name="Text Placeholder 35"/>
          <p:cNvSpPr>
            <a:spLocks noGrp="1"/>
          </p:cNvSpPr>
          <p:nvPr>
            <p:ph type="body" sz="quarter" idx="13"/>
          </p:nvPr>
        </p:nvSpPr>
        <p:spPr>
          <a:xfrm>
            <a:off x="1554480" y="1308100"/>
            <a:ext cx="2020887" cy="571546"/>
          </a:xfrm>
        </p:spPr>
        <p:txBody>
          <a:bodyPr>
            <a:normAutofit/>
          </a:bodyPr>
          <a:lstStyle/>
          <a:p>
            <a:r>
              <a:rPr lang="en-US" b="1">
                <a:latin typeface="Tahoma" panose="020B0604030504040204" pitchFamily="34" charset="0"/>
                <a:ea typeface="Tahoma" panose="020B0604030504040204" pitchFamily="34" charset="0"/>
                <a:cs typeface="Tahoma" panose="020B0604030504040204" pitchFamily="34" charset="0"/>
              </a:rPr>
              <a:t>61 million</a:t>
            </a:r>
          </a:p>
        </p:txBody>
      </p:sp>
      <p:sp>
        <p:nvSpPr>
          <p:cNvPr id="37" name="Text Placeholder 36"/>
          <p:cNvSpPr>
            <a:spLocks noGrp="1"/>
          </p:cNvSpPr>
          <p:nvPr>
            <p:ph type="body" sz="quarter" idx="16"/>
          </p:nvPr>
        </p:nvSpPr>
        <p:spPr>
          <a:xfrm>
            <a:off x="1557973" y="1704391"/>
            <a:ext cx="2020887" cy="571546"/>
          </a:xfrm>
        </p:spPr>
        <p:txBody>
          <a:bodyPr>
            <a:noAutofit/>
          </a:bodyPr>
          <a:lstStyle/>
          <a:p>
            <a:r>
              <a:rPr lang="en-US" sz="2000">
                <a:latin typeface="Tahoma" panose="020B0604030504040204" pitchFamily="34" charset="0"/>
                <a:ea typeface="Tahoma" panose="020B0604030504040204" pitchFamily="34" charset="0"/>
                <a:cs typeface="Tahoma" panose="020B0604030504040204" pitchFamily="34" charset="0"/>
              </a:rPr>
              <a:t>people in the United States have a disability</a:t>
            </a:r>
          </a:p>
        </p:txBody>
      </p:sp>
      <p:sp>
        <p:nvSpPr>
          <p:cNvPr id="38" name="Text Placeholder 37"/>
          <p:cNvSpPr>
            <a:spLocks noGrp="1"/>
          </p:cNvSpPr>
          <p:nvPr>
            <p:ph type="body" sz="quarter" idx="17"/>
          </p:nvPr>
        </p:nvSpPr>
        <p:spPr>
          <a:xfrm>
            <a:off x="1557972" y="3165383"/>
            <a:ext cx="2020887" cy="571546"/>
          </a:xfrm>
        </p:spPr>
        <p:txBody>
          <a:bodyPr>
            <a:normAutofit/>
          </a:bodyPr>
          <a:lstStyle/>
          <a:p>
            <a:r>
              <a:rPr lang="en-US" sz="2600" b="1">
                <a:latin typeface="Tahoma" panose="020B0604030504040204" pitchFamily="34" charset="0"/>
                <a:ea typeface="Tahoma" panose="020B0604030504040204" pitchFamily="34" charset="0"/>
                <a:cs typeface="Tahoma" panose="020B0604030504040204" pitchFamily="34" charset="0"/>
              </a:rPr>
              <a:t>1 in 4</a:t>
            </a:r>
          </a:p>
        </p:txBody>
      </p:sp>
      <p:sp>
        <p:nvSpPr>
          <p:cNvPr id="39" name="Text Placeholder 38"/>
          <p:cNvSpPr>
            <a:spLocks noGrp="1"/>
          </p:cNvSpPr>
          <p:nvPr>
            <p:ph type="body" sz="quarter" idx="18"/>
          </p:nvPr>
        </p:nvSpPr>
        <p:spPr>
          <a:xfrm>
            <a:off x="1554480" y="3605918"/>
            <a:ext cx="2241665" cy="1665329"/>
          </a:xfrm>
        </p:spPr>
        <p:txBody>
          <a:bodyPr>
            <a:noAutofit/>
          </a:bodyPr>
          <a:lstStyle/>
          <a:p>
            <a:r>
              <a:rPr lang="en-US" sz="2000">
                <a:latin typeface="Tahoma" panose="020B0604030504040204" pitchFamily="34" charset="0"/>
                <a:ea typeface="Tahoma" panose="020B0604030504040204" pitchFamily="34" charset="0"/>
                <a:cs typeface="Tahoma" panose="020B0604030504040204" pitchFamily="34" charset="0"/>
              </a:rPr>
              <a:t>adults have a disability</a:t>
            </a:r>
          </a:p>
          <a:p>
            <a:r>
              <a:rPr lang="en-US" sz="1800">
                <a:latin typeface="Tahoma" panose="020B0604030504040204" pitchFamily="34" charset="0"/>
                <a:ea typeface="Tahoma" panose="020B0604030504040204" pitchFamily="34" charset="0"/>
                <a:cs typeface="Tahoma" panose="020B0604030504040204" pitchFamily="34" charset="0"/>
              </a:rPr>
              <a:t>(physical, sensory, cognitive, mental health or other)</a:t>
            </a:r>
          </a:p>
        </p:txBody>
      </p:sp>
      <p:sp>
        <p:nvSpPr>
          <p:cNvPr id="13" name="TextBox 12"/>
          <p:cNvSpPr txBox="1"/>
          <p:nvPr/>
        </p:nvSpPr>
        <p:spPr>
          <a:xfrm>
            <a:off x="9659990" y="6522654"/>
            <a:ext cx="2448911" cy="246221"/>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a:solidFill>
                  <a:srgbClr val="FFFFFF"/>
                </a:solidFill>
                <a:latin typeface="Tahoma" panose="020B0604030504040204" pitchFamily="34" charset="0"/>
                <a:ea typeface="Tahoma" panose="020B0604030504040204" pitchFamily="34" charset="0"/>
                <a:cs typeface="Tahoma" panose="020B0604030504040204" pitchFamily="34" charset="0"/>
              </a:rPr>
              <a:t>*Source: U.S. Census</a:t>
            </a:r>
            <a:endParaRPr lang="en-US" sz="105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descr="A group of icon people with different visible disabilities or using mobility aids. And a single icon person representing non-apparent disability. ">
            <a:extLst>
              <a:ext uri="{FF2B5EF4-FFF2-40B4-BE49-F238E27FC236}">
                <a16:creationId xmlns:a16="http://schemas.microsoft.com/office/drawing/2014/main" id="{4147D273-C59A-9AB4-BE62-D779F022C8B5}"/>
              </a:ext>
            </a:extLst>
          </p:cNvPr>
          <p:cNvPicPr>
            <a:picLocks noChangeAspect="1"/>
          </p:cNvPicPr>
          <p:nvPr/>
        </p:nvPicPr>
        <p:blipFill>
          <a:blip r:embed="rId3"/>
          <a:stretch>
            <a:fillRect/>
          </a:stretch>
        </p:blipFill>
        <p:spPr>
          <a:xfrm>
            <a:off x="5145218" y="24614"/>
            <a:ext cx="7047241" cy="685638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rtl="0" eaLnBrk="1" latinLnBrk="0" hangingPunct="1"/>
            <a:r>
              <a:rPr lang="en-US" b="1" kern="1200">
                <a:effectLst/>
              </a:rPr>
              <a:t>Defining </a:t>
            </a:r>
            <a:r>
              <a:rPr lang="en-US" kern="1200">
                <a:effectLst/>
              </a:rPr>
              <a:t>Disability</a:t>
            </a:r>
            <a:endParaRPr lang="en-US">
              <a:effectLst/>
            </a:endParaRPr>
          </a:p>
        </p:txBody>
      </p:sp>
      <p:sp>
        <p:nvSpPr>
          <p:cNvPr id="5" name="TextBox 4"/>
          <p:cNvSpPr txBox="1"/>
          <p:nvPr/>
        </p:nvSpPr>
        <p:spPr>
          <a:xfrm>
            <a:off x="809612" y="1714626"/>
            <a:ext cx="4985603" cy="4154984"/>
          </a:xfrm>
          <a:prstGeom prst="rect">
            <a:avLst/>
          </a:prstGeom>
          <a:noFill/>
          <a:ln w="28575">
            <a:noFill/>
          </a:ln>
        </p:spPr>
        <p:txBody>
          <a:bodyPr rot="0" spcFirstLastPara="0" vert="horz" wrap="square" lIns="91440" tIns="45720" rIns="91440" bIns="45720" numCol="1" spcCol="0" rtlCol="0" fromWordArt="0" anchor="t" anchorCtr="0" forceAA="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latin typeface="Helvetica"/>
                <a:ea typeface="Tahoma"/>
                <a:cs typeface="Tahoma"/>
              </a:rPr>
              <a:t>The Americans with Disabilities Act (the “ADA”) defines disability as “</a:t>
            </a:r>
            <a:r>
              <a:rPr lang="en-US" sz="2400" b="1" dirty="0">
                <a:solidFill>
                  <a:srgbClr val="173F9E"/>
                </a:solidFill>
                <a:latin typeface="Helvetica"/>
                <a:ea typeface="Tahoma"/>
                <a:cs typeface="Tahoma"/>
              </a:rPr>
              <a:t>a physical or mental impairment that substantially limits one or more major life activities</a:t>
            </a:r>
            <a:r>
              <a:rPr lang="en-US" sz="2400" dirty="0">
                <a:solidFill>
                  <a:srgbClr val="173F9E"/>
                </a:solidFill>
                <a:latin typeface="Helvetica"/>
                <a:ea typeface="Tahoma"/>
                <a:cs typeface="Tahoma"/>
              </a:rPr>
              <a:t>.</a:t>
            </a:r>
            <a:r>
              <a:rPr lang="en-US" sz="2400" dirty="0">
                <a:latin typeface="Helvetica"/>
                <a:ea typeface="Tahoma"/>
                <a:cs typeface="Tahoma"/>
              </a:rPr>
              <a:t>”</a:t>
            </a:r>
          </a:p>
          <a:p>
            <a:endParaRPr lang="en-US" sz="2400" dirty="0">
              <a:latin typeface="Helvetica" pitchFamily="2" charset="0"/>
              <a:ea typeface="Tahoma" panose="020B0604030504040204" pitchFamily="34" charset="0"/>
              <a:cs typeface="Tahoma" panose="020B0604030504040204" pitchFamily="34" charset="0"/>
            </a:endParaRPr>
          </a:p>
          <a:p>
            <a:r>
              <a:rPr lang="en-US" sz="2400" dirty="0">
                <a:latin typeface="Helvetica"/>
                <a:ea typeface="Tahoma"/>
                <a:cs typeface="Tahoma"/>
              </a:rPr>
              <a:t>Major life activities include such activities as caring for oneself, performing manual tasks, walking, seeing, hearing, speaking, breathing, learning and working.</a:t>
            </a:r>
          </a:p>
        </p:txBody>
      </p:sp>
      <p:sp>
        <p:nvSpPr>
          <p:cNvPr id="2" name="TextBox 1">
            <a:extLst>
              <a:ext uri="{FF2B5EF4-FFF2-40B4-BE49-F238E27FC236}">
                <a16:creationId xmlns:a16="http://schemas.microsoft.com/office/drawing/2014/main" id="{9C3D00AA-53A1-27F1-BC92-9779D1564FBF}"/>
              </a:ext>
            </a:extLst>
          </p:cNvPr>
          <p:cNvSpPr txBox="1"/>
          <p:nvPr/>
        </p:nvSpPr>
        <p:spPr>
          <a:xfrm>
            <a:off x="6894568" y="2277844"/>
            <a:ext cx="4124213" cy="2308324"/>
          </a:xfrm>
          <a:prstGeom prst="rect">
            <a:avLst/>
          </a:prstGeom>
          <a:noFill/>
          <a:ln w="28575">
            <a:noFill/>
          </a:ln>
        </p:spPr>
        <p:txBody>
          <a:bodyPr rot="0" spcFirstLastPara="0" vert="horz" wrap="square" lIns="91440" tIns="45720" rIns="91440" bIns="45720" numCol="1" spcCol="0" rtlCol="0" fromWordArt="0" anchor="t" anchorCtr="0" forceAA="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latin typeface="Helvetica"/>
                <a:ea typeface="Tahoma"/>
                <a:cs typeface="Tahoma"/>
              </a:rPr>
              <a:t>The social model of disability looks at how </a:t>
            </a:r>
            <a:r>
              <a:rPr lang="en-US" sz="2400" b="1" dirty="0">
                <a:solidFill>
                  <a:srgbClr val="173F9E"/>
                </a:solidFill>
                <a:latin typeface="Helvetica"/>
                <a:ea typeface="Tahoma"/>
                <a:cs typeface="Tahoma"/>
              </a:rPr>
              <a:t>people can be disabled by barriers</a:t>
            </a:r>
            <a:r>
              <a:rPr lang="en-US" sz="2400" dirty="0">
                <a:solidFill>
                  <a:srgbClr val="173F9E"/>
                </a:solidFill>
                <a:latin typeface="Helvetica"/>
                <a:ea typeface="Tahoma"/>
                <a:cs typeface="Tahoma"/>
              </a:rPr>
              <a:t> </a:t>
            </a:r>
            <a:r>
              <a:rPr lang="en-US" sz="2400" dirty="0">
                <a:latin typeface="Helvetica"/>
                <a:ea typeface="Tahoma"/>
                <a:cs typeface="Tahoma"/>
              </a:rPr>
              <a:t>in built environments, societies, and systems.</a:t>
            </a:r>
            <a:endParaRPr lang="en-US" sz="2400" dirty="0">
              <a:ea typeface="Calibri"/>
              <a:cs typeface="Calibri"/>
            </a:endParaRPr>
          </a:p>
          <a:p>
            <a:endParaRPr lang="en-US" sz="2400" dirty="0">
              <a:latin typeface="Helvetica"/>
              <a:ea typeface="Tahoma"/>
              <a:cs typeface="Tahom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a:t>Who Does this Impact?</a:t>
            </a:r>
          </a:p>
        </p:txBody>
      </p:sp>
      <p:sp>
        <p:nvSpPr>
          <p:cNvPr id="2" name="TextBox 1">
            <a:extLst>
              <a:ext uri="{FF2B5EF4-FFF2-40B4-BE49-F238E27FC236}">
                <a16:creationId xmlns:a16="http://schemas.microsoft.com/office/drawing/2014/main" id="{8E62F476-875C-8531-30E2-861769D4B93C}"/>
              </a:ext>
            </a:extLst>
          </p:cNvPr>
          <p:cNvSpPr txBox="1"/>
          <p:nvPr/>
        </p:nvSpPr>
        <p:spPr>
          <a:xfrm>
            <a:off x="3775960" y="1292087"/>
            <a:ext cx="4632544" cy="461665"/>
          </a:xfrm>
          <a:prstGeom prst="rect">
            <a:avLst/>
          </a:prstGeom>
          <a:noFill/>
        </p:spPr>
        <p:txBody>
          <a:bodyPr wrap="square" rtlCol="0">
            <a:spAutoFit/>
          </a:bodyPr>
          <a:lstStyle/>
          <a:p>
            <a:pPr algn="ctr"/>
            <a:r>
              <a:rPr lang="en-US" sz="2400">
                <a:latin typeface="Helvetica" pitchFamily="2" charset="0"/>
              </a:rPr>
              <a:t>Disabilities are…</a:t>
            </a:r>
          </a:p>
        </p:txBody>
      </p:sp>
      <p:sp>
        <p:nvSpPr>
          <p:cNvPr id="18" name="Rectangle 17" hidden="1">
            <a:extLst>
              <a:ext uri="{C183D7F6-B498-43B3-948B-1728B52AA6E4}">
                <adec:decorative xmlns:adec="http://schemas.microsoft.com/office/drawing/2017/decorative" val="1"/>
              </a:ext>
            </a:extLst>
          </p:cNvPr>
          <p:cNvSpPr/>
          <p:nvPr/>
        </p:nvSpPr>
        <p:spPr>
          <a:xfrm>
            <a:off x="4385733" y="1987973"/>
            <a:ext cx="3222978" cy="581378"/>
          </a:xfrm>
          <a:prstGeom prst="rect">
            <a:avLst/>
          </a:prstGeom>
          <a:solidFill>
            <a:srgbClr val="F5F5F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a typeface="Tahoma" panose="020B0604030504040204" pitchFamily="34" charset="0"/>
              <a:cs typeface="Tahoma" panose="020B0604030504040204" pitchFamily="34" charset="0"/>
            </a:endParaRPr>
          </a:p>
        </p:txBody>
      </p:sp>
      <p:sp>
        <p:nvSpPr>
          <p:cNvPr id="19" name="Rectangle 18" hidden="1">
            <a:extLst>
              <a:ext uri="{C183D7F6-B498-43B3-948B-1728B52AA6E4}">
                <adec:decorative xmlns:adec="http://schemas.microsoft.com/office/drawing/2017/decorative" val="1"/>
              </a:ext>
            </a:extLst>
          </p:cNvPr>
          <p:cNvSpPr/>
          <p:nvPr/>
        </p:nvSpPr>
        <p:spPr>
          <a:xfrm>
            <a:off x="8144933" y="1987973"/>
            <a:ext cx="3222978" cy="581378"/>
          </a:xfrm>
          <a:prstGeom prst="rect">
            <a:avLst/>
          </a:prstGeom>
          <a:solidFill>
            <a:srgbClr val="F5F5F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a typeface="Tahoma" panose="020B0604030504040204" pitchFamily="34" charset="0"/>
              <a:cs typeface="Tahoma" panose="020B0604030504040204" pitchFamily="34" charset="0"/>
            </a:endParaRPr>
          </a:p>
        </p:txBody>
      </p:sp>
      <p:sp>
        <p:nvSpPr>
          <p:cNvPr id="16" name="Rectangle 15" hidden="1">
            <a:extLst>
              <a:ext uri="{C183D7F6-B498-43B3-948B-1728B52AA6E4}">
                <adec:decorative xmlns:adec="http://schemas.microsoft.com/office/drawing/2017/decorative" val="1"/>
              </a:ext>
            </a:extLst>
          </p:cNvPr>
          <p:cNvSpPr/>
          <p:nvPr/>
        </p:nvSpPr>
        <p:spPr>
          <a:xfrm>
            <a:off x="626533" y="1987973"/>
            <a:ext cx="3222978" cy="581378"/>
          </a:xfrm>
          <a:prstGeom prst="rect">
            <a:avLst/>
          </a:prstGeom>
          <a:solidFill>
            <a:srgbClr val="F5F5F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a typeface="Tahoma" panose="020B0604030504040204" pitchFamily="34" charset="0"/>
              <a:cs typeface="Tahoma" panose="020B0604030504040204" pitchFamily="34" charset="0"/>
            </a:endParaRPr>
          </a:p>
        </p:txBody>
      </p:sp>
      <p:sp>
        <p:nvSpPr>
          <p:cNvPr id="5" name="TextBox 4"/>
          <p:cNvSpPr txBox="1"/>
          <p:nvPr/>
        </p:nvSpPr>
        <p:spPr>
          <a:xfrm>
            <a:off x="705269" y="2093616"/>
            <a:ext cx="3070691" cy="338554"/>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latin typeface="Helvetica" pitchFamily="2" charset="0"/>
                <a:ea typeface="Tahoma" panose="020B0604030504040204" pitchFamily="34" charset="0"/>
                <a:cs typeface="Tahoma" panose="020B0604030504040204" pitchFamily="34" charset="0"/>
              </a:rPr>
              <a:t>Temporary</a:t>
            </a:r>
            <a:r>
              <a:rPr lang="en-US" sz="1600">
                <a:latin typeface="Helvetica" pitchFamily="2" charset="0"/>
                <a:ea typeface="Tahoma" panose="020B0604030504040204" pitchFamily="34" charset="0"/>
                <a:cs typeface="Tahoma" panose="020B0604030504040204" pitchFamily="34" charset="0"/>
              </a:rPr>
              <a:t> and </a:t>
            </a:r>
            <a:r>
              <a:rPr lang="en-US" sz="1600" b="1">
                <a:latin typeface="Helvetica" pitchFamily="2" charset="0"/>
                <a:ea typeface="Tahoma" panose="020B0604030504040204" pitchFamily="34" charset="0"/>
                <a:cs typeface="Tahoma" panose="020B0604030504040204" pitchFamily="34" charset="0"/>
              </a:rPr>
              <a:t>Permanent</a:t>
            </a:r>
            <a:endParaRPr lang="en-US" sz="1600">
              <a:latin typeface="Helvetica" pitchFamily="2" charset="0"/>
              <a:ea typeface="Tahoma" panose="020B0604030504040204" pitchFamily="34" charset="0"/>
              <a:cs typeface="Tahoma" panose="020B0604030504040204" pitchFamily="34" charset="0"/>
            </a:endParaRPr>
          </a:p>
        </p:txBody>
      </p:sp>
      <p:pic>
        <p:nvPicPr>
          <p:cNvPr id="6" name="Picture 13" descr="John Lawson, an actor with prosthetic hands, holding an umbrella"/>
          <p:cNvPicPr>
            <a:picLocks noChangeAspect="1"/>
          </p:cNvPicPr>
          <p:nvPr/>
        </p:nvPicPr>
        <p:blipFill>
          <a:blip r:embed="rId3" cstate="print"/>
          <a:stretch>
            <a:fillRect/>
          </a:stretch>
        </p:blipFill>
        <p:spPr>
          <a:xfrm>
            <a:off x="626533" y="2570463"/>
            <a:ext cx="3222977" cy="3553776"/>
          </a:xfrm>
          <a:prstGeom prst="rect">
            <a:avLst/>
          </a:prstGeom>
        </p:spPr>
      </p:pic>
      <p:sp>
        <p:nvSpPr>
          <p:cNvPr id="10" name="TextBox 9"/>
          <p:cNvSpPr txBox="1"/>
          <p:nvPr/>
        </p:nvSpPr>
        <p:spPr>
          <a:xfrm>
            <a:off x="4460095" y="2093616"/>
            <a:ext cx="3070691" cy="338554"/>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latin typeface="Helvetica" pitchFamily="2" charset="0"/>
                <a:ea typeface="Tahoma" panose="020B0604030504040204" pitchFamily="34" charset="0"/>
                <a:cs typeface="Tahoma" panose="020B0604030504040204" pitchFamily="34" charset="0"/>
              </a:rPr>
              <a:t>Visible</a:t>
            </a:r>
            <a:r>
              <a:rPr lang="en-US" sz="1600">
                <a:latin typeface="Helvetica" pitchFamily="2" charset="0"/>
                <a:ea typeface="Tahoma" panose="020B0604030504040204" pitchFamily="34" charset="0"/>
                <a:cs typeface="Tahoma" panose="020B0604030504040204" pitchFamily="34" charset="0"/>
              </a:rPr>
              <a:t> and </a:t>
            </a:r>
            <a:r>
              <a:rPr lang="en-US" sz="1600" b="1">
                <a:latin typeface="Helvetica" pitchFamily="2" charset="0"/>
                <a:ea typeface="Tahoma" panose="020B0604030504040204" pitchFamily="34" charset="0"/>
                <a:cs typeface="Tahoma" panose="020B0604030504040204" pitchFamily="34" charset="0"/>
              </a:rPr>
              <a:t>Nonvisible</a:t>
            </a:r>
            <a:endParaRPr lang="en-US" sz="1600">
              <a:latin typeface="Helvetica" pitchFamily="2" charset="0"/>
              <a:ea typeface="Tahoma" panose="020B0604030504040204" pitchFamily="34" charset="0"/>
              <a:cs typeface="Tahoma" panose="020B0604030504040204" pitchFamily="34" charset="0"/>
            </a:endParaRPr>
          </a:p>
        </p:txBody>
      </p:sp>
      <p:pic>
        <p:nvPicPr>
          <p:cNvPr id="14" name="Picture 14" descr="A mother with a young boy and girl smiling together."/>
          <p:cNvPicPr>
            <a:picLocks noChangeAspect="1"/>
          </p:cNvPicPr>
          <p:nvPr/>
        </p:nvPicPr>
        <p:blipFill rotWithShape="1">
          <a:blip r:embed="rId4" cstate="print"/>
          <a:srcRect/>
          <a:stretch>
            <a:fillRect/>
          </a:stretch>
        </p:blipFill>
        <p:spPr>
          <a:xfrm>
            <a:off x="4385733" y="2569865"/>
            <a:ext cx="3225800" cy="3542593"/>
          </a:xfrm>
          <a:prstGeom prst="rect">
            <a:avLst/>
          </a:prstGeom>
        </p:spPr>
      </p:pic>
      <p:sp>
        <p:nvSpPr>
          <p:cNvPr id="12" name="TextBox 11"/>
          <p:cNvSpPr txBox="1"/>
          <p:nvPr/>
        </p:nvSpPr>
        <p:spPr>
          <a:xfrm>
            <a:off x="8140273" y="2093616"/>
            <a:ext cx="3240024" cy="338554"/>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latin typeface="Helvetica" pitchFamily="2" charset="0"/>
                <a:ea typeface="Tahoma" panose="020B0604030504040204" pitchFamily="34" charset="0"/>
                <a:cs typeface="Tahoma" panose="020B0604030504040204" pitchFamily="34" charset="0"/>
              </a:rPr>
              <a:t>From Birth</a:t>
            </a:r>
            <a:r>
              <a:rPr lang="en-US" sz="1600">
                <a:latin typeface="Helvetica" pitchFamily="2" charset="0"/>
                <a:ea typeface="Tahoma" panose="020B0604030504040204" pitchFamily="34" charset="0"/>
                <a:cs typeface="Tahoma" panose="020B0604030504040204" pitchFamily="34" charset="0"/>
              </a:rPr>
              <a:t> or </a:t>
            </a:r>
            <a:r>
              <a:rPr lang="en-US" sz="1600" b="1">
                <a:latin typeface="Helvetica" pitchFamily="2" charset="0"/>
                <a:ea typeface="Tahoma" panose="020B0604030504040204" pitchFamily="34" charset="0"/>
                <a:cs typeface="Tahoma" panose="020B0604030504040204" pitchFamily="34" charset="0"/>
              </a:rPr>
              <a:t>Acquired Later</a:t>
            </a:r>
            <a:endParaRPr lang="en-US" sz="1600">
              <a:latin typeface="Helvetica" pitchFamily="2" charset="0"/>
              <a:ea typeface="Tahoma" panose="020B0604030504040204" pitchFamily="34" charset="0"/>
              <a:cs typeface="Tahoma" panose="020B0604030504040204" pitchFamily="34" charset="0"/>
            </a:endParaRPr>
          </a:p>
        </p:txBody>
      </p:sp>
      <p:pic>
        <p:nvPicPr>
          <p:cNvPr id="15" name="Picture 15" descr="Kewon Vines smiling for the camera. Kewon is a little person"/>
          <p:cNvPicPr>
            <a:picLocks noChangeAspect="1"/>
          </p:cNvPicPr>
          <p:nvPr/>
        </p:nvPicPr>
        <p:blipFill rotWithShape="1">
          <a:blip r:embed="rId5" cstate="print"/>
          <a:srcRect t="-39"/>
          <a:stretch>
            <a:fillRect/>
          </a:stretch>
        </p:blipFill>
        <p:spPr>
          <a:xfrm>
            <a:off x="8144933" y="2570723"/>
            <a:ext cx="3220157" cy="353101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hidden="1"/>
          <p:cNvSpPr>
            <a:spLocks noGrp="1"/>
          </p:cNvSpPr>
          <p:nvPr>
            <p:ph type="title" idx="4294967295"/>
          </p:nvPr>
        </p:nvSpPr>
        <p:spPr/>
        <p:txBody>
          <a:bodyPr/>
          <a:lstStyle/>
          <a:p>
            <a:r>
              <a:rPr lang="en-US"/>
              <a:t>Three more facts</a:t>
            </a:r>
          </a:p>
        </p:txBody>
      </p:sp>
      <p:pic>
        <p:nvPicPr>
          <p:cNvPr id="7" name="Picture 7" descr="RespectAbility Lab participants smile together outside Walt Disney Studios"/>
          <p:cNvPicPr>
            <a:picLocks noChangeAspect="1"/>
          </p:cNvPicPr>
          <p:nvPr/>
        </p:nvPicPr>
        <p:blipFill rotWithShape="1">
          <a:blip r:embed="rId3" cstate="print"/>
          <a:srcRect r="-35"/>
          <a:stretch>
            <a:fillRect/>
          </a:stretch>
        </p:blipFill>
        <p:spPr>
          <a:xfrm>
            <a:off x="0" y="84519"/>
            <a:ext cx="12201888" cy="5278162"/>
          </a:xfrm>
          <a:prstGeom prst="rect">
            <a:avLst/>
          </a:prstGeom>
        </p:spPr>
      </p:pic>
      <p:sp>
        <p:nvSpPr>
          <p:cNvPr id="20" name="Rectangle 19">
            <a:extLst>
              <a:ext uri="{C183D7F6-B498-43B3-948B-1728B52AA6E4}">
                <adec:decorative xmlns:adec="http://schemas.microsoft.com/office/drawing/2017/decorative" val="1"/>
              </a:ext>
            </a:extLst>
          </p:cNvPr>
          <p:cNvSpPr/>
          <p:nvPr/>
        </p:nvSpPr>
        <p:spPr>
          <a:xfrm>
            <a:off x="0" y="4548505"/>
            <a:ext cx="12218035" cy="16725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a typeface="Tahoma" panose="020B0604030504040204" pitchFamily="34" charset="0"/>
              <a:cs typeface="Tahoma" panose="020B0604030504040204" pitchFamily="34" charset="0"/>
            </a:endParaRPr>
          </a:p>
        </p:txBody>
      </p:sp>
      <p:sp>
        <p:nvSpPr>
          <p:cNvPr id="23" name="TextBox 22"/>
          <p:cNvSpPr txBox="1"/>
          <p:nvPr/>
        </p:nvSpPr>
        <p:spPr>
          <a:xfrm>
            <a:off x="717369" y="4765694"/>
            <a:ext cx="228573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en-US" sz="4000" b="1">
                <a:solidFill>
                  <a:srgbClr val="00BE8B"/>
                </a:solidFill>
                <a:latin typeface="Helvetica" pitchFamily="2" charset="0"/>
                <a:ea typeface="Tahoma" panose="020B0604030504040204" pitchFamily="34" charset="0"/>
                <a:cs typeface="Tahoma" panose="020B0604030504040204" pitchFamily="34" charset="0"/>
              </a:rPr>
              <a:t>65%</a:t>
            </a:r>
            <a:endParaRPr lang="en-US" sz="3600">
              <a:solidFill>
                <a:srgbClr val="00BE8B"/>
              </a:solidFill>
              <a:latin typeface="Helvetica" pitchFamily="2" charset="0"/>
              <a:ea typeface="Tahoma" panose="020B0604030504040204" pitchFamily="34" charset="0"/>
              <a:cs typeface="Tahoma" panose="020B0604030504040204" pitchFamily="34" charset="0"/>
            </a:endParaRPr>
          </a:p>
        </p:txBody>
      </p:sp>
      <p:sp>
        <p:nvSpPr>
          <p:cNvPr id="24" name="TextBox 23"/>
          <p:cNvSpPr txBox="1"/>
          <p:nvPr/>
        </p:nvSpPr>
        <p:spPr>
          <a:xfrm>
            <a:off x="440791" y="5409159"/>
            <a:ext cx="2838889" cy="64516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en-US">
                <a:solidFill>
                  <a:schemeClr val="bg1"/>
                </a:solidFill>
                <a:latin typeface="Helvetica" pitchFamily="2" charset="0"/>
                <a:ea typeface="Tahoma" panose="020B0604030504040204" pitchFamily="34" charset="0"/>
                <a:cs typeface="Tahoma" panose="020B0604030504040204" pitchFamily="34" charset="0"/>
              </a:rPr>
              <a:t>of people with disabilities finish high school</a:t>
            </a:r>
          </a:p>
        </p:txBody>
      </p:sp>
      <p:cxnSp>
        <p:nvCxnSpPr>
          <p:cNvPr id="8" name="Straight Arrow Connector 7">
            <a:extLst>
              <a:ext uri="{C183D7F6-B498-43B3-948B-1728B52AA6E4}">
                <adec:decorative xmlns:adec="http://schemas.microsoft.com/office/drawing/2017/decorative" val="1"/>
              </a:ext>
            </a:extLst>
          </p:cNvPr>
          <p:cNvCxnSpPr/>
          <p:nvPr/>
        </p:nvCxnSpPr>
        <p:spPr>
          <a:xfrm flipV="1">
            <a:off x="3808662" y="4862910"/>
            <a:ext cx="2335" cy="1100275"/>
          </a:xfrm>
          <a:prstGeom prst="straightConnector1">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958323" y="4765694"/>
            <a:ext cx="228573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en-US" sz="4000" b="1">
                <a:solidFill>
                  <a:srgbClr val="00BE8B"/>
                </a:solidFill>
                <a:latin typeface="Helvetica" pitchFamily="2" charset="0"/>
                <a:ea typeface="Tahoma" panose="020B0604030504040204" pitchFamily="34" charset="0"/>
                <a:cs typeface="Tahoma" panose="020B0604030504040204" pitchFamily="34" charset="0"/>
              </a:rPr>
              <a:t>7%</a:t>
            </a:r>
            <a:endParaRPr lang="en-US" sz="3600">
              <a:solidFill>
                <a:srgbClr val="00BE8B"/>
              </a:solidFill>
              <a:latin typeface="Helvetica" pitchFamily="2" charset="0"/>
              <a:ea typeface="Tahoma" panose="020B0604030504040204" pitchFamily="34" charset="0"/>
              <a:cs typeface="Tahoma" panose="020B0604030504040204" pitchFamily="34" charset="0"/>
            </a:endParaRPr>
          </a:p>
        </p:txBody>
      </p:sp>
      <p:sp>
        <p:nvSpPr>
          <p:cNvPr id="27" name="TextBox 26"/>
          <p:cNvSpPr txBox="1"/>
          <p:nvPr/>
        </p:nvSpPr>
        <p:spPr>
          <a:xfrm>
            <a:off x="4635500" y="5408930"/>
            <a:ext cx="2916555" cy="64516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en-US">
                <a:solidFill>
                  <a:schemeClr val="bg1"/>
                </a:solidFill>
                <a:latin typeface="Helvetica" pitchFamily="2" charset="0"/>
                <a:ea typeface="Tahoma" panose="020B0604030504040204" pitchFamily="34" charset="0"/>
                <a:cs typeface="Tahoma" panose="020B0604030504040204" pitchFamily="34" charset="0"/>
              </a:rPr>
              <a:t>of people born with a disability complete college</a:t>
            </a:r>
          </a:p>
        </p:txBody>
      </p:sp>
      <p:cxnSp>
        <p:nvCxnSpPr>
          <p:cNvPr id="28" name="Straight Arrow Connector 27">
            <a:extLst>
              <a:ext uri="{C183D7F6-B498-43B3-948B-1728B52AA6E4}">
                <adec:decorative xmlns:adec="http://schemas.microsoft.com/office/drawing/2017/decorative" val="1"/>
              </a:ext>
            </a:extLst>
          </p:cNvPr>
          <p:cNvCxnSpPr/>
          <p:nvPr/>
        </p:nvCxnSpPr>
        <p:spPr>
          <a:xfrm flipV="1">
            <a:off x="8657240" y="4834688"/>
            <a:ext cx="2335" cy="1100275"/>
          </a:xfrm>
          <a:prstGeom prst="straightConnector1">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9737239" y="4765694"/>
            <a:ext cx="51500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en-US" sz="4000" b="1">
                <a:solidFill>
                  <a:srgbClr val="00BE8B"/>
                </a:solidFill>
                <a:latin typeface="Helvetica" pitchFamily="2" charset="0"/>
                <a:ea typeface="Tahoma" panose="020B0604030504040204" pitchFamily="34" charset="0"/>
                <a:cs typeface="Tahoma" panose="020B0604030504040204" pitchFamily="34" charset="0"/>
              </a:rPr>
              <a:t>1</a:t>
            </a:r>
            <a:endParaRPr lang="en-US" sz="3600">
              <a:solidFill>
                <a:srgbClr val="00BE8B"/>
              </a:solidFill>
              <a:latin typeface="Helvetica" pitchFamily="2" charset="0"/>
              <a:ea typeface="Tahoma" panose="020B0604030504040204" pitchFamily="34" charset="0"/>
              <a:cs typeface="Tahoma" panose="020B0604030504040204" pitchFamily="34" charset="0"/>
            </a:endParaRPr>
          </a:p>
        </p:txBody>
      </p:sp>
      <p:sp>
        <p:nvSpPr>
          <p:cNvPr id="33" name="TextBox 32"/>
          <p:cNvSpPr txBox="1"/>
          <p:nvPr/>
        </p:nvSpPr>
        <p:spPr>
          <a:xfrm>
            <a:off x="10126513" y="4938531"/>
            <a:ext cx="6201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en-US" b="1">
                <a:solidFill>
                  <a:schemeClr val="bg1"/>
                </a:solidFill>
                <a:latin typeface="Helvetica" pitchFamily="2" charset="0"/>
                <a:ea typeface="Tahoma" panose="020B0604030504040204" pitchFamily="34" charset="0"/>
                <a:cs typeface="Tahoma" panose="020B0604030504040204" pitchFamily="34" charset="0"/>
              </a:rPr>
              <a:t>IN</a:t>
            </a:r>
          </a:p>
        </p:txBody>
      </p:sp>
      <p:sp>
        <p:nvSpPr>
          <p:cNvPr id="32" name="TextBox 31"/>
          <p:cNvSpPr txBox="1"/>
          <p:nvPr/>
        </p:nvSpPr>
        <p:spPr>
          <a:xfrm>
            <a:off x="10625364" y="4765694"/>
            <a:ext cx="51500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en-US" sz="4000" b="1">
                <a:solidFill>
                  <a:srgbClr val="00BE8B"/>
                </a:solidFill>
                <a:latin typeface="Helvetica" pitchFamily="2" charset="0"/>
                <a:ea typeface="Tahoma" panose="020B0604030504040204" pitchFamily="34" charset="0"/>
                <a:cs typeface="Tahoma" panose="020B0604030504040204" pitchFamily="34" charset="0"/>
              </a:rPr>
              <a:t>3</a:t>
            </a:r>
            <a:endParaRPr lang="en-US">
              <a:solidFill>
                <a:srgbClr val="00BE8B"/>
              </a:solidFill>
              <a:latin typeface="Helvetica" pitchFamily="2" charset="0"/>
              <a:ea typeface="Tahoma" panose="020B0604030504040204" pitchFamily="34" charset="0"/>
              <a:cs typeface="Tahoma" panose="020B0604030504040204" pitchFamily="34" charset="0"/>
            </a:endParaRPr>
          </a:p>
        </p:txBody>
      </p:sp>
      <p:sp>
        <p:nvSpPr>
          <p:cNvPr id="29" name="TextBox 28"/>
          <p:cNvSpPr txBox="1"/>
          <p:nvPr/>
        </p:nvSpPr>
        <p:spPr>
          <a:xfrm>
            <a:off x="9320492" y="5408930"/>
            <a:ext cx="223662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en-US">
                <a:solidFill>
                  <a:schemeClr val="bg1"/>
                </a:solidFill>
                <a:latin typeface="Helvetica" pitchFamily="2" charset="0"/>
                <a:ea typeface="Tahoma" panose="020B0604030504040204" pitchFamily="34" charset="0"/>
                <a:cs typeface="Tahoma" panose="020B0604030504040204" pitchFamily="34" charset="0"/>
              </a:rPr>
              <a:t>people with a disability have a job</a:t>
            </a:r>
          </a:p>
        </p:txBody>
      </p:sp>
      <p:sp>
        <p:nvSpPr>
          <p:cNvPr id="9" name="TextBox 8"/>
          <p:cNvSpPr txBox="1"/>
          <p:nvPr/>
        </p:nvSpPr>
        <p:spPr>
          <a:xfrm>
            <a:off x="395636" y="6340495"/>
            <a:ext cx="1140715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en-US" sz="2000" b="1">
                <a:solidFill>
                  <a:schemeClr val="bg1"/>
                </a:solidFill>
                <a:latin typeface="Helvetica" pitchFamily="2" charset="0"/>
                <a:ea typeface="Tahoma" panose="020B0604030504040204" pitchFamily="34" charset="0"/>
                <a:cs typeface="Tahoma" panose="020B0604030504040204" pitchFamily="34" charset="0"/>
              </a:rPr>
              <a:t>What can be done to ensure success for people with disabilities?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The Disability Inc</a:t>
            </a:r>
            <a:r>
              <a:rPr lang="en-US"/>
              <a:t>lusion Imperative</a:t>
            </a:r>
            <a:endParaRPr lang="en-US" b="1"/>
          </a:p>
        </p:txBody>
      </p:sp>
      <p:sp>
        <p:nvSpPr>
          <p:cNvPr id="9" name="TextBox 8"/>
          <p:cNvSpPr txBox="1"/>
          <p:nvPr/>
        </p:nvSpPr>
        <p:spPr>
          <a:xfrm>
            <a:off x="514351" y="1388543"/>
            <a:ext cx="5581650" cy="95289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nSpc>
                <a:spcPct val="120000"/>
              </a:lnSpc>
              <a:spcBef>
                <a:spcPts val="0"/>
              </a:spcBef>
              <a:spcAft>
                <a:spcPts val="0"/>
              </a:spcAft>
            </a:pPr>
            <a:r>
              <a:rPr lang="en-US" sz="2400">
                <a:latin typeface="Helvetica" pitchFamily="2" charset="0"/>
                <a:ea typeface="Tahoma" panose="020B0604030504040204" pitchFamily="34" charset="0"/>
                <a:cs typeface="Tahoma" panose="020B0604030504040204" pitchFamily="34" charset="0"/>
              </a:rPr>
              <a:t>The disability market is valued at</a:t>
            </a:r>
            <a:endParaRPr lang="en-US">
              <a:latin typeface="Helvetica" pitchFamily="2" charset="0"/>
              <a:ea typeface="Tahoma" panose="020B0604030504040204" pitchFamily="34" charset="0"/>
              <a:cs typeface="Tahoma" panose="020B0604030504040204" pitchFamily="34" charset="0"/>
            </a:endParaRPr>
          </a:p>
          <a:p>
            <a:pPr>
              <a:lnSpc>
                <a:spcPct val="120000"/>
              </a:lnSpc>
              <a:spcBef>
                <a:spcPts val="0"/>
              </a:spcBef>
              <a:spcAft>
                <a:spcPts val="0"/>
              </a:spcAft>
            </a:pPr>
            <a:r>
              <a:rPr lang="en-US" sz="2400" b="1">
                <a:latin typeface="Helvetica" pitchFamily="2" charset="0"/>
                <a:ea typeface="Tahoma" panose="020B0604030504040204" pitchFamily="34" charset="0"/>
                <a:cs typeface="Tahoma" panose="020B0604030504040204" pitchFamily="34" charset="0"/>
              </a:rPr>
              <a:t>more than $1 Trillion</a:t>
            </a:r>
            <a:endParaRPr lang="en-US">
              <a:latin typeface="Helvetica" pitchFamily="2" charset="0"/>
              <a:ea typeface="Tahoma" panose="020B0604030504040204" pitchFamily="34" charset="0"/>
              <a:cs typeface="Tahoma" panose="020B0604030504040204" pitchFamily="34" charset="0"/>
            </a:endParaRPr>
          </a:p>
        </p:txBody>
      </p:sp>
      <p:sp>
        <p:nvSpPr>
          <p:cNvPr id="5" name="TextBox 4"/>
          <p:cNvSpPr txBox="1"/>
          <p:nvPr/>
        </p:nvSpPr>
        <p:spPr>
          <a:xfrm>
            <a:off x="514350" y="2806700"/>
            <a:ext cx="3556635" cy="2861310"/>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173F9E"/>
                </a:solidFill>
                <a:latin typeface="Helvetica" pitchFamily="2" charset="0"/>
                <a:ea typeface="Tahoma" panose="020B0604030504040204" pitchFamily="34" charset="0"/>
                <a:cs typeface="Tahoma" panose="020B0604030504040204" pitchFamily="34" charset="0"/>
              </a:rPr>
              <a:t>Opening the inclusion umbrella</a:t>
            </a:r>
            <a:r>
              <a:rPr lang="en-US">
                <a:solidFill>
                  <a:srgbClr val="173F9E"/>
                </a:solidFill>
                <a:latin typeface="Helvetica" pitchFamily="2" charset="0"/>
                <a:ea typeface="Tahoma" panose="020B0604030504040204" pitchFamily="34" charset="0"/>
                <a:cs typeface="Tahoma" panose="020B0604030504040204" pitchFamily="34" charset="0"/>
              </a:rPr>
              <a:t> </a:t>
            </a:r>
            <a:r>
              <a:rPr lang="en-US">
                <a:latin typeface="Helvetica" pitchFamily="2" charset="0"/>
                <a:ea typeface="Tahoma" panose="020B0604030504040204" pitchFamily="34" charset="0"/>
                <a:cs typeface="Tahoma" panose="020B0604030504040204" pitchFamily="34" charset="0"/>
              </a:rPr>
              <a:t>is the right thing to do as well as economically smart given that the disability market is valued at more than $1 trillion.</a:t>
            </a:r>
            <a:endParaRPr lang="en-US" sz="2000">
              <a:latin typeface="Helvetica" pitchFamily="2" charset="0"/>
              <a:ea typeface="Tahoma" panose="020B0604030504040204" pitchFamily="34" charset="0"/>
              <a:cs typeface="Tahoma" panose="020B0604030504040204" pitchFamily="34" charset="0"/>
            </a:endParaRPr>
          </a:p>
          <a:p>
            <a:endParaRPr lang="en-US">
              <a:latin typeface="Helvetica" pitchFamily="2" charset="0"/>
              <a:ea typeface="Tahoma" panose="020B0604030504040204" pitchFamily="34" charset="0"/>
              <a:cs typeface="Tahoma" panose="020B0604030504040204" pitchFamily="34" charset="0"/>
            </a:endParaRPr>
          </a:p>
          <a:p>
            <a:r>
              <a:rPr lang="en-US" b="1">
                <a:solidFill>
                  <a:srgbClr val="173F9E"/>
                </a:solidFill>
                <a:latin typeface="Helvetica" pitchFamily="2" charset="0"/>
                <a:ea typeface="Tahoma" panose="020B0604030504040204" pitchFamily="34" charset="0"/>
                <a:cs typeface="Tahoma" panose="020B0604030504040204" pitchFamily="34" charset="0"/>
              </a:rPr>
              <a:t>Reaching</a:t>
            </a:r>
            <a:r>
              <a:rPr lang="en-US">
                <a:latin typeface="Helvetica" pitchFamily="2" charset="0"/>
                <a:ea typeface="Tahoma" panose="020B0604030504040204" pitchFamily="34" charset="0"/>
                <a:cs typeface="Tahoma" panose="020B0604030504040204" pitchFamily="34" charset="0"/>
              </a:rPr>
              <a:t> the disability / chronic illness / mental health market is win-win for companies and people with disabilities alike.</a:t>
            </a:r>
            <a:endParaRPr lang="en-US" sz="2000">
              <a:latin typeface="Helvetica" pitchFamily="2" charset="0"/>
              <a:ea typeface="Tahoma" panose="020B0604030504040204" pitchFamily="34" charset="0"/>
              <a:cs typeface="Tahoma" panose="020B0604030504040204" pitchFamily="34" charset="0"/>
            </a:endParaRPr>
          </a:p>
        </p:txBody>
      </p:sp>
      <p:pic>
        <p:nvPicPr>
          <p:cNvPr id="2050" name="Picture 2" descr="A graphic showing labor force status and disability status as of July 2023 which shoes an imbalance of many more people with disabilities who are unemployed or not in the workforce. ">
            <a:extLst>
              <a:ext uri="{FF2B5EF4-FFF2-40B4-BE49-F238E27FC236}">
                <a16:creationId xmlns:a16="http://schemas.microsoft.com/office/drawing/2014/main" id="{8266077C-8B81-84C1-EF22-F751E5B224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1394600"/>
            <a:ext cx="4963251" cy="46148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6f3313a-b0aa-4095-99cd-dce72cb0585d">
      <Terms xmlns="http://schemas.microsoft.com/office/infopath/2007/PartnerControls"/>
    </lcf76f155ced4ddcb4097134ff3c332f>
    <TaxCatchAll xmlns="53d015ab-26ee-43b9-884a-69cc6f3ac585" xsi:nil="true"/>
    <SharedWithUsers xmlns="53d015ab-26ee-43b9-884a-69cc6f3ac585">
      <UserInfo>
        <DisplayName>Stacy Cervenka</DisplayName>
        <AccountId>334</AccountId>
        <AccountType/>
      </UserInfo>
      <UserInfo>
        <DisplayName>Rostom Dadian</DisplayName>
        <AccountId>31</AccountId>
        <AccountType/>
      </UserInfo>
      <UserInfo>
        <DisplayName>Madeleine Hutchins</DisplayName>
        <AccountId>559</AccountId>
        <AccountType/>
      </UserInfo>
      <UserInfo>
        <DisplayName>Zoe Mazurkiewicz</DisplayName>
        <AccountId>563</AccountId>
        <AccountType/>
      </UserInfo>
      <UserInfo>
        <DisplayName>Kaylee Harris</DisplayName>
        <AccountId>561</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961FE4855B6443AF6B3ED211B38047" ma:contentTypeVersion="15" ma:contentTypeDescription="Create a new document." ma:contentTypeScope="" ma:versionID="a201a3236679b697f8240d92927c0360">
  <xsd:schema xmlns:xsd="http://www.w3.org/2001/XMLSchema" xmlns:xs="http://www.w3.org/2001/XMLSchema" xmlns:p="http://schemas.microsoft.com/office/2006/metadata/properties" xmlns:ns2="53d015ab-26ee-43b9-884a-69cc6f3ac585" xmlns:ns3="16f3313a-b0aa-4095-99cd-dce72cb0585d" targetNamespace="http://schemas.microsoft.com/office/2006/metadata/properties" ma:root="true" ma:fieldsID="97af1e3f632077239287fdf1ea3a822c" ns2:_="" ns3:_="">
    <xsd:import namespace="53d015ab-26ee-43b9-884a-69cc6f3ac585"/>
    <xsd:import namespace="16f3313a-b0aa-4095-99cd-dce72cb0585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Locatio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d015ab-26ee-43b9-884a-69cc6f3ac58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c52e9f36-afde-4a06-8370-b1d2b9608d75}" ma:internalName="TaxCatchAll" ma:showField="CatchAllData" ma:web="53d015ab-26ee-43b9-884a-69cc6f3ac58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6f3313a-b0aa-4095-99cd-dce72cb0585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b615d2d2-68f6-49f9-9242-2e3201f1fc2a"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AEA5623-006D-4CE4-8419-19DC7A66D56A}">
  <ds:schemaRefs>
    <ds:schemaRef ds:uri="http://schemas.microsoft.com/sharepoint/v3/contenttype/forms"/>
  </ds:schemaRefs>
</ds:datastoreItem>
</file>

<file path=customXml/itemProps2.xml><?xml version="1.0" encoding="utf-8"?>
<ds:datastoreItem xmlns:ds="http://schemas.openxmlformats.org/officeDocument/2006/customXml" ds:itemID="{AA1A5E4E-61F8-45F6-9726-71BAFE5910C8}">
  <ds:schemaRefs>
    <ds:schemaRef ds:uri="53d015ab-26ee-43b9-884a-69cc6f3ac585"/>
    <ds:schemaRef ds:uri="http://purl.org/dc/terms/"/>
    <ds:schemaRef ds:uri="http://schemas.microsoft.com/office/2006/metadata/properties"/>
    <ds:schemaRef ds:uri="http://purl.org/dc/elements/1.1/"/>
    <ds:schemaRef ds:uri="http://schemas.microsoft.com/office/infopath/2007/PartnerControls"/>
    <ds:schemaRef ds:uri="http://schemas.microsoft.com/office/2006/documentManagement/types"/>
    <ds:schemaRef ds:uri="http://www.w3.org/XML/1998/namespace"/>
    <ds:schemaRef ds:uri="http://schemas.openxmlformats.org/package/2006/metadata/core-properties"/>
    <ds:schemaRef ds:uri="16f3313a-b0aa-4095-99cd-dce72cb0585d"/>
    <ds:schemaRef ds:uri="http://purl.org/dc/dcmitype/"/>
  </ds:schemaRefs>
</ds:datastoreItem>
</file>

<file path=customXml/itemProps3.xml><?xml version="1.0" encoding="utf-8"?>
<ds:datastoreItem xmlns:ds="http://schemas.openxmlformats.org/officeDocument/2006/customXml" ds:itemID="{D3013757-1F0C-41F6-99DD-011742F32498}">
  <ds:schemaRefs>
    <ds:schemaRef ds:uri="16f3313a-b0aa-4095-99cd-dce72cb0585d"/>
    <ds:schemaRef ds:uri="53d015ab-26ee-43b9-884a-69cc6f3ac58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4</TotalTime>
  <Words>2098</Words>
  <Application>Microsoft Macintosh PowerPoint</Application>
  <PresentationFormat>Widescreen</PresentationFormat>
  <Paragraphs>245</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Corbel</vt:lpstr>
      <vt:lpstr>Helvetica</vt:lpstr>
      <vt:lpstr>Lato</vt:lpstr>
      <vt:lpstr>Tahoma</vt:lpstr>
      <vt:lpstr>office theme</vt:lpstr>
      <vt:lpstr>Universal Design: Enabling Good Jobs for All</vt:lpstr>
      <vt:lpstr>Meet Your Presenters</vt:lpstr>
      <vt:lpstr>Who We Are and Who We Appear to Be</vt:lpstr>
      <vt:lpstr>Why Does This Matter?</vt:lpstr>
      <vt:lpstr>61 million people</vt:lpstr>
      <vt:lpstr>Defining Disability</vt:lpstr>
      <vt:lpstr>Who Does this Impact?</vt:lpstr>
      <vt:lpstr>Three more facts</vt:lpstr>
      <vt:lpstr>The Disability Inclusion Imperative</vt:lpstr>
      <vt:lpstr>Universal Design</vt:lpstr>
      <vt:lpstr>Examples of Universal Design</vt:lpstr>
      <vt:lpstr>What is Universal Design?</vt:lpstr>
      <vt:lpstr>What is NOT Universal Design?</vt:lpstr>
      <vt:lpstr>Universal Design in Practice</vt:lpstr>
      <vt:lpstr>More Universal Design in Practice</vt:lpstr>
      <vt:lpstr>Beyond Compliance -  Job Descriptions</vt:lpstr>
      <vt:lpstr>Beyond Compliance - Interviewing</vt:lpstr>
      <vt:lpstr>The Universal Design Process</vt:lpstr>
      <vt:lpstr>For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Eric Ascher</cp:lastModifiedBy>
  <cp:revision>4</cp:revision>
  <dcterms:created xsi:type="dcterms:W3CDTF">2022-04-27T05:40:43Z</dcterms:created>
  <dcterms:modified xsi:type="dcterms:W3CDTF">2024-09-30T21:19:02Z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1033-3.1.6.6275</vt:lpwstr>
  </property>
  <property fmtid="{D5CDD505-2E9C-101B-9397-08002B2CF9AE}" pid="3" name="ContentTypeId">
    <vt:lpwstr>0x01010048961FE4855B6443AF6B3ED211B38047</vt:lpwstr>
  </property>
  <property fmtid="{D5CDD505-2E9C-101B-9397-08002B2CF9AE}" pid="4" name="MediaServiceImageTags">
    <vt:lpwstr/>
  </property>
</Properties>
</file>