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6.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7.xml" ContentType="application/vnd.openxmlformats-officedocument.presentationml.notesSlide+xml"/>
  <Override PartName="/ppt/charts/chart3.xml" ContentType="application/vnd.openxmlformats-officedocument.drawingml.chart+xml"/>
  <Override PartName="/ppt/drawings/drawing3.xml" ContentType="application/vnd.openxmlformats-officedocument.drawingml.chartshapes+xml"/>
  <Override PartName="/ppt/notesSlides/notesSlide8.xml" ContentType="application/vnd.openxmlformats-officedocument.presentationml.notesSlide+xml"/>
  <Override PartName="/ppt/charts/chart4.xml" ContentType="application/vnd.openxmlformats-officedocument.drawingml.chart+xml"/>
  <Override PartName="/ppt/drawings/drawing4.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Override PartName="/ppt/theme/themeOverride2.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Lst>
  <p:notesMasterIdLst>
    <p:notesMasterId r:id="rId37"/>
  </p:notesMasterIdLst>
  <p:sldIdLst>
    <p:sldId id="259" r:id="rId2"/>
    <p:sldId id="680" r:id="rId3"/>
    <p:sldId id="624" r:id="rId4"/>
    <p:sldId id="630" r:id="rId5"/>
    <p:sldId id="631" r:id="rId6"/>
    <p:sldId id="3577" r:id="rId7"/>
    <p:sldId id="3578" r:id="rId8"/>
    <p:sldId id="686" r:id="rId9"/>
    <p:sldId id="687" r:id="rId10"/>
    <p:sldId id="705" r:id="rId11"/>
    <p:sldId id="3565" r:id="rId12"/>
    <p:sldId id="3559" r:id="rId13"/>
    <p:sldId id="3564" r:id="rId14"/>
    <p:sldId id="3566" r:id="rId15"/>
    <p:sldId id="3567" r:id="rId16"/>
    <p:sldId id="3568" r:id="rId17"/>
    <p:sldId id="3569" r:id="rId18"/>
    <p:sldId id="3573" r:id="rId19"/>
    <p:sldId id="699" r:id="rId20"/>
    <p:sldId id="689" r:id="rId21"/>
    <p:sldId id="690" r:id="rId22"/>
    <p:sldId id="691" r:id="rId23"/>
    <p:sldId id="692" r:id="rId24"/>
    <p:sldId id="693" r:id="rId25"/>
    <p:sldId id="694" r:id="rId26"/>
    <p:sldId id="695" r:id="rId27"/>
    <p:sldId id="696" r:id="rId28"/>
    <p:sldId id="697" r:id="rId29"/>
    <p:sldId id="681" r:id="rId30"/>
    <p:sldId id="3571" r:id="rId31"/>
    <p:sldId id="3572" r:id="rId32"/>
    <p:sldId id="3574" r:id="rId33"/>
    <p:sldId id="3575" r:id="rId34"/>
    <p:sldId id="3576" r:id="rId35"/>
    <p:sldId id="61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illips, Ameerah C" initials="PAC" lastIdx="31" clrIdx="0">
    <p:extLst>
      <p:ext uri="{19B8F6BF-5375-455C-9EA6-DF929625EA0E}">
        <p15:presenceInfo xmlns:p15="http://schemas.microsoft.com/office/powerpoint/2012/main" userId="S-1-5-21-1214440339-1979792683-682003330-3310065" providerId="AD"/>
      </p:ext>
    </p:extLst>
  </p:cmAuthor>
  <p:cmAuthor id="2" name="Rachel Shader" initials="RS" lastIdx="45" clrIdx="1">
    <p:extLst>
      <p:ext uri="{19B8F6BF-5375-455C-9EA6-DF929625EA0E}">
        <p15:presenceInfo xmlns:p15="http://schemas.microsoft.com/office/powerpoint/2012/main" userId="1bef4ead6e0b53c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043"/>
    <a:srgbClr val="969696"/>
    <a:srgbClr val="EFAF30"/>
    <a:srgbClr val="000000"/>
    <a:srgbClr val="F5BA2B"/>
    <a:srgbClr val="5F5F5F"/>
    <a:srgbClr val="F6D592"/>
    <a:srgbClr val="3F3F3F"/>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14" autoAdjust="0"/>
    <p:restoredTop sz="91429" autoAdjust="0"/>
  </p:normalViewPr>
  <p:slideViewPr>
    <p:cSldViewPr snapToGrid="0">
      <p:cViewPr varScale="1">
        <p:scale>
          <a:sx n="110" d="100"/>
          <a:sy n="110" d="100"/>
        </p:scale>
        <p:origin x="200" y="32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41" d="100"/>
        <a:sy n="41"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834185200534144E-2"/>
          <c:y val="0.13373810530720734"/>
          <c:w val="0.96996207469479145"/>
          <c:h val="0.72627821678684379"/>
        </c:manualLayout>
      </c:layout>
      <c:barChart>
        <c:barDir val="col"/>
        <c:grouping val="stacked"/>
        <c:varyColors val="0"/>
        <c:ser>
          <c:idx val="0"/>
          <c:order val="0"/>
          <c:tx>
            <c:strRef>
              <c:f>Sheet1!$B$1</c:f>
              <c:strCache>
                <c:ptCount val="1"/>
                <c:pt idx="0">
                  <c:v>% of electorate</c:v>
                </c:pt>
              </c:strCache>
            </c:strRef>
          </c:tx>
          <c:spPr>
            <a:solidFill>
              <a:srgbClr val="002B82"/>
            </a:solidFill>
            <a:ln w="12700">
              <a:solidFill>
                <a:srgbClr val="FFFFFF"/>
              </a:solidFill>
            </a:ln>
          </c:spPr>
          <c:invertIfNegative val="0"/>
          <c:dPt>
            <c:idx val="0"/>
            <c:invertIfNegative val="0"/>
            <c:bubble3D val="0"/>
            <c:extLst>
              <c:ext xmlns:c16="http://schemas.microsoft.com/office/drawing/2014/chart" uri="{C3380CC4-5D6E-409C-BE32-E72D297353CC}">
                <c16:uniqueId val="{00000000-B296-A04A-9B4A-77A4B84D5E08}"/>
              </c:ext>
            </c:extLst>
          </c:dPt>
          <c:dPt>
            <c:idx val="1"/>
            <c:invertIfNegative val="0"/>
            <c:bubble3D val="0"/>
            <c:extLst>
              <c:ext xmlns:c16="http://schemas.microsoft.com/office/drawing/2014/chart" uri="{C3380CC4-5D6E-409C-BE32-E72D297353CC}">
                <c16:uniqueId val="{00000001-B296-A04A-9B4A-77A4B84D5E08}"/>
              </c:ext>
            </c:extLst>
          </c:dPt>
          <c:dPt>
            <c:idx val="2"/>
            <c:invertIfNegative val="0"/>
            <c:bubble3D val="0"/>
            <c:extLst>
              <c:ext xmlns:c16="http://schemas.microsoft.com/office/drawing/2014/chart" uri="{C3380CC4-5D6E-409C-BE32-E72D297353CC}">
                <c16:uniqueId val="{00000002-B296-A04A-9B4A-77A4B84D5E08}"/>
              </c:ext>
            </c:extLst>
          </c:dPt>
          <c:dPt>
            <c:idx val="3"/>
            <c:invertIfNegative val="0"/>
            <c:bubble3D val="0"/>
            <c:extLst>
              <c:ext xmlns:c16="http://schemas.microsoft.com/office/drawing/2014/chart" uri="{C3380CC4-5D6E-409C-BE32-E72D297353CC}">
                <c16:uniqueId val="{00000003-B296-A04A-9B4A-77A4B84D5E08}"/>
              </c:ext>
            </c:extLst>
          </c:dPt>
          <c:dPt>
            <c:idx val="4"/>
            <c:invertIfNegative val="0"/>
            <c:bubble3D val="0"/>
            <c:extLst>
              <c:ext xmlns:c16="http://schemas.microsoft.com/office/drawing/2014/chart" uri="{C3380CC4-5D6E-409C-BE32-E72D297353CC}">
                <c16:uniqueId val="{00000004-B296-A04A-9B4A-77A4B84D5E08}"/>
              </c:ext>
            </c:extLst>
          </c:dPt>
          <c:dPt>
            <c:idx val="5"/>
            <c:invertIfNegative val="0"/>
            <c:bubble3D val="0"/>
            <c:extLst>
              <c:ext xmlns:c16="http://schemas.microsoft.com/office/drawing/2014/chart" uri="{C3380CC4-5D6E-409C-BE32-E72D297353CC}">
                <c16:uniqueId val="{00000005-B296-A04A-9B4A-77A4B84D5E08}"/>
              </c:ext>
            </c:extLst>
          </c:dPt>
          <c:dPt>
            <c:idx val="6"/>
            <c:invertIfNegative val="0"/>
            <c:bubble3D val="0"/>
            <c:extLst>
              <c:ext xmlns:c16="http://schemas.microsoft.com/office/drawing/2014/chart" uri="{C3380CC4-5D6E-409C-BE32-E72D297353CC}">
                <c16:uniqueId val="{00000006-B296-A04A-9B4A-77A4B84D5E08}"/>
              </c:ext>
            </c:extLst>
          </c:dPt>
          <c:dPt>
            <c:idx val="7"/>
            <c:invertIfNegative val="0"/>
            <c:bubble3D val="0"/>
            <c:extLst>
              <c:ext xmlns:c16="http://schemas.microsoft.com/office/drawing/2014/chart" uri="{C3380CC4-5D6E-409C-BE32-E72D297353CC}">
                <c16:uniqueId val="{00000007-B296-A04A-9B4A-77A4B84D5E08}"/>
              </c:ext>
            </c:extLst>
          </c:dPt>
          <c:dPt>
            <c:idx val="8"/>
            <c:invertIfNegative val="0"/>
            <c:bubble3D val="0"/>
            <c:extLst>
              <c:ext xmlns:c16="http://schemas.microsoft.com/office/drawing/2014/chart" uri="{C3380CC4-5D6E-409C-BE32-E72D297353CC}">
                <c16:uniqueId val="{00000008-B296-A04A-9B4A-77A4B84D5E08}"/>
              </c:ext>
            </c:extLst>
          </c:dPt>
          <c:dLbls>
            <c:spPr>
              <a:noFill/>
              <a:ln>
                <a:noFill/>
              </a:ln>
              <a:effectLst/>
            </c:spPr>
            <c:txPr>
              <a:bodyPr/>
              <a:lstStyle/>
              <a:p>
                <a:pPr>
                  <a:defRPr sz="18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Sheet1!$A$2:$A$11</c:f>
              <c:strCache>
                <c:ptCount val="10"/>
                <c:pt idx="0">
                  <c:v>Total Disab. Community</c:v>
                </c:pt>
                <c:pt idx="1">
                  <c:v>Family of Disab. Person</c:v>
                </c:pt>
                <c:pt idx="2">
                  <c:v>Person W/Disab.</c:v>
                </c:pt>
                <c:pt idx="3">
                  <c:v>Friend of Disab. Person</c:v>
                </c:pt>
                <c:pt idx="4">
                  <c:v>White</c:v>
                </c:pt>
                <c:pt idx="5">
                  <c:v>People of Color</c:v>
                </c:pt>
                <c:pt idx="6">
                  <c:v>College Grad</c:v>
                </c:pt>
                <c:pt idx="7">
                  <c:v>Non-College Grad</c:v>
                </c:pt>
                <c:pt idx="8">
                  <c:v>Large/Small Metro</c:v>
                </c:pt>
                <c:pt idx="9">
                  <c:v>Non-Metro Area</c:v>
                </c:pt>
              </c:strCache>
            </c:strRef>
          </c:cat>
          <c:val>
            <c:numRef>
              <c:f>Sheet1!$B$2:$B$11</c:f>
              <c:numCache>
                <c:formatCode>General</c:formatCode>
                <c:ptCount val="10"/>
                <c:pt idx="0">
                  <c:v>59</c:v>
                </c:pt>
                <c:pt idx="1">
                  <c:v>32</c:v>
                </c:pt>
                <c:pt idx="2">
                  <c:v>16</c:v>
                </c:pt>
                <c:pt idx="3">
                  <c:v>11</c:v>
                </c:pt>
                <c:pt idx="4">
                  <c:v>73</c:v>
                </c:pt>
                <c:pt idx="5">
                  <c:v>26</c:v>
                </c:pt>
                <c:pt idx="6">
                  <c:v>36</c:v>
                </c:pt>
                <c:pt idx="7">
                  <c:v>60</c:v>
                </c:pt>
                <c:pt idx="8">
                  <c:v>54</c:v>
                </c:pt>
                <c:pt idx="9">
                  <c:v>46</c:v>
                </c:pt>
              </c:numCache>
            </c:numRef>
          </c:val>
          <c:extLst>
            <c:ext xmlns:c16="http://schemas.microsoft.com/office/drawing/2014/chart" uri="{C3380CC4-5D6E-409C-BE32-E72D297353CC}">
              <c16:uniqueId val="{00000009-B296-A04A-9B4A-77A4B84D5E08}"/>
            </c:ext>
          </c:extLst>
        </c:ser>
        <c:dLbls>
          <c:showLegendKey val="0"/>
          <c:showVal val="1"/>
          <c:showCatName val="0"/>
          <c:showSerName val="0"/>
          <c:showPercent val="0"/>
          <c:showBubbleSize val="0"/>
        </c:dLbls>
        <c:gapWidth val="59"/>
        <c:overlap val="100"/>
        <c:axId val="138501632"/>
        <c:axId val="130759424"/>
      </c:barChart>
      <c:catAx>
        <c:axId val="138501632"/>
        <c:scaling>
          <c:orientation val="minMax"/>
        </c:scaling>
        <c:delete val="0"/>
        <c:axPos val="b"/>
        <c:numFmt formatCode="General" sourceLinked="1"/>
        <c:majorTickMark val="out"/>
        <c:minorTickMark val="none"/>
        <c:tickLblPos val="nextTo"/>
        <c:txPr>
          <a:bodyPr/>
          <a:lstStyle/>
          <a:p>
            <a:pPr>
              <a:defRPr sz="1050" b="0"/>
            </a:pPr>
            <a:endParaRPr lang="en-US"/>
          </a:p>
        </c:txPr>
        <c:crossAx val="130759424"/>
        <c:crosses val="autoZero"/>
        <c:auto val="1"/>
        <c:lblAlgn val="ctr"/>
        <c:lblOffset val="100"/>
        <c:noMultiLvlLbl val="0"/>
      </c:catAx>
      <c:valAx>
        <c:axId val="130759424"/>
        <c:scaling>
          <c:orientation val="minMax"/>
          <c:max val="80"/>
          <c:min val="0"/>
        </c:scaling>
        <c:delete val="0"/>
        <c:axPos val="l"/>
        <c:majorGridlines>
          <c:spPr>
            <a:ln>
              <a:solidFill>
                <a:sysClr val="window" lastClr="FFFFFF">
                  <a:lumMod val="75000"/>
                </a:sysClr>
              </a:solidFill>
              <a:prstDash val="dash"/>
            </a:ln>
          </c:spPr>
        </c:majorGridlines>
        <c:numFmt formatCode="General" sourceLinked="1"/>
        <c:majorTickMark val="out"/>
        <c:minorTickMark val="none"/>
        <c:tickLblPos val="nextTo"/>
        <c:spPr>
          <a:ln>
            <a:noFill/>
          </a:ln>
        </c:spPr>
        <c:txPr>
          <a:bodyPr/>
          <a:lstStyle/>
          <a:p>
            <a:pPr>
              <a:defRPr sz="1600"/>
            </a:pPr>
            <a:endParaRPr lang="en-US"/>
          </a:p>
        </c:txPr>
        <c:crossAx val="138501632"/>
        <c:crosses val="autoZero"/>
        <c:crossBetween val="between"/>
        <c:majorUnit val="20"/>
      </c:valAx>
    </c:plotArea>
    <c:plotVisOnly val="1"/>
    <c:dispBlanksAs val="gap"/>
    <c:showDLblsOverMax val="0"/>
  </c:chart>
  <c:txPr>
    <a:bodyPr/>
    <a:lstStyle/>
    <a:p>
      <a:pPr>
        <a:defRPr sz="1800"/>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6679256587324715"/>
          <c:w val="1"/>
          <c:h val="0.57250528682530877"/>
        </c:manualLayout>
      </c:layout>
      <c:barChart>
        <c:barDir val="col"/>
        <c:grouping val="clustered"/>
        <c:varyColors val="0"/>
        <c:ser>
          <c:idx val="0"/>
          <c:order val="0"/>
          <c:tx>
            <c:strRef>
              <c:f>Sheet1!$C$1</c:f>
              <c:strCache>
                <c:ptCount val="1"/>
                <c:pt idx="0">
                  <c:v>Democratic Candidate</c:v>
                </c:pt>
              </c:strCache>
            </c:strRef>
          </c:tx>
          <c:spPr>
            <a:solidFill>
              <a:srgbClr val="000043"/>
            </a:solidFill>
            <a:ln w="12022">
              <a:solidFill>
                <a:schemeClr val="bg1"/>
              </a:solidFill>
              <a:prstDash val="solid"/>
            </a:ln>
          </c:spPr>
          <c:invertIfNegative val="0"/>
          <c:dPt>
            <c:idx val="0"/>
            <c:invertIfNegative val="0"/>
            <c:bubble3D val="0"/>
            <c:extLst>
              <c:ext xmlns:c16="http://schemas.microsoft.com/office/drawing/2014/chart" uri="{C3380CC4-5D6E-409C-BE32-E72D297353CC}">
                <c16:uniqueId val="{00000002-D161-4040-8BEE-18F757BE3E9B}"/>
              </c:ext>
            </c:extLst>
          </c:dPt>
          <c:dPt>
            <c:idx val="1"/>
            <c:invertIfNegative val="0"/>
            <c:bubble3D val="0"/>
            <c:extLst>
              <c:ext xmlns:c16="http://schemas.microsoft.com/office/drawing/2014/chart" uri="{C3380CC4-5D6E-409C-BE32-E72D297353CC}">
                <c16:uniqueId val="{00000004-D161-4040-8BEE-18F757BE3E9B}"/>
              </c:ext>
            </c:extLst>
          </c:dPt>
          <c:dPt>
            <c:idx val="2"/>
            <c:invertIfNegative val="0"/>
            <c:bubble3D val="0"/>
            <c:extLst>
              <c:ext xmlns:c16="http://schemas.microsoft.com/office/drawing/2014/chart" uri="{C3380CC4-5D6E-409C-BE32-E72D297353CC}">
                <c16:uniqueId val="{00000006-D161-4040-8BEE-18F757BE3E9B}"/>
              </c:ext>
            </c:extLst>
          </c:dPt>
          <c:dPt>
            <c:idx val="3"/>
            <c:invertIfNegative val="0"/>
            <c:bubble3D val="0"/>
            <c:extLst>
              <c:ext xmlns:c16="http://schemas.microsoft.com/office/drawing/2014/chart" uri="{C3380CC4-5D6E-409C-BE32-E72D297353CC}">
                <c16:uniqueId val="{00000008-D161-4040-8BEE-18F757BE3E9B}"/>
              </c:ext>
            </c:extLst>
          </c:dPt>
          <c:dPt>
            <c:idx val="4"/>
            <c:invertIfNegative val="0"/>
            <c:bubble3D val="0"/>
            <c:extLst>
              <c:ext xmlns:c16="http://schemas.microsoft.com/office/drawing/2014/chart" uri="{C3380CC4-5D6E-409C-BE32-E72D297353CC}">
                <c16:uniqueId val="{00000009-D161-4040-8BEE-18F757BE3E9B}"/>
              </c:ext>
            </c:extLst>
          </c:dPt>
          <c:dPt>
            <c:idx val="5"/>
            <c:invertIfNegative val="0"/>
            <c:bubble3D val="0"/>
            <c:extLst>
              <c:ext xmlns:c16="http://schemas.microsoft.com/office/drawing/2014/chart" uri="{C3380CC4-5D6E-409C-BE32-E72D297353CC}">
                <c16:uniqueId val="{0000000A-D161-4040-8BEE-18F757BE3E9B}"/>
              </c:ext>
            </c:extLst>
          </c:dPt>
          <c:dPt>
            <c:idx val="6"/>
            <c:invertIfNegative val="0"/>
            <c:bubble3D val="0"/>
            <c:extLst>
              <c:ext xmlns:c16="http://schemas.microsoft.com/office/drawing/2014/chart" uri="{C3380CC4-5D6E-409C-BE32-E72D297353CC}">
                <c16:uniqueId val="{0000000C-D161-4040-8BEE-18F757BE3E9B}"/>
              </c:ext>
            </c:extLst>
          </c:dPt>
          <c:dPt>
            <c:idx val="7"/>
            <c:invertIfNegative val="0"/>
            <c:bubble3D val="0"/>
            <c:extLst>
              <c:ext xmlns:c16="http://schemas.microsoft.com/office/drawing/2014/chart" uri="{C3380CC4-5D6E-409C-BE32-E72D297353CC}">
                <c16:uniqueId val="{0000000E-D161-4040-8BEE-18F757BE3E9B}"/>
              </c:ext>
            </c:extLst>
          </c:dPt>
          <c:dPt>
            <c:idx val="8"/>
            <c:invertIfNegative val="0"/>
            <c:bubble3D val="0"/>
            <c:extLst>
              <c:ext xmlns:c16="http://schemas.microsoft.com/office/drawing/2014/chart" uri="{C3380CC4-5D6E-409C-BE32-E72D297353CC}">
                <c16:uniqueId val="{0000000F-D161-4040-8BEE-18F757BE3E9B}"/>
              </c:ext>
            </c:extLst>
          </c:dPt>
          <c:dPt>
            <c:idx val="9"/>
            <c:invertIfNegative val="0"/>
            <c:bubble3D val="0"/>
            <c:extLst>
              <c:ext xmlns:c16="http://schemas.microsoft.com/office/drawing/2014/chart" uri="{C3380CC4-5D6E-409C-BE32-E72D297353CC}">
                <c16:uniqueId val="{00000011-D161-4040-8BEE-18F757BE3E9B}"/>
              </c:ext>
            </c:extLst>
          </c:dPt>
          <c:dPt>
            <c:idx val="10"/>
            <c:invertIfNegative val="0"/>
            <c:bubble3D val="0"/>
            <c:extLst>
              <c:ext xmlns:c16="http://schemas.microsoft.com/office/drawing/2014/chart" uri="{C3380CC4-5D6E-409C-BE32-E72D297353CC}">
                <c16:uniqueId val="{00000013-D161-4040-8BEE-18F757BE3E9B}"/>
              </c:ext>
            </c:extLst>
          </c:dPt>
          <c:dPt>
            <c:idx val="11"/>
            <c:invertIfNegative val="0"/>
            <c:bubble3D val="0"/>
            <c:extLst>
              <c:ext xmlns:c16="http://schemas.microsoft.com/office/drawing/2014/chart" uri="{C3380CC4-5D6E-409C-BE32-E72D297353CC}">
                <c16:uniqueId val="{00000015-D161-4040-8BEE-18F757BE3E9B}"/>
              </c:ext>
            </c:extLst>
          </c:dPt>
          <c:dPt>
            <c:idx val="12"/>
            <c:invertIfNegative val="0"/>
            <c:bubble3D val="0"/>
            <c:extLst>
              <c:ext xmlns:c16="http://schemas.microsoft.com/office/drawing/2014/chart" uri="{C3380CC4-5D6E-409C-BE32-E72D297353CC}">
                <c16:uniqueId val="{00000017-D161-4040-8BEE-18F757BE3E9B}"/>
              </c:ext>
            </c:extLst>
          </c:dPt>
          <c:dPt>
            <c:idx val="13"/>
            <c:invertIfNegative val="0"/>
            <c:bubble3D val="0"/>
            <c:extLst>
              <c:ext xmlns:c16="http://schemas.microsoft.com/office/drawing/2014/chart" uri="{C3380CC4-5D6E-409C-BE32-E72D297353CC}">
                <c16:uniqueId val="{00000019-D161-4040-8BEE-18F757BE3E9B}"/>
              </c:ext>
            </c:extLst>
          </c:dPt>
          <c:dPt>
            <c:idx val="15"/>
            <c:invertIfNegative val="0"/>
            <c:bubble3D val="0"/>
            <c:extLst>
              <c:ext xmlns:c16="http://schemas.microsoft.com/office/drawing/2014/chart" uri="{C3380CC4-5D6E-409C-BE32-E72D297353CC}">
                <c16:uniqueId val="{0000001B-D161-4040-8BEE-18F757BE3E9B}"/>
              </c:ext>
            </c:extLst>
          </c:dPt>
          <c:dPt>
            <c:idx val="16"/>
            <c:invertIfNegative val="0"/>
            <c:bubble3D val="0"/>
            <c:extLst>
              <c:ext xmlns:c16="http://schemas.microsoft.com/office/drawing/2014/chart" uri="{C3380CC4-5D6E-409C-BE32-E72D297353CC}">
                <c16:uniqueId val="{0000001D-D161-4040-8BEE-18F757BE3E9B}"/>
              </c:ext>
            </c:extLst>
          </c:dPt>
          <c:dPt>
            <c:idx val="17"/>
            <c:invertIfNegative val="0"/>
            <c:bubble3D val="0"/>
            <c:extLst>
              <c:ext xmlns:c16="http://schemas.microsoft.com/office/drawing/2014/chart" uri="{C3380CC4-5D6E-409C-BE32-E72D297353CC}">
                <c16:uniqueId val="{0000001F-D161-4040-8BEE-18F757BE3E9B}"/>
              </c:ext>
            </c:extLst>
          </c:dPt>
          <c:dLbls>
            <c:dLbl>
              <c:idx val="0"/>
              <c:spPr>
                <a:noFill/>
                <a:ln>
                  <a:noFill/>
                </a:ln>
                <a:effectLst/>
              </c:spPr>
              <c:txPr>
                <a:bodyPr wrap="square" lIns="38100" tIns="19050" rIns="38100" bIns="19050" anchor="ctr">
                  <a:spAutoFit/>
                </a:bodyPr>
                <a:lstStyle/>
                <a:p>
                  <a:pPr>
                    <a:defRPr sz="1800" b="1">
                      <a:latin typeface="+mn-lt"/>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2-D161-4040-8BEE-18F757BE3E9B}"/>
                </c:ext>
              </c:extLst>
            </c:dLbl>
            <c:spPr>
              <a:noFill/>
              <a:ln>
                <a:noFill/>
              </a:ln>
              <a:effectLst/>
            </c:spPr>
            <c:txPr>
              <a:bodyPr wrap="square" lIns="38100" tIns="19050" rIns="38100" bIns="19050" anchor="ctr">
                <a:spAutoFit/>
              </a:bodyPr>
              <a:lstStyle/>
              <a:p>
                <a:pPr>
                  <a:defRPr sz="1800" b="1">
                    <a:latin typeface="+mj-lt"/>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Sheet1!$B$5:$B$12</c:f>
              <c:strCache>
                <c:ptCount val="8"/>
                <c:pt idx="0">
                  <c:v>Total</c:v>
                </c:pt>
                <c:pt idx="1">
                  <c:v>Person W/Disab </c:v>
                </c:pt>
                <c:pt idx="2">
                  <c:v>Disab Comm.</c:v>
                </c:pt>
                <c:pt idx="3">
                  <c:v>Independent</c:v>
                </c:pt>
                <c:pt idx="4">
                  <c:v>Total</c:v>
                </c:pt>
                <c:pt idx="5">
                  <c:v>Person W/Disab </c:v>
                </c:pt>
                <c:pt idx="6">
                  <c:v>Disab Comm.</c:v>
                </c:pt>
                <c:pt idx="7">
                  <c:v>Independent</c:v>
                </c:pt>
              </c:strCache>
            </c:strRef>
          </c:cat>
          <c:val>
            <c:numRef>
              <c:f>Sheet1!$C$5:$C$12</c:f>
              <c:numCache>
                <c:formatCode>General</c:formatCode>
                <c:ptCount val="8"/>
                <c:pt idx="0">
                  <c:v>49</c:v>
                </c:pt>
                <c:pt idx="1">
                  <c:v>53</c:v>
                </c:pt>
                <c:pt idx="2">
                  <c:v>49</c:v>
                </c:pt>
                <c:pt idx="3">
                  <c:v>46</c:v>
                </c:pt>
                <c:pt idx="4">
                  <c:v>45</c:v>
                </c:pt>
                <c:pt idx="5">
                  <c:v>45</c:v>
                </c:pt>
                <c:pt idx="6">
                  <c:v>44</c:v>
                </c:pt>
                <c:pt idx="7">
                  <c:v>41</c:v>
                </c:pt>
              </c:numCache>
            </c:numRef>
          </c:val>
          <c:extLst>
            <c:ext xmlns:c16="http://schemas.microsoft.com/office/drawing/2014/chart" uri="{C3380CC4-5D6E-409C-BE32-E72D297353CC}">
              <c16:uniqueId val="{00000020-D161-4040-8BEE-18F757BE3E9B}"/>
            </c:ext>
          </c:extLst>
        </c:ser>
        <c:ser>
          <c:idx val="1"/>
          <c:order val="1"/>
          <c:tx>
            <c:strRef>
              <c:f>Sheet1!$D$1</c:f>
              <c:strCache>
                <c:ptCount val="1"/>
                <c:pt idx="0">
                  <c:v>Republican Donald Trump</c:v>
                </c:pt>
              </c:strCache>
            </c:strRef>
          </c:tx>
          <c:spPr>
            <a:solidFill>
              <a:srgbClr val="C00000"/>
            </a:solidFill>
            <a:ln>
              <a:solidFill>
                <a:schemeClr val="bg1"/>
              </a:solidFill>
            </a:ln>
          </c:spPr>
          <c:invertIfNegative val="0"/>
          <c:dLbls>
            <c:spPr>
              <a:noFill/>
              <a:ln>
                <a:noFill/>
              </a:ln>
              <a:effectLst/>
            </c:spPr>
            <c:txPr>
              <a:bodyPr wrap="square" lIns="38100" tIns="19050" rIns="38100" bIns="19050" anchor="ctr">
                <a:spAutoFit/>
              </a:bodyPr>
              <a:lstStyle/>
              <a:p>
                <a:pPr>
                  <a:defRPr sz="1800" b="1">
                    <a:latin typeface="+mn-lt"/>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Sheet1!$B$5:$B$12</c:f>
              <c:strCache>
                <c:ptCount val="8"/>
                <c:pt idx="0">
                  <c:v>Total</c:v>
                </c:pt>
                <c:pt idx="1">
                  <c:v>Person W/Disab </c:v>
                </c:pt>
                <c:pt idx="2">
                  <c:v>Disab Comm.</c:v>
                </c:pt>
                <c:pt idx="3">
                  <c:v>Independent</c:v>
                </c:pt>
                <c:pt idx="4">
                  <c:v>Total</c:v>
                </c:pt>
                <c:pt idx="5">
                  <c:v>Person W/Disab </c:v>
                </c:pt>
                <c:pt idx="6">
                  <c:v>Disab Comm.</c:v>
                </c:pt>
                <c:pt idx="7">
                  <c:v>Independent</c:v>
                </c:pt>
              </c:strCache>
            </c:strRef>
          </c:cat>
          <c:val>
            <c:numRef>
              <c:f>Sheet1!$D$5:$D$12</c:f>
              <c:numCache>
                <c:formatCode>General</c:formatCode>
                <c:ptCount val="8"/>
                <c:pt idx="0">
                  <c:v>45</c:v>
                </c:pt>
                <c:pt idx="1">
                  <c:v>41</c:v>
                </c:pt>
                <c:pt idx="2">
                  <c:v>44</c:v>
                </c:pt>
                <c:pt idx="3">
                  <c:v>40</c:v>
                </c:pt>
                <c:pt idx="4">
                  <c:v>46</c:v>
                </c:pt>
                <c:pt idx="5">
                  <c:v>44</c:v>
                </c:pt>
                <c:pt idx="6">
                  <c:v>45</c:v>
                </c:pt>
                <c:pt idx="7">
                  <c:v>44</c:v>
                </c:pt>
              </c:numCache>
            </c:numRef>
          </c:val>
          <c:extLst>
            <c:ext xmlns:c16="http://schemas.microsoft.com/office/drawing/2014/chart" uri="{C3380CC4-5D6E-409C-BE32-E72D297353CC}">
              <c16:uniqueId val="{00000011-64DB-401E-BE78-1A5698043873}"/>
            </c:ext>
          </c:extLst>
        </c:ser>
        <c:ser>
          <c:idx val="2"/>
          <c:order val="2"/>
          <c:tx>
            <c:strRef>
              <c:f>Sheet1!$E$1</c:f>
              <c:strCache>
                <c:ptCount val="1"/>
                <c:pt idx="0">
                  <c:v>Libertarian/Other</c:v>
                </c:pt>
              </c:strCache>
            </c:strRef>
          </c:tx>
          <c:spPr>
            <a:solidFill>
              <a:srgbClr val="92D050"/>
            </a:solidFill>
          </c:spPr>
          <c:invertIfNegative val="0"/>
          <c:dLbls>
            <c:spPr>
              <a:noFill/>
              <a:ln>
                <a:noFill/>
              </a:ln>
              <a:effectLst/>
            </c:spPr>
            <c:txPr>
              <a:bodyPr wrap="square" lIns="38100" tIns="19050" rIns="38100" bIns="19050" anchor="ctr" anchorCtr="0">
                <a:spAutoFit/>
              </a:bodyPr>
              <a:lstStyle/>
              <a:p>
                <a:pPr algn="ctr">
                  <a:defRPr lang="en-US" sz="1800" b="1" i="0" u="none" strike="noStrike" kern="1200" baseline="0">
                    <a:solidFill>
                      <a:srgbClr val="000000"/>
                    </a:solidFill>
                    <a:latin typeface="+mn-lt"/>
                    <a:ea typeface="Geneva"/>
                    <a:cs typeface="Geneva"/>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Sheet1!$B$5:$B$12</c:f>
              <c:strCache>
                <c:ptCount val="8"/>
                <c:pt idx="0">
                  <c:v>Total</c:v>
                </c:pt>
                <c:pt idx="1">
                  <c:v>Person W/Disab </c:v>
                </c:pt>
                <c:pt idx="2">
                  <c:v>Disab Comm.</c:v>
                </c:pt>
                <c:pt idx="3">
                  <c:v>Independent</c:v>
                </c:pt>
                <c:pt idx="4">
                  <c:v>Total</c:v>
                </c:pt>
                <c:pt idx="5">
                  <c:v>Person W/Disab </c:v>
                </c:pt>
                <c:pt idx="6">
                  <c:v>Disab Comm.</c:v>
                </c:pt>
                <c:pt idx="7">
                  <c:v>Independent</c:v>
                </c:pt>
              </c:strCache>
            </c:strRef>
          </c:cat>
          <c:val>
            <c:numRef>
              <c:f>Sheet1!$E$5:$E$12</c:f>
              <c:numCache>
                <c:formatCode>General</c:formatCode>
                <c:ptCount val="8"/>
                <c:pt idx="0">
                  <c:v>5</c:v>
                </c:pt>
                <c:pt idx="1">
                  <c:v>4</c:v>
                </c:pt>
                <c:pt idx="2">
                  <c:v>5</c:v>
                </c:pt>
                <c:pt idx="3">
                  <c:v>10</c:v>
                </c:pt>
                <c:pt idx="4">
                  <c:v>7</c:v>
                </c:pt>
                <c:pt idx="5">
                  <c:v>6</c:v>
                </c:pt>
                <c:pt idx="6">
                  <c:v>7</c:v>
                </c:pt>
                <c:pt idx="7">
                  <c:v>11</c:v>
                </c:pt>
              </c:numCache>
            </c:numRef>
          </c:val>
          <c:extLst>
            <c:ext xmlns:c16="http://schemas.microsoft.com/office/drawing/2014/chart" uri="{C3380CC4-5D6E-409C-BE32-E72D297353CC}">
              <c16:uniqueId val="{00000011-A017-4F72-B1EF-9E638679C9BA}"/>
            </c:ext>
          </c:extLst>
        </c:ser>
        <c:dLbls>
          <c:dLblPos val="inEnd"/>
          <c:showLegendKey val="0"/>
          <c:showVal val="1"/>
          <c:showCatName val="0"/>
          <c:showSerName val="0"/>
          <c:showPercent val="0"/>
          <c:showBubbleSize val="0"/>
        </c:dLbls>
        <c:gapWidth val="90"/>
        <c:axId val="657614336"/>
        <c:axId val="657118272"/>
      </c:barChart>
      <c:catAx>
        <c:axId val="657614336"/>
        <c:scaling>
          <c:orientation val="minMax"/>
        </c:scaling>
        <c:delete val="0"/>
        <c:axPos val="b"/>
        <c:numFmt formatCode="@" sourceLinked="0"/>
        <c:majorTickMark val="out"/>
        <c:minorTickMark val="none"/>
        <c:tickLblPos val="nextTo"/>
        <c:spPr>
          <a:noFill/>
        </c:spPr>
        <c:txPr>
          <a:bodyPr/>
          <a:lstStyle/>
          <a:p>
            <a:pPr>
              <a:defRPr sz="1400" b="1">
                <a:solidFill>
                  <a:schemeClr val="tx1"/>
                </a:solidFill>
                <a:latin typeface="+mj-lt"/>
                <a:cs typeface="Arial" panose="020B0604020202020204" pitchFamily="34" charset="0"/>
              </a:defRPr>
            </a:pPr>
            <a:endParaRPr lang="en-US"/>
          </a:p>
        </c:txPr>
        <c:crossAx val="657118272"/>
        <c:crosses val="autoZero"/>
        <c:auto val="1"/>
        <c:lblAlgn val="ctr"/>
        <c:lblOffset val="100"/>
        <c:noMultiLvlLbl val="0"/>
      </c:catAx>
      <c:valAx>
        <c:axId val="657118272"/>
        <c:scaling>
          <c:orientation val="minMax"/>
          <c:max val="100"/>
          <c:min val="0"/>
        </c:scaling>
        <c:delete val="0"/>
        <c:axPos val="l"/>
        <c:numFmt formatCode="General" sourceLinked="1"/>
        <c:majorTickMark val="none"/>
        <c:minorTickMark val="none"/>
        <c:tickLblPos val="none"/>
        <c:spPr>
          <a:ln w="9016">
            <a:noFill/>
          </a:ln>
        </c:spPr>
        <c:crossAx val="657614336"/>
        <c:crosses val="autoZero"/>
        <c:crossBetween val="between"/>
        <c:majorUnit val="25"/>
        <c:minorUnit val="10"/>
      </c:valAx>
      <c:spPr>
        <a:noFill/>
        <a:ln w="25400">
          <a:noFill/>
        </a:ln>
      </c:spPr>
    </c:plotArea>
    <c:legend>
      <c:legendPos val="r"/>
      <c:layout>
        <c:manualLayout>
          <c:xMode val="edge"/>
          <c:yMode val="edge"/>
          <c:x val="0.1428102580927384"/>
          <c:y val="7.4287086590552553E-2"/>
          <c:w val="0.73152296587926524"/>
          <c:h val="5.9646309347215924E-2"/>
        </c:manualLayout>
      </c:layout>
      <c:overlay val="0"/>
      <c:txPr>
        <a:bodyPr/>
        <a:lstStyle/>
        <a:p>
          <a:pPr>
            <a:defRPr sz="1400"/>
          </a:pPr>
          <a:endParaRPr lang="en-US"/>
        </a:p>
      </c:txPr>
    </c:legend>
    <c:plotVisOnly val="1"/>
    <c:dispBlanksAs val="gap"/>
    <c:showDLblsOverMax val="0"/>
  </c:chart>
  <c:spPr>
    <a:noFill/>
    <a:ln>
      <a:noFill/>
    </a:ln>
  </c:spPr>
  <c:txPr>
    <a:bodyPr/>
    <a:lstStyle/>
    <a:p>
      <a:pPr>
        <a:defRPr sz="2366" b="0" i="0" u="none" strike="noStrike" baseline="0">
          <a:solidFill>
            <a:srgbClr val="000000"/>
          </a:solidFill>
          <a:latin typeface="Geneva"/>
          <a:ea typeface="Geneva"/>
          <a:cs typeface="Geneva"/>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6679256587324715"/>
          <c:w val="1"/>
          <c:h val="0.57250528682530877"/>
        </c:manualLayout>
      </c:layout>
      <c:barChart>
        <c:barDir val="col"/>
        <c:grouping val="clustered"/>
        <c:varyColors val="0"/>
        <c:ser>
          <c:idx val="0"/>
          <c:order val="0"/>
          <c:tx>
            <c:strRef>
              <c:f>Sheet1!$C$1</c:f>
              <c:strCache>
                <c:ptCount val="1"/>
                <c:pt idx="0">
                  <c:v>Democratic Candidate</c:v>
                </c:pt>
              </c:strCache>
            </c:strRef>
          </c:tx>
          <c:spPr>
            <a:solidFill>
              <a:srgbClr val="000043"/>
            </a:solidFill>
            <a:ln w="12022">
              <a:solidFill>
                <a:schemeClr val="bg1"/>
              </a:solidFill>
              <a:prstDash val="solid"/>
            </a:ln>
          </c:spPr>
          <c:invertIfNegative val="0"/>
          <c:dPt>
            <c:idx val="0"/>
            <c:invertIfNegative val="0"/>
            <c:bubble3D val="0"/>
            <c:extLst>
              <c:ext xmlns:c16="http://schemas.microsoft.com/office/drawing/2014/chart" uri="{C3380CC4-5D6E-409C-BE32-E72D297353CC}">
                <c16:uniqueId val="{00000000-C9A3-3D45-BA8F-3E962449CA23}"/>
              </c:ext>
            </c:extLst>
          </c:dPt>
          <c:dPt>
            <c:idx val="1"/>
            <c:invertIfNegative val="0"/>
            <c:bubble3D val="0"/>
            <c:extLst>
              <c:ext xmlns:c16="http://schemas.microsoft.com/office/drawing/2014/chart" uri="{C3380CC4-5D6E-409C-BE32-E72D297353CC}">
                <c16:uniqueId val="{00000001-C9A3-3D45-BA8F-3E962449CA23}"/>
              </c:ext>
            </c:extLst>
          </c:dPt>
          <c:dPt>
            <c:idx val="2"/>
            <c:invertIfNegative val="0"/>
            <c:bubble3D val="0"/>
            <c:extLst>
              <c:ext xmlns:c16="http://schemas.microsoft.com/office/drawing/2014/chart" uri="{C3380CC4-5D6E-409C-BE32-E72D297353CC}">
                <c16:uniqueId val="{00000002-C9A3-3D45-BA8F-3E962449CA23}"/>
              </c:ext>
            </c:extLst>
          </c:dPt>
          <c:dPt>
            <c:idx val="3"/>
            <c:invertIfNegative val="0"/>
            <c:bubble3D val="0"/>
            <c:extLst>
              <c:ext xmlns:c16="http://schemas.microsoft.com/office/drawing/2014/chart" uri="{C3380CC4-5D6E-409C-BE32-E72D297353CC}">
                <c16:uniqueId val="{00000003-C9A3-3D45-BA8F-3E962449CA23}"/>
              </c:ext>
            </c:extLst>
          </c:dPt>
          <c:dPt>
            <c:idx val="4"/>
            <c:invertIfNegative val="0"/>
            <c:bubble3D val="0"/>
            <c:extLst>
              <c:ext xmlns:c16="http://schemas.microsoft.com/office/drawing/2014/chart" uri="{C3380CC4-5D6E-409C-BE32-E72D297353CC}">
                <c16:uniqueId val="{00000004-C9A3-3D45-BA8F-3E962449CA23}"/>
              </c:ext>
            </c:extLst>
          </c:dPt>
          <c:dPt>
            <c:idx val="5"/>
            <c:invertIfNegative val="0"/>
            <c:bubble3D val="0"/>
            <c:extLst>
              <c:ext xmlns:c16="http://schemas.microsoft.com/office/drawing/2014/chart" uri="{C3380CC4-5D6E-409C-BE32-E72D297353CC}">
                <c16:uniqueId val="{00000005-C9A3-3D45-BA8F-3E962449CA23}"/>
              </c:ext>
            </c:extLst>
          </c:dPt>
          <c:dPt>
            <c:idx val="6"/>
            <c:invertIfNegative val="0"/>
            <c:bubble3D val="0"/>
            <c:extLst>
              <c:ext xmlns:c16="http://schemas.microsoft.com/office/drawing/2014/chart" uri="{C3380CC4-5D6E-409C-BE32-E72D297353CC}">
                <c16:uniqueId val="{00000006-C9A3-3D45-BA8F-3E962449CA23}"/>
              </c:ext>
            </c:extLst>
          </c:dPt>
          <c:dPt>
            <c:idx val="7"/>
            <c:invertIfNegative val="0"/>
            <c:bubble3D val="0"/>
            <c:extLst>
              <c:ext xmlns:c16="http://schemas.microsoft.com/office/drawing/2014/chart" uri="{C3380CC4-5D6E-409C-BE32-E72D297353CC}">
                <c16:uniqueId val="{00000007-C9A3-3D45-BA8F-3E962449CA23}"/>
              </c:ext>
            </c:extLst>
          </c:dPt>
          <c:dPt>
            <c:idx val="8"/>
            <c:invertIfNegative val="0"/>
            <c:bubble3D val="0"/>
            <c:extLst>
              <c:ext xmlns:c16="http://schemas.microsoft.com/office/drawing/2014/chart" uri="{C3380CC4-5D6E-409C-BE32-E72D297353CC}">
                <c16:uniqueId val="{00000008-C9A3-3D45-BA8F-3E962449CA23}"/>
              </c:ext>
            </c:extLst>
          </c:dPt>
          <c:dPt>
            <c:idx val="9"/>
            <c:invertIfNegative val="0"/>
            <c:bubble3D val="0"/>
            <c:extLst>
              <c:ext xmlns:c16="http://schemas.microsoft.com/office/drawing/2014/chart" uri="{C3380CC4-5D6E-409C-BE32-E72D297353CC}">
                <c16:uniqueId val="{00000009-C9A3-3D45-BA8F-3E962449CA23}"/>
              </c:ext>
            </c:extLst>
          </c:dPt>
          <c:dPt>
            <c:idx val="10"/>
            <c:invertIfNegative val="0"/>
            <c:bubble3D val="0"/>
            <c:extLst>
              <c:ext xmlns:c16="http://schemas.microsoft.com/office/drawing/2014/chart" uri="{C3380CC4-5D6E-409C-BE32-E72D297353CC}">
                <c16:uniqueId val="{0000000A-C9A3-3D45-BA8F-3E962449CA23}"/>
              </c:ext>
            </c:extLst>
          </c:dPt>
          <c:dPt>
            <c:idx val="11"/>
            <c:invertIfNegative val="0"/>
            <c:bubble3D val="0"/>
            <c:extLst>
              <c:ext xmlns:c16="http://schemas.microsoft.com/office/drawing/2014/chart" uri="{C3380CC4-5D6E-409C-BE32-E72D297353CC}">
                <c16:uniqueId val="{0000000B-C9A3-3D45-BA8F-3E962449CA23}"/>
              </c:ext>
            </c:extLst>
          </c:dPt>
          <c:dPt>
            <c:idx val="12"/>
            <c:invertIfNegative val="0"/>
            <c:bubble3D val="0"/>
            <c:extLst>
              <c:ext xmlns:c16="http://schemas.microsoft.com/office/drawing/2014/chart" uri="{C3380CC4-5D6E-409C-BE32-E72D297353CC}">
                <c16:uniqueId val="{0000000C-C9A3-3D45-BA8F-3E962449CA23}"/>
              </c:ext>
            </c:extLst>
          </c:dPt>
          <c:dPt>
            <c:idx val="13"/>
            <c:invertIfNegative val="0"/>
            <c:bubble3D val="0"/>
            <c:extLst>
              <c:ext xmlns:c16="http://schemas.microsoft.com/office/drawing/2014/chart" uri="{C3380CC4-5D6E-409C-BE32-E72D297353CC}">
                <c16:uniqueId val="{0000000D-C9A3-3D45-BA8F-3E962449CA23}"/>
              </c:ext>
            </c:extLst>
          </c:dPt>
          <c:dPt>
            <c:idx val="15"/>
            <c:invertIfNegative val="0"/>
            <c:bubble3D val="0"/>
            <c:extLst>
              <c:ext xmlns:c16="http://schemas.microsoft.com/office/drawing/2014/chart" uri="{C3380CC4-5D6E-409C-BE32-E72D297353CC}">
                <c16:uniqueId val="{0000000E-C9A3-3D45-BA8F-3E962449CA23}"/>
              </c:ext>
            </c:extLst>
          </c:dPt>
          <c:dPt>
            <c:idx val="16"/>
            <c:invertIfNegative val="0"/>
            <c:bubble3D val="0"/>
            <c:extLst>
              <c:ext xmlns:c16="http://schemas.microsoft.com/office/drawing/2014/chart" uri="{C3380CC4-5D6E-409C-BE32-E72D297353CC}">
                <c16:uniqueId val="{0000000F-C9A3-3D45-BA8F-3E962449CA23}"/>
              </c:ext>
            </c:extLst>
          </c:dPt>
          <c:dPt>
            <c:idx val="17"/>
            <c:invertIfNegative val="0"/>
            <c:bubble3D val="0"/>
            <c:extLst>
              <c:ext xmlns:c16="http://schemas.microsoft.com/office/drawing/2014/chart" uri="{C3380CC4-5D6E-409C-BE32-E72D297353CC}">
                <c16:uniqueId val="{00000010-C9A3-3D45-BA8F-3E962449CA23}"/>
              </c:ext>
            </c:extLst>
          </c:dPt>
          <c:dLbls>
            <c:dLbl>
              <c:idx val="0"/>
              <c:spPr>
                <a:noFill/>
                <a:ln>
                  <a:noFill/>
                </a:ln>
                <a:effectLst/>
              </c:spPr>
              <c:txPr>
                <a:bodyPr wrap="square" lIns="38100" tIns="19050" rIns="38100" bIns="19050" anchor="ctr">
                  <a:spAutoFit/>
                </a:bodyPr>
                <a:lstStyle/>
                <a:p>
                  <a:pPr>
                    <a:defRPr sz="1800" b="1">
                      <a:latin typeface="+mn-lt"/>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C9A3-3D45-BA8F-3E962449CA23}"/>
                </c:ext>
              </c:extLst>
            </c:dLbl>
            <c:spPr>
              <a:noFill/>
              <a:ln>
                <a:noFill/>
              </a:ln>
              <a:effectLst/>
            </c:spPr>
            <c:txPr>
              <a:bodyPr wrap="square" lIns="38100" tIns="19050" rIns="38100" bIns="19050" anchor="ctr">
                <a:spAutoFit/>
              </a:bodyPr>
              <a:lstStyle/>
              <a:p>
                <a:pPr>
                  <a:defRPr sz="1800" b="1">
                    <a:latin typeface="+mj-lt"/>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Sheet1!$B$5:$B$12</c:f>
              <c:strCache>
                <c:ptCount val="8"/>
                <c:pt idx="0">
                  <c:v>Total</c:v>
                </c:pt>
                <c:pt idx="1">
                  <c:v>Person W/Disab </c:v>
                </c:pt>
                <c:pt idx="2">
                  <c:v>Disab Comm.</c:v>
                </c:pt>
                <c:pt idx="3">
                  <c:v>Independent</c:v>
                </c:pt>
                <c:pt idx="4">
                  <c:v>Total</c:v>
                </c:pt>
                <c:pt idx="5">
                  <c:v>Person W/Disab </c:v>
                </c:pt>
                <c:pt idx="6">
                  <c:v>Disab Comm.</c:v>
                </c:pt>
                <c:pt idx="7">
                  <c:v>Independent</c:v>
                </c:pt>
              </c:strCache>
            </c:strRef>
          </c:cat>
          <c:val>
            <c:numRef>
              <c:f>Sheet1!$C$5:$C$12</c:f>
              <c:numCache>
                <c:formatCode>General</c:formatCode>
                <c:ptCount val="8"/>
                <c:pt idx="0">
                  <c:v>49</c:v>
                </c:pt>
                <c:pt idx="1">
                  <c:v>48</c:v>
                </c:pt>
                <c:pt idx="2">
                  <c:v>50</c:v>
                </c:pt>
                <c:pt idx="3">
                  <c:v>48</c:v>
                </c:pt>
                <c:pt idx="4">
                  <c:v>50</c:v>
                </c:pt>
                <c:pt idx="5">
                  <c:v>54</c:v>
                </c:pt>
                <c:pt idx="6">
                  <c:v>51</c:v>
                </c:pt>
                <c:pt idx="7">
                  <c:v>48</c:v>
                </c:pt>
              </c:numCache>
            </c:numRef>
          </c:val>
          <c:extLst>
            <c:ext xmlns:c16="http://schemas.microsoft.com/office/drawing/2014/chart" uri="{C3380CC4-5D6E-409C-BE32-E72D297353CC}">
              <c16:uniqueId val="{00000011-C9A3-3D45-BA8F-3E962449CA23}"/>
            </c:ext>
          </c:extLst>
        </c:ser>
        <c:ser>
          <c:idx val="1"/>
          <c:order val="1"/>
          <c:tx>
            <c:strRef>
              <c:f>Sheet1!$D$1</c:f>
              <c:strCache>
                <c:ptCount val="1"/>
                <c:pt idx="0">
                  <c:v>Republican Candidate</c:v>
                </c:pt>
              </c:strCache>
            </c:strRef>
          </c:tx>
          <c:spPr>
            <a:solidFill>
              <a:srgbClr val="C00000"/>
            </a:solidFill>
            <a:ln>
              <a:solidFill>
                <a:schemeClr val="bg1"/>
              </a:solidFill>
            </a:ln>
          </c:spPr>
          <c:invertIfNegative val="0"/>
          <c:dLbls>
            <c:spPr>
              <a:noFill/>
              <a:ln>
                <a:noFill/>
              </a:ln>
              <a:effectLst/>
            </c:spPr>
            <c:txPr>
              <a:bodyPr wrap="square" lIns="38100" tIns="19050" rIns="38100" bIns="19050" anchor="ctr">
                <a:spAutoFit/>
              </a:bodyPr>
              <a:lstStyle/>
              <a:p>
                <a:pPr>
                  <a:defRPr sz="1800" b="1">
                    <a:latin typeface="+mn-lt"/>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Sheet1!$B$5:$B$12</c:f>
              <c:strCache>
                <c:ptCount val="8"/>
                <c:pt idx="0">
                  <c:v>Total</c:v>
                </c:pt>
                <c:pt idx="1">
                  <c:v>Person W/Disab </c:v>
                </c:pt>
                <c:pt idx="2">
                  <c:v>Disab Comm.</c:v>
                </c:pt>
                <c:pt idx="3">
                  <c:v>Independent</c:v>
                </c:pt>
                <c:pt idx="4">
                  <c:v>Total</c:v>
                </c:pt>
                <c:pt idx="5">
                  <c:v>Person W/Disab </c:v>
                </c:pt>
                <c:pt idx="6">
                  <c:v>Disab Comm.</c:v>
                </c:pt>
                <c:pt idx="7">
                  <c:v>Independent</c:v>
                </c:pt>
              </c:strCache>
            </c:strRef>
          </c:cat>
          <c:val>
            <c:numRef>
              <c:f>Sheet1!$D$5:$D$12</c:f>
              <c:numCache>
                <c:formatCode>General</c:formatCode>
                <c:ptCount val="8"/>
                <c:pt idx="0">
                  <c:v>47</c:v>
                </c:pt>
                <c:pt idx="1">
                  <c:v>47</c:v>
                </c:pt>
                <c:pt idx="2">
                  <c:v>47</c:v>
                </c:pt>
                <c:pt idx="3">
                  <c:v>44</c:v>
                </c:pt>
                <c:pt idx="4">
                  <c:v>46</c:v>
                </c:pt>
                <c:pt idx="5">
                  <c:v>43</c:v>
                </c:pt>
                <c:pt idx="6">
                  <c:v>46</c:v>
                </c:pt>
                <c:pt idx="7">
                  <c:v>44</c:v>
                </c:pt>
              </c:numCache>
            </c:numRef>
          </c:val>
          <c:extLst>
            <c:ext xmlns:c16="http://schemas.microsoft.com/office/drawing/2014/chart" uri="{C3380CC4-5D6E-409C-BE32-E72D297353CC}">
              <c16:uniqueId val="{00000012-C9A3-3D45-BA8F-3E962449CA23}"/>
            </c:ext>
          </c:extLst>
        </c:ser>
        <c:ser>
          <c:idx val="2"/>
          <c:order val="2"/>
          <c:tx>
            <c:strRef>
              <c:f>Sheet1!$E$1</c:f>
              <c:strCache>
                <c:ptCount val="1"/>
                <c:pt idx="0">
                  <c:v>Undecided</c:v>
                </c:pt>
              </c:strCache>
            </c:strRef>
          </c:tx>
          <c:spPr>
            <a:solidFill>
              <a:schemeClr val="bg1">
                <a:lumMod val="75000"/>
              </a:schemeClr>
            </a:solidFill>
          </c:spPr>
          <c:invertIfNegative val="0"/>
          <c:dLbls>
            <c:spPr>
              <a:noFill/>
              <a:ln>
                <a:noFill/>
              </a:ln>
              <a:effectLst/>
            </c:spPr>
            <c:txPr>
              <a:bodyPr wrap="square" lIns="38100" tIns="19050" rIns="38100" bIns="19050" anchor="ctr" anchorCtr="0">
                <a:spAutoFit/>
              </a:bodyPr>
              <a:lstStyle/>
              <a:p>
                <a:pPr algn="ctr">
                  <a:defRPr lang="en-US" sz="1800" b="1" i="0" u="none" strike="noStrike" kern="1200" baseline="0">
                    <a:solidFill>
                      <a:srgbClr val="000000"/>
                    </a:solidFill>
                    <a:latin typeface="+mn-lt"/>
                    <a:ea typeface="Geneva"/>
                    <a:cs typeface="Geneva"/>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Sheet1!$B$5:$B$12</c:f>
              <c:strCache>
                <c:ptCount val="8"/>
                <c:pt idx="0">
                  <c:v>Total</c:v>
                </c:pt>
                <c:pt idx="1">
                  <c:v>Person W/Disab </c:v>
                </c:pt>
                <c:pt idx="2">
                  <c:v>Disab Comm.</c:v>
                </c:pt>
                <c:pt idx="3">
                  <c:v>Independent</c:v>
                </c:pt>
                <c:pt idx="4">
                  <c:v>Total</c:v>
                </c:pt>
                <c:pt idx="5">
                  <c:v>Person W/Disab </c:v>
                </c:pt>
                <c:pt idx="6">
                  <c:v>Disab Comm.</c:v>
                </c:pt>
                <c:pt idx="7">
                  <c:v>Independent</c:v>
                </c:pt>
              </c:strCache>
            </c:strRef>
          </c:cat>
          <c:val>
            <c:numRef>
              <c:f>Sheet1!$E$5:$E$12</c:f>
              <c:numCache>
                <c:formatCode>General</c:formatCode>
                <c:ptCount val="8"/>
                <c:pt idx="0">
                  <c:v>3</c:v>
                </c:pt>
                <c:pt idx="1">
                  <c:v>3</c:v>
                </c:pt>
                <c:pt idx="2">
                  <c:v>2</c:v>
                </c:pt>
                <c:pt idx="3">
                  <c:v>7</c:v>
                </c:pt>
                <c:pt idx="4">
                  <c:v>4</c:v>
                </c:pt>
                <c:pt idx="5">
                  <c:v>1</c:v>
                </c:pt>
                <c:pt idx="6">
                  <c:v>3</c:v>
                </c:pt>
                <c:pt idx="7">
                  <c:v>7</c:v>
                </c:pt>
              </c:numCache>
            </c:numRef>
          </c:val>
          <c:extLst>
            <c:ext xmlns:c16="http://schemas.microsoft.com/office/drawing/2014/chart" uri="{C3380CC4-5D6E-409C-BE32-E72D297353CC}">
              <c16:uniqueId val="{00000013-C9A3-3D45-BA8F-3E962449CA23}"/>
            </c:ext>
          </c:extLst>
        </c:ser>
        <c:dLbls>
          <c:dLblPos val="inEnd"/>
          <c:showLegendKey val="0"/>
          <c:showVal val="1"/>
          <c:showCatName val="0"/>
          <c:showSerName val="0"/>
          <c:showPercent val="0"/>
          <c:showBubbleSize val="0"/>
        </c:dLbls>
        <c:gapWidth val="90"/>
        <c:axId val="657614336"/>
        <c:axId val="657118272"/>
      </c:barChart>
      <c:catAx>
        <c:axId val="657614336"/>
        <c:scaling>
          <c:orientation val="minMax"/>
        </c:scaling>
        <c:delete val="0"/>
        <c:axPos val="b"/>
        <c:numFmt formatCode="@" sourceLinked="0"/>
        <c:majorTickMark val="out"/>
        <c:minorTickMark val="none"/>
        <c:tickLblPos val="nextTo"/>
        <c:spPr>
          <a:noFill/>
        </c:spPr>
        <c:txPr>
          <a:bodyPr/>
          <a:lstStyle/>
          <a:p>
            <a:pPr>
              <a:defRPr sz="1400" b="1">
                <a:solidFill>
                  <a:schemeClr val="tx1"/>
                </a:solidFill>
                <a:latin typeface="+mj-lt"/>
                <a:cs typeface="Arial" panose="020B0604020202020204" pitchFamily="34" charset="0"/>
              </a:defRPr>
            </a:pPr>
            <a:endParaRPr lang="en-US"/>
          </a:p>
        </c:txPr>
        <c:crossAx val="657118272"/>
        <c:crosses val="autoZero"/>
        <c:auto val="1"/>
        <c:lblAlgn val="ctr"/>
        <c:lblOffset val="100"/>
        <c:noMultiLvlLbl val="0"/>
      </c:catAx>
      <c:valAx>
        <c:axId val="657118272"/>
        <c:scaling>
          <c:orientation val="minMax"/>
          <c:max val="100"/>
          <c:min val="0"/>
        </c:scaling>
        <c:delete val="0"/>
        <c:axPos val="l"/>
        <c:numFmt formatCode="General" sourceLinked="1"/>
        <c:majorTickMark val="none"/>
        <c:minorTickMark val="none"/>
        <c:tickLblPos val="none"/>
        <c:spPr>
          <a:ln w="9016">
            <a:noFill/>
          </a:ln>
        </c:spPr>
        <c:crossAx val="657614336"/>
        <c:crosses val="autoZero"/>
        <c:crossBetween val="between"/>
        <c:majorUnit val="25"/>
        <c:minorUnit val="10"/>
      </c:valAx>
      <c:spPr>
        <a:noFill/>
        <a:ln w="25400">
          <a:noFill/>
        </a:ln>
      </c:spPr>
    </c:plotArea>
    <c:legend>
      <c:legendPos val="r"/>
      <c:layout>
        <c:manualLayout>
          <c:xMode val="edge"/>
          <c:yMode val="edge"/>
          <c:x val="0.1428102580927384"/>
          <c:y val="7.4287086590552553E-2"/>
          <c:w val="0.73152296587926524"/>
          <c:h val="5.9646309347215924E-2"/>
        </c:manualLayout>
      </c:layout>
      <c:overlay val="0"/>
      <c:txPr>
        <a:bodyPr/>
        <a:lstStyle/>
        <a:p>
          <a:pPr>
            <a:defRPr sz="1400"/>
          </a:pPr>
          <a:endParaRPr lang="en-US"/>
        </a:p>
      </c:txPr>
    </c:legend>
    <c:plotVisOnly val="1"/>
    <c:dispBlanksAs val="gap"/>
    <c:showDLblsOverMax val="0"/>
  </c:chart>
  <c:spPr>
    <a:noFill/>
    <a:ln>
      <a:noFill/>
    </a:ln>
  </c:spPr>
  <c:txPr>
    <a:bodyPr/>
    <a:lstStyle/>
    <a:p>
      <a:pPr>
        <a:defRPr sz="2366" b="0" i="0" u="none" strike="noStrike" baseline="0">
          <a:solidFill>
            <a:srgbClr val="000000"/>
          </a:solidFill>
          <a:latin typeface="Geneva"/>
          <a:ea typeface="Geneva"/>
          <a:cs typeface="Geneva"/>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3819063883752718E-2"/>
          <c:y val="0.30320289485173546"/>
          <c:w val="0.96108852074902218"/>
          <c:h val="0.69679710514826454"/>
        </c:manualLayout>
      </c:layout>
      <c:barChart>
        <c:barDir val="col"/>
        <c:grouping val="stacked"/>
        <c:varyColors val="0"/>
        <c:ser>
          <c:idx val="0"/>
          <c:order val="0"/>
          <c:tx>
            <c:strRef>
              <c:f>Sheet1!$D$1</c:f>
              <c:strCache>
                <c:ptCount val="1"/>
                <c:pt idx="0">
                  <c:v>Very warm</c:v>
                </c:pt>
              </c:strCache>
            </c:strRef>
          </c:tx>
          <c:spPr>
            <a:solidFill>
              <a:srgbClr val="C00000"/>
            </a:solidFill>
            <a:ln>
              <a:solidFill>
                <a:schemeClr val="bg1"/>
              </a:solidFill>
            </a:ln>
          </c:spPr>
          <c:invertIfNegative val="0"/>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EF2-CB4E-833C-406F1FEF98A4}"/>
                </c:ext>
              </c:extLst>
            </c:dLbl>
            <c:dLbl>
              <c:idx val="1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EF2-CB4E-833C-406F1FEF98A4}"/>
                </c:ext>
              </c:extLst>
            </c:dLbl>
            <c:spPr>
              <a:noFill/>
              <a:ln>
                <a:noFill/>
              </a:ln>
              <a:effectLst/>
            </c:spPr>
            <c:txPr>
              <a:bodyPr/>
              <a:lstStyle/>
              <a:p>
                <a:pPr>
                  <a:defRPr sz="1800" b="1">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Sheet1!$C$2:$C$5</c:f>
              <c:strCache>
                <c:ptCount val="4"/>
                <c:pt idx="0">
                  <c:v>Total</c:v>
                </c:pt>
                <c:pt idx="1">
                  <c:v>Person W/Disab </c:v>
                </c:pt>
                <c:pt idx="2">
                  <c:v>Disab Comm.</c:v>
                </c:pt>
                <c:pt idx="3">
                  <c:v>Nob-Disab Comm.</c:v>
                </c:pt>
              </c:strCache>
            </c:strRef>
          </c:cat>
          <c:val>
            <c:numRef>
              <c:f>Sheet1!$D$2:$D$5</c:f>
              <c:numCache>
                <c:formatCode>General</c:formatCode>
                <c:ptCount val="4"/>
                <c:pt idx="0">
                  <c:v>41</c:v>
                </c:pt>
                <c:pt idx="1">
                  <c:v>49</c:v>
                </c:pt>
                <c:pt idx="2">
                  <c:v>45</c:v>
                </c:pt>
                <c:pt idx="3">
                  <c:v>35</c:v>
                </c:pt>
              </c:numCache>
            </c:numRef>
          </c:val>
          <c:extLst>
            <c:ext xmlns:c16="http://schemas.microsoft.com/office/drawing/2014/chart" uri="{C3380CC4-5D6E-409C-BE32-E72D297353CC}">
              <c16:uniqueId val="{00000002-9EF2-CB4E-833C-406F1FEF98A4}"/>
            </c:ext>
          </c:extLst>
        </c:ser>
        <c:ser>
          <c:idx val="1"/>
          <c:order val="1"/>
          <c:tx>
            <c:strRef>
              <c:f>Sheet1!$E$1</c:f>
              <c:strCache>
                <c:ptCount val="1"/>
                <c:pt idx="0">
                  <c:v>Somewhat warm</c:v>
                </c:pt>
              </c:strCache>
            </c:strRef>
          </c:tx>
          <c:spPr>
            <a:solidFill>
              <a:srgbClr val="FF0000"/>
            </a:solidFill>
            <a:ln>
              <a:solidFill>
                <a:schemeClr val="bg1"/>
              </a:solidFill>
            </a:ln>
          </c:spPr>
          <c:invertIfNegative val="0"/>
          <c:dLbls>
            <c:delete val="1"/>
          </c:dLbls>
          <c:cat>
            <c:strRef>
              <c:f>Sheet1!$C$2:$C$5</c:f>
              <c:strCache>
                <c:ptCount val="4"/>
                <c:pt idx="0">
                  <c:v>Total</c:v>
                </c:pt>
                <c:pt idx="1">
                  <c:v>Person W/Disab </c:v>
                </c:pt>
                <c:pt idx="2">
                  <c:v>Disab Comm.</c:v>
                </c:pt>
                <c:pt idx="3">
                  <c:v>Nob-Disab Comm.</c:v>
                </c:pt>
              </c:strCache>
            </c:strRef>
          </c:cat>
          <c:val>
            <c:numRef>
              <c:f>Sheet1!$E$2:$E$5</c:f>
              <c:numCache>
                <c:formatCode>General</c:formatCode>
                <c:ptCount val="4"/>
                <c:pt idx="0">
                  <c:v>22</c:v>
                </c:pt>
                <c:pt idx="1">
                  <c:v>18</c:v>
                </c:pt>
                <c:pt idx="2">
                  <c:v>20</c:v>
                </c:pt>
                <c:pt idx="3">
                  <c:v>25</c:v>
                </c:pt>
              </c:numCache>
            </c:numRef>
          </c:val>
          <c:extLst>
            <c:ext xmlns:c16="http://schemas.microsoft.com/office/drawing/2014/chart" uri="{C3380CC4-5D6E-409C-BE32-E72D297353CC}">
              <c16:uniqueId val="{00000003-9EF2-CB4E-833C-406F1FEF98A4}"/>
            </c:ext>
          </c:extLst>
        </c:ser>
        <c:ser>
          <c:idx val="2"/>
          <c:order val="2"/>
          <c:tx>
            <c:strRef>
              <c:f>Sheet1!$F$1</c:f>
              <c:strCache>
                <c:ptCount val="1"/>
                <c:pt idx="0">
                  <c:v>Total warm</c:v>
                </c:pt>
              </c:strCache>
            </c:strRef>
          </c:tx>
          <c:spPr>
            <a:noFill/>
          </c:spPr>
          <c:invertIfNegative val="0"/>
          <c:dLbls>
            <c:spPr>
              <a:noFill/>
              <a:ln>
                <a:noFill/>
              </a:ln>
              <a:effectLst/>
            </c:spPr>
            <c:txPr>
              <a:bodyPr/>
              <a:lstStyle/>
              <a:p>
                <a:pPr>
                  <a:defRPr sz="1800" b="1"/>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Sheet1!$C$2:$C$5</c:f>
              <c:strCache>
                <c:ptCount val="4"/>
                <c:pt idx="0">
                  <c:v>Total</c:v>
                </c:pt>
                <c:pt idx="1">
                  <c:v>Person W/Disab </c:v>
                </c:pt>
                <c:pt idx="2">
                  <c:v>Disab Comm.</c:v>
                </c:pt>
                <c:pt idx="3">
                  <c:v>Nob-Disab Comm.</c:v>
                </c:pt>
              </c:strCache>
            </c:strRef>
          </c:cat>
          <c:val>
            <c:numRef>
              <c:f>Sheet1!$F$2:$F$5</c:f>
              <c:numCache>
                <c:formatCode>General</c:formatCode>
                <c:ptCount val="4"/>
                <c:pt idx="0">
                  <c:v>63</c:v>
                </c:pt>
                <c:pt idx="1">
                  <c:v>67</c:v>
                </c:pt>
                <c:pt idx="2">
                  <c:v>65</c:v>
                </c:pt>
                <c:pt idx="3">
                  <c:v>60</c:v>
                </c:pt>
              </c:numCache>
            </c:numRef>
          </c:val>
          <c:extLst>
            <c:ext xmlns:c16="http://schemas.microsoft.com/office/drawing/2014/chart" uri="{C3380CC4-5D6E-409C-BE32-E72D297353CC}">
              <c16:uniqueId val="{00000004-9EF2-CB4E-833C-406F1FEF98A4}"/>
            </c:ext>
          </c:extLst>
        </c:ser>
        <c:ser>
          <c:idx val="3"/>
          <c:order val="3"/>
          <c:tx>
            <c:strRef>
              <c:f>Sheet1!$G$1</c:f>
              <c:strCache>
                <c:ptCount val="1"/>
                <c:pt idx="0">
                  <c:v>Very cool</c:v>
                </c:pt>
              </c:strCache>
            </c:strRef>
          </c:tx>
          <c:spPr>
            <a:solidFill>
              <a:srgbClr val="FFC000"/>
            </a:solidFill>
            <a:ln>
              <a:solidFill>
                <a:schemeClr val="bg1"/>
              </a:solidFill>
            </a:ln>
          </c:spPr>
          <c:invertIfNegative val="0"/>
          <c:dLbls>
            <c:dLbl>
              <c:idx val="0"/>
              <c:tx>
                <c:rich>
                  <a:bodyPr/>
                  <a:lstStyle/>
                  <a:p>
                    <a:r>
                      <a:rPr lang="en-US"/>
                      <a:t>7</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EF2-CB4E-833C-406F1FEF98A4}"/>
                </c:ext>
              </c:extLst>
            </c:dLbl>
            <c:dLbl>
              <c:idx val="1"/>
              <c:tx>
                <c:rich>
                  <a:bodyPr/>
                  <a:lstStyle/>
                  <a:p>
                    <a:r>
                      <a:rPr lang="en-US"/>
                      <a:t>6</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EF2-CB4E-833C-406F1FEF98A4}"/>
                </c:ext>
              </c:extLst>
            </c:dLbl>
            <c:dLbl>
              <c:idx val="2"/>
              <c:tx>
                <c:rich>
                  <a:bodyPr/>
                  <a:lstStyle/>
                  <a:p>
                    <a:r>
                      <a:rPr lang="en-US"/>
                      <a:t>6</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EF2-CB4E-833C-406F1FEF98A4}"/>
                </c:ext>
              </c:extLst>
            </c:dLbl>
            <c:dLbl>
              <c:idx val="3"/>
              <c:tx>
                <c:rich>
                  <a:bodyPr/>
                  <a:lstStyle/>
                  <a:p>
                    <a:r>
                      <a:rPr lang="en-US"/>
                      <a:t>9</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EF2-CB4E-833C-406F1FEF98A4}"/>
                </c:ext>
              </c:extLst>
            </c:dLbl>
            <c:spPr>
              <a:noFill/>
              <a:ln>
                <a:noFill/>
              </a:ln>
              <a:effectLst/>
            </c:spPr>
            <c:txPr>
              <a:bodyPr wrap="square" lIns="38100" tIns="19050" rIns="38100" bIns="19050" anchor="ctr">
                <a:spAutoFit/>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Sheet1!$C$2:$C$5</c:f>
              <c:strCache>
                <c:ptCount val="4"/>
                <c:pt idx="0">
                  <c:v>Total</c:v>
                </c:pt>
                <c:pt idx="1">
                  <c:v>Person W/Disab </c:v>
                </c:pt>
                <c:pt idx="2">
                  <c:v>Disab Comm.</c:v>
                </c:pt>
                <c:pt idx="3">
                  <c:v>Nob-Disab Comm.</c:v>
                </c:pt>
              </c:strCache>
            </c:strRef>
          </c:cat>
          <c:val>
            <c:numRef>
              <c:f>Sheet1!$G$2:$G$5</c:f>
              <c:numCache>
                <c:formatCode>General</c:formatCode>
                <c:ptCount val="4"/>
                <c:pt idx="0">
                  <c:v>-7</c:v>
                </c:pt>
                <c:pt idx="1">
                  <c:v>-6</c:v>
                </c:pt>
                <c:pt idx="2">
                  <c:v>-6</c:v>
                </c:pt>
                <c:pt idx="3">
                  <c:v>-9</c:v>
                </c:pt>
              </c:numCache>
            </c:numRef>
          </c:val>
          <c:extLst>
            <c:ext xmlns:c16="http://schemas.microsoft.com/office/drawing/2014/chart" uri="{C3380CC4-5D6E-409C-BE32-E72D297353CC}">
              <c16:uniqueId val="{00000009-9EF2-CB4E-833C-406F1FEF98A4}"/>
            </c:ext>
          </c:extLst>
        </c:ser>
        <c:ser>
          <c:idx val="4"/>
          <c:order val="4"/>
          <c:tx>
            <c:strRef>
              <c:f>Sheet1!$H$1</c:f>
              <c:strCache>
                <c:ptCount val="1"/>
                <c:pt idx="0">
                  <c:v>Somewhat cool</c:v>
                </c:pt>
              </c:strCache>
            </c:strRef>
          </c:tx>
          <c:spPr>
            <a:solidFill>
              <a:srgbClr val="FFFF00"/>
            </a:solidFill>
            <a:ln>
              <a:solidFill>
                <a:schemeClr val="bg1"/>
              </a:solidFill>
            </a:ln>
          </c:spPr>
          <c:invertIfNegative val="0"/>
          <c:dLbls>
            <c:delete val="1"/>
          </c:dLbls>
          <c:cat>
            <c:strRef>
              <c:f>Sheet1!$C$2:$C$5</c:f>
              <c:strCache>
                <c:ptCount val="4"/>
                <c:pt idx="0">
                  <c:v>Total</c:v>
                </c:pt>
                <c:pt idx="1">
                  <c:v>Person W/Disab </c:v>
                </c:pt>
                <c:pt idx="2">
                  <c:v>Disab Comm.</c:v>
                </c:pt>
                <c:pt idx="3">
                  <c:v>Nob-Disab Comm.</c:v>
                </c:pt>
              </c:strCache>
            </c:strRef>
          </c:cat>
          <c:val>
            <c:numRef>
              <c:f>Sheet1!$H$2:$H$5</c:f>
              <c:numCache>
                <c:formatCode>General</c:formatCode>
                <c:ptCount val="4"/>
                <c:pt idx="0">
                  <c:v>-5</c:v>
                </c:pt>
                <c:pt idx="1">
                  <c:v>-5</c:v>
                </c:pt>
                <c:pt idx="2">
                  <c:v>-5</c:v>
                </c:pt>
                <c:pt idx="3">
                  <c:v>-3</c:v>
                </c:pt>
              </c:numCache>
            </c:numRef>
          </c:val>
          <c:extLst>
            <c:ext xmlns:c16="http://schemas.microsoft.com/office/drawing/2014/chart" uri="{C3380CC4-5D6E-409C-BE32-E72D297353CC}">
              <c16:uniqueId val="{0000000A-9EF2-CB4E-833C-406F1FEF98A4}"/>
            </c:ext>
          </c:extLst>
        </c:ser>
        <c:ser>
          <c:idx val="5"/>
          <c:order val="5"/>
          <c:tx>
            <c:strRef>
              <c:f>Sheet1!$I$1</c:f>
              <c:strCache>
                <c:ptCount val="1"/>
                <c:pt idx="0">
                  <c:v>Total cool</c:v>
                </c:pt>
              </c:strCache>
            </c:strRef>
          </c:tx>
          <c:spPr>
            <a:solidFill>
              <a:schemeClr val="bg1"/>
            </a:solidFill>
          </c:spPr>
          <c:invertIfNegative val="0"/>
          <c:dLbls>
            <c:dLbl>
              <c:idx val="0"/>
              <c:tx>
                <c:rich>
                  <a:bodyPr/>
                  <a:lstStyle/>
                  <a:p>
                    <a:r>
                      <a:rPr lang="en-US"/>
                      <a:t>12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EF2-CB4E-833C-406F1FEF98A4}"/>
                </c:ext>
              </c:extLst>
            </c:dLbl>
            <c:dLbl>
              <c:idx val="1"/>
              <c:tx>
                <c:rich>
                  <a:bodyPr/>
                  <a:lstStyle/>
                  <a:p>
                    <a:r>
                      <a:rPr lang="en-US"/>
                      <a:t>11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EF2-CB4E-833C-406F1FEF98A4}"/>
                </c:ext>
              </c:extLst>
            </c:dLbl>
            <c:dLbl>
              <c:idx val="2"/>
              <c:tx>
                <c:rich>
                  <a:bodyPr/>
                  <a:lstStyle/>
                  <a:p>
                    <a:r>
                      <a:rPr lang="en-US"/>
                      <a:t>11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EF2-CB4E-833C-406F1FEF98A4}"/>
                </c:ext>
              </c:extLst>
            </c:dLbl>
            <c:dLbl>
              <c:idx val="3"/>
              <c:tx>
                <c:rich>
                  <a:bodyPr/>
                  <a:lstStyle/>
                  <a:p>
                    <a:r>
                      <a:rPr lang="en-US"/>
                      <a:t>12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9EF2-CB4E-833C-406F1FEF98A4}"/>
                </c:ext>
              </c:extLst>
            </c:dLbl>
            <c:spPr>
              <a:noFill/>
              <a:ln>
                <a:noFill/>
              </a:ln>
              <a:effectLst/>
            </c:spPr>
            <c:txPr>
              <a:bodyPr wrap="square" lIns="38100" tIns="19050" rIns="38100" bIns="19050" anchor="ctr">
                <a:spAutoFit/>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Sheet1!$C$2:$C$5</c:f>
              <c:strCache>
                <c:ptCount val="4"/>
                <c:pt idx="0">
                  <c:v>Total</c:v>
                </c:pt>
                <c:pt idx="1">
                  <c:v>Person W/Disab </c:v>
                </c:pt>
                <c:pt idx="2">
                  <c:v>Disab Comm.</c:v>
                </c:pt>
                <c:pt idx="3">
                  <c:v>Nob-Disab Comm.</c:v>
                </c:pt>
              </c:strCache>
            </c:strRef>
          </c:cat>
          <c:val>
            <c:numRef>
              <c:f>Sheet1!$I$2:$I$5</c:f>
              <c:numCache>
                <c:formatCode>General</c:formatCode>
                <c:ptCount val="4"/>
                <c:pt idx="0">
                  <c:v>-12</c:v>
                </c:pt>
                <c:pt idx="1">
                  <c:v>-11</c:v>
                </c:pt>
                <c:pt idx="2">
                  <c:v>-11</c:v>
                </c:pt>
                <c:pt idx="3">
                  <c:v>-12</c:v>
                </c:pt>
              </c:numCache>
            </c:numRef>
          </c:val>
          <c:extLst>
            <c:ext xmlns:c16="http://schemas.microsoft.com/office/drawing/2014/chart" uri="{C3380CC4-5D6E-409C-BE32-E72D297353CC}">
              <c16:uniqueId val="{0000000F-9EF2-CB4E-833C-406F1FEF98A4}"/>
            </c:ext>
          </c:extLst>
        </c:ser>
        <c:dLbls>
          <c:showLegendKey val="0"/>
          <c:showVal val="1"/>
          <c:showCatName val="0"/>
          <c:showSerName val="0"/>
          <c:showPercent val="0"/>
          <c:showBubbleSize val="0"/>
        </c:dLbls>
        <c:gapWidth val="20"/>
        <c:overlap val="100"/>
        <c:axId val="192264192"/>
        <c:axId val="55030848"/>
      </c:barChart>
      <c:catAx>
        <c:axId val="192264192"/>
        <c:scaling>
          <c:orientation val="minMax"/>
        </c:scaling>
        <c:delete val="0"/>
        <c:axPos val="b"/>
        <c:numFmt formatCode="General" sourceLinked="1"/>
        <c:majorTickMark val="out"/>
        <c:minorTickMark val="none"/>
        <c:tickLblPos val="none"/>
        <c:crossAx val="55030848"/>
        <c:crosses val="autoZero"/>
        <c:auto val="1"/>
        <c:lblAlgn val="ctr"/>
        <c:lblOffset val="100"/>
        <c:tickLblSkip val="1"/>
        <c:noMultiLvlLbl val="0"/>
      </c:catAx>
      <c:valAx>
        <c:axId val="55030848"/>
        <c:scaling>
          <c:orientation val="minMax"/>
          <c:max val="100"/>
          <c:min val="-100"/>
        </c:scaling>
        <c:delete val="1"/>
        <c:axPos val="l"/>
        <c:majorGridlines>
          <c:spPr>
            <a:ln>
              <a:noFill/>
            </a:ln>
          </c:spPr>
        </c:majorGridlines>
        <c:numFmt formatCode="#,##0.00" sourceLinked="0"/>
        <c:majorTickMark val="out"/>
        <c:minorTickMark val="none"/>
        <c:tickLblPos val="nextTo"/>
        <c:crossAx val="192264192"/>
        <c:crosses val="autoZero"/>
        <c:crossBetween val="between"/>
        <c:majorUnit val="25"/>
        <c:minorUnit val="10"/>
      </c:valAx>
      <c:spPr>
        <a:noFill/>
      </c:spPr>
    </c:plotArea>
    <c:legend>
      <c:legendPos val="r"/>
      <c:legendEntry>
        <c:idx val="0"/>
        <c:delete val="1"/>
      </c:legendEntry>
      <c:legendEntry>
        <c:idx val="3"/>
        <c:delete val="1"/>
      </c:legendEntry>
      <c:layout>
        <c:manualLayout>
          <c:xMode val="edge"/>
          <c:yMode val="edge"/>
          <c:x val="0.13640276152051209"/>
          <c:y val="6.6845420085790572E-2"/>
          <c:w val="0.75552293715207175"/>
          <c:h val="5.3167718205367323E-2"/>
        </c:manualLayout>
      </c:layout>
      <c:overlay val="0"/>
      <c:txPr>
        <a:bodyPr/>
        <a:lstStyle/>
        <a:p>
          <a:pPr>
            <a:defRPr sz="1100"/>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834185200534144E-2"/>
          <c:y val="6.7041683348903439E-2"/>
          <c:w val="0.96996207469479145"/>
          <c:h val="0.86458369787109945"/>
        </c:manualLayout>
      </c:layout>
      <c:barChart>
        <c:barDir val="col"/>
        <c:grouping val="stacked"/>
        <c:varyColors val="0"/>
        <c:ser>
          <c:idx val="0"/>
          <c:order val="0"/>
          <c:tx>
            <c:strRef>
              <c:f>Sheet1!$B$1</c:f>
              <c:strCache>
                <c:ptCount val="1"/>
                <c:pt idx="0">
                  <c:v>Very important</c:v>
                </c:pt>
              </c:strCache>
            </c:strRef>
          </c:tx>
          <c:spPr>
            <a:solidFill>
              <a:srgbClr val="002B82"/>
            </a:solidFill>
            <a:ln w="12700">
              <a:solidFill>
                <a:srgbClr val="FFFFFF"/>
              </a:solidFill>
            </a:ln>
          </c:spPr>
          <c:invertIfNegative val="0"/>
          <c:dPt>
            <c:idx val="0"/>
            <c:invertIfNegative val="0"/>
            <c:bubble3D val="0"/>
            <c:extLst>
              <c:ext xmlns:c16="http://schemas.microsoft.com/office/drawing/2014/chart" uri="{C3380CC4-5D6E-409C-BE32-E72D297353CC}">
                <c16:uniqueId val="{00000000-EDF5-774D-AD18-2C9E0020ACB3}"/>
              </c:ext>
            </c:extLst>
          </c:dPt>
          <c:dPt>
            <c:idx val="1"/>
            <c:invertIfNegative val="0"/>
            <c:bubble3D val="0"/>
            <c:extLst>
              <c:ext xmlns:c16="http://schemas.microsoft.com/office/drawing/2014/chart" uri="{C3380CC4-5D6E-409C-BE32-E72D297353CC}">
                <c16:uniqueId val="{00000001-EDF5-774D-AD18-2C9E0020ACB3}"/>
              </c:ext>
            </c:extLst>
          </c:dPt>
          <c:dPt>
            <c:idx val="2"/>
            <c:invertIfNegative val="0"/>
            <c:bubble3D val="0"/>
            <c:extLst>
              <c:ext xmlns:c16="http://schemas.microsoft.com/office/drawing/2014/chart" uri="{C3380CC4-5D6E-409C-BE32-E72D297353CC}">
                <c16:uniqueId val="{00000002-EDF5-774D-AD18-2C9E0020ACB3}"/>
              </c:ext>
            </c:extLst>
          </c:dPt>
          <c:dPt>
            <c:idx val="3"/>
            <c:invertIfNegative val="0"/>
            <c:bubble3D val="0"/>
            <c:extLst>
              <c:ext xmlns:c16="http://schemas.microsoft.com/office/drawing/2014/chart" uri="{C3380CC4-5D6E-409C-BE32-E72D297353CC}">
                <c16:uniqueId val="{00000003-EDF5-774D-AD18-2C9E0020ACB3}"/>
              </c:ext>
            </c:extLst>
          </c:dPt>
          <c:dPt>
            <c:idx val="4"/>
            <c:invertIfNegative val="0"/>
            <c:bubble3D val="0"/>
            <c:extLst>
              <c:ext xmlns:c16="http://schemas.microsoft.com/office/drawing/2014/chart" uri="{C3380CC4-5D6E-409C-BE32-E72D297353CC}">
                <c16:uniqueId val="{00000004-EDF5-774D-AD18-2C9E0020ACB3}"/>
              </c:ext>
            </c:extLst>
          </c:dPt>
          <c:dPt>
            <c:idx val="5"/>
            <c:invertIfNegative val="0"/>
            <c:bubble3D val="0"/>
            <c:extLst>
              <c:ext xmlns:c16="http://schemas.microsoft.com/office/drawing/2014/chart" uri="{C3380CC4-5D6E-409C-BE32-E72D297353CC}">
                <c16:uniqueId val="{00000005-EDF5-774D-AD18-2C9E0020ACB3}"/>
              </c:ext>
            </c:extLst>
          </c:dPt>
          <c:dPt>
            <c:idx val="6"/>
            <c:invertIfNegative val="0"/>
            <c:bubble3D val="0"/>
            <c:extLst>
              <c:ext xmlns:c16="http://schemas.microsoft.com/office/drawing/2014/chart" uri="{C3380CC4-5D6E-409C-BE32-E72D297353CC}">
                <c16:uniqueId val="{00000006-EDF5-774D-AD18-2C9E0020ACB3}"/>
              </c:ext>
            </c:extLst>
          </c:dPt>
          <c:dPt>
            <c:idx val="7"/>
            <c:invertIfNegative val="0"/>
            <c:bubble3D val="0"/>
            <c:extLst>
              <c:ext xmlns:c16="http://schemas.microsoft.com/office/drawing/2014/chart" uri="{C3380CC4-5D6E-409C-BE32-E72D297353CC}">
                <c16:uniqueId val="{00000007-EDF5-774D-AD18-2C9E0020ACB3}"/>
              </c:ext>
            </c:extLst>
          </c:dPt>
          <c:dPt>
            <c:idx val="8"/>
            <c:invertIfNegative val="0"/>
            <c:bubble3D val="0"/>
            <c:extLst>
              <c:ext xmlns:c16="http://schemas.microsoft.com/office/drawing/2014/chart" uri="{C3380CC4-5D6E-409C-BE32-E72D297353CC}">
                <c16:uniqueId val="{00000008-EDF5-774D-AD18-2C9E0020ACB3}"/>
              </c:ext>
            </c:extLst>
          </c:dPt>
          <c:dLbls>
            <c:dLbl>
              <c:idx val="8"/>
              <c:delete val="1"/>
              <c:extLst>
                <c:ext xmlns:c15="http://schemas.microsoft.com/office/drawing/2012/chart" uri="{CE6537A1-D6FC-4f65-9D91-7224C49458BB}"/>
                <c:ext xmlns:c16="http://schemas.microsoft.com/office/drawing/2014/chart" uri="{C3380CC4-5D6E-409C-BE32-E72D297353CC}">
                  <c16:uniqueId val="{00000008-EDF5-774D-AD18-2C9E0020ACB3}"/>
                </c:ext>
              </c:extLst>
            </c:dLbl>
            <c:spPr>
              <a:noFill/>
              <a:ln>
                <a:noFill/>
              </a:ln>
              <a:effectLst/>
            </c:spPr>
            <c:txPr>
              <a:bodyPr/>
              <a:lstStyle/>
              <a:p>
                <a:pPr>
                  <a:defRPr sz="18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Total</c:v>
                </c:pt>
                <c:pt idx="1">
                  <c:v>Disability Community</c:v>
                </c:pt>
              </c:strCache>
            </c:strRef>
          </c:cat>
          <c:val>
            <c:numRef>
              <c:f>Sheet1!$B$2:$B$3</c:f>
              <c:numCache>
                <c:formatCode>General</c:formatCode>
                <c:ptCount val="2"/>
                <c:pt idx="0">
                  <c:v>69</c:v>
                </c:pt>
                <c:pt idx="1">
                  <c:v>73</c:v>
                </c:pt>
              </c:numCache>
            </c:numRef>
          </c:val>
          <c:extLst>
            <c:ext xmlns:c16="http://schemas.microsoft.com/office/drawing/2014/chart" uri="{C3380CC4-5D6E-409C-BE32-E72D297353CC}">
              <c16:uniqueId val="{00000009-EDF5-774D-AD18-2C9E0020ACB3}"/>
            </c:ext>
          </c:extLst>
        </c:ser>
        <c:ser>
          <c:idx val="1"/>
          <c:order val="1"/>
          <c:tx>
            <c:strRef>
              <c:f>Sheet1!$C$1</c:f>
              <c:strCache>
                <c:ptCount val="1"/>
                <c:pt idx="0">
                  <c:v>Somewhat important</c:v>
                </c:pt>
              </c:strCache>
            </c:strRef>
          </c:tx>
          <c:spPr>
            <a:solidFill>
              <a:srgbClr val="002B82">
                <a:lumMod val="20000"/>
                <a:lumOff val="80000"/>
              </a:srgbClr>
            </a:solidFill>
            <a:ln>
              <a:solidFill>
                <a:sysClr val="window" lastClr="FFFFFF"/>
              </a:solidFill>
            </a:ln>
          </c:spPr>
          <c:invertIfNegative val="0"/>
          <c:dPt>
            <c:idx val="1"/>
            <c:invertIfNegative val="0"/>
            <c:bubble3D val="0"/>
            <c:extLst>
              <c:ext xmlns:c16="http://schemas.microsoft.com/office/drawing/2014/chart" uri="{C3380CC4-5D6E-409C-BE32-E72D297353CC}">
                <c16:uniqueId val="{0000000A-EDF5-774D-AD18-2C9E0020ACB3}"/>
              </c:ext>
            </c:extLst>
          </c:dPt>
          <c:dPt>
            <c:idx val="2"/>
            <c:invertIfNegative val="0"/>
            <c:bubble3D val="0"/>
            <c:extLst>
              <c:ext xmlns:c16="http://schemas.microsoft.com/office/drawing/2014/chart" uri="{C3380CC4-5D6E-409C-BE32-E72D297353CC}">
                <c16:uniqueId val="{0000000B-EDF5-774D-AD18-2C9E0020ACB3}"/>
              </c:ext>
            </c:extLst>
          </c:dPt>
          <c:dPt>
            <c:idx val="3"/>
            <c:invertIfNegative val="0"/>
            <c:bubble3D val="0"/>
            <c:extLst>
              <c:ext xmlns:c16="http://schemas.microsoft.com/office/drawing/2014/chart" uri="{C3380CC4-5D6E-409C-BE32-E72D297353CC}">
                <c16:uniqueId val="{0000000C-EDF5-774D-AD18-2C9E0020ACB3}"/>
              </c:ext>
            </c:extLst>
          </c:dPt>
          <c:dLbls>
            <c:delete val="1"/>
          </c:dLbls>
          <c:cat>
            <c:strRef>
              <c:f>Sheet1!$A$2:$A$3</c:f>
              <c:strCache>
                <c:ptCount val="2"/>
                <c:pt idx="0">
                  <c:v>Total</c:v>
                </c:pt>
                <c:pt idx="1">
                  <c:v>Disability Community</c:v>
                </c:pt>
              </c:strCache>
            </c:strRef>
          </c:cat>
          <c:val>
            <c:numRef>
              <c:f>Sheet1!$C$2:$C$3</c:f>
              <c:numCache>
                <c:formatCode>General</c:formatCode>
                <c:ptCount val="2"/>
                <c:pt idx="0">
                  <c:v>21</c:v>
                </c:pt>
                <c:pt idx="1">
                  <c:v>18</c:v>
                </c:pt>
              </c:numCache>
            </c:numRef>
          </c:val>
          <c:extLst>
            <c:ext xmlns:c16="http://schemas.microsoft.com/office/drawing/2014/chart" uri="{C3380CC4-5D6E-409C-BE32-E72D297353CC}">
              <c16:uniqueId val="{0000000D-EDF5-774D-AD18-2C9E0020ACB3}"/>
            </c:ext>
          </c:extLst>
        </c:ser>
        <c:ser>
          <c:idx val="2"/>
          <c:order val="2"/>
          <c:tx>
            <c:strRef>
              <c:f>Sheet1!$D$1</c:f>
              <c:strCache>
                <c:ptCount val="1"/>
                <c:pt idx="0">
                  <c:v>Total</c:v>
                </c:pt>
              </c:strCache>
            </c:strRef>
          </c:tx>
          <c:spPr>
            <a:noFill/>
          </c:spPr>
          <c:invertIfNegative val="0"/>
          <c:dLbls>
            <c:spPr>
              <a:noFill/>
              <a:ln>
                <a:noFill/>
              </a:ln>
              <a:effectLst/>
            </c:spPr>
            <c:txPr>
              <a:bodyPr/>
              <a:lstStyle/>
              <a:p>
                <a:pPr>
                  <a:defRPr b="1"/>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Total</c:v>
                </c:pt>
                <c:pt idx="1">
                  <c:v>Disability Community</c:v>
                </c:pt>
              </c:strCache>
            </c:strRef>
          </c:cat>
          <c:val>
            <c:numRef>
              <c:f>Sheet1!$D$2:$D$3</c:f>
              <c:numCache>
                <c:formatCode>General</c:formatCode>
                <c:ptCount val="2"/>
                <c:pt idx="0">
                  <c:v>90</c:v>
                </c:pt>
                <c:pt idx="1">
                  <c:v>91</c:v>
                </c:pt>
              </c:numCache>
            </c:numRef>
          </c:val>
          <c:extLst>
            <c:ext xmlns:c16="http://schemas.microsoft.com/office/drawing/2014/chart" uri="{C3380CC4-5D6E-409C-BE32-E72D297353CC}">
              <c16:uniqueId val="{0000000E-EDF5-774D-AD18-2C9E0020ACB3}"/>
            </c:ext>
          </c:extLst>
        </c:ser>
        <c:dLbls>
          <c:showLegendKey val="0"/>
          <c:showVal val="1"/>
          <c:showCatName val="0"/>
          <c:showSerName val="0"/>
          <c:showPercent val="0"/>
          <c:showBubbleSize val="0"/>
        </c:dLbls>
        <c:gapWidth val="59"/>
        <c:overlap val="100"/>
        <c:axId val="132199936"/>
        <c:axId val="130766464"/>
      </c:barChart>
      <c:catAx>
        <c:axId val="132199936"/>
        <c:scaling>
          <c:orientation val="minMax"/>
        </c:scaling>
        <c:delete val="0"/>
        <c:axPos val="b"/>
        <c:numFmt formatCode="General" sourceLinked="1"/>
        <c:majorTickMark val="out"/>
        <c:minorTickMark val="none"/>
        <c:tickLblPos val="nextTo"/>
        <c:txPr>
          <a:bodyPr/>
          <a:lstStyle/>
          <a:p>
            <a:pPr>
              <a:defRPr sz="1600" b="1"/>
            </a:pPr>
            <a:endParaRPr lang="en-US"/>
          </a:p>
        </c:txPr>
        <c:crossAx val="130766464"/>
        <c:crosses val="autoZero"/>
        <c:auto val="1"/>
        <c:lblAlgn val="ctr"/>
        <c:lblOffset val="100"/>
        <c:noMultiLvlLbl val="0"/>
      </c:catAx>
      <c:valAx>
        <c:axId val="130766464"/>
        <c:scaling>
          <c:orientation val="minMax"/>
          <c:max val="100"/>
          <c:min val="0"/>
        </c:scaling>
        <c:delete val="0"/>
        <c:axPos val="l"/>
        <c:majorGridlines>
          <c:spPr>
            <a:ln>
              <a:solidFill>
                <a:sysClr val="window" lastClr="FFFFFF">
                  <a:lumMod val="75000"/>
                </a:sysClr>
              </a:solidFill>
              <a:prstDash val="dash"/>
            </a:ln>
          </c:spPr>
        </c:majorGridlines>
        <c:numFmt formatCode="General" sourceLinked="1"/>
        <c:majorTickMark val="out"/>
        <c:minorTickMark val="none"/>
        <c:tickLblPos val="nextTo"/>
        <c:spPr>
          <a:ln>
            <a:noFill/>
          </a:ln>
        </c:spPr>
        <c:txPr>
          <a:bodyPr/>
          <a:lstStyle/>
          <a:p>
            <a:pPr>
              <a:defRPr sz="1600" b="1"/>
            </a:pPr>
            <a:endParaRPr lang="en-US"/>
          </a:p>
        </c:txPr>
        <c:crossAx val="132199936"/>
        <c:crosses val="autoZero"/>
        <c:crossBetween val="between"/>
        <c:majorUnit val="20"/>
      </c:valAx>
    </c:plotArea>
    <c:legend>
      <c:legendPos val="r"/>
      <c:legendEntry>
        <c:idx val="0"/>
        <c:delete val="1"/>
      </c:legendEntry>
      <c:layout>
        <c:manualLayout>
          <c:xMode val="edge"/>
          <c:yMode val="edge"/>
          <c:x val="4.3692844315513187E-2"/>
          <c:y val="2.8118013026153297E-4"/>
          <c:w val="0.95630715568448688"/>
          <c:h val="6.8175853018372701E-2"/>
        </c:manualLayout>
      </c:layout>
      <c:overlay val="0"/>
      <c:txPr>
        <a:bodyPr/>
        <a:lstStyle/>
        <a:p>
          <a:pPr>
            <a:defRPr sz="1200"/>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200" dirty="0">
                <a:solidFill>
                  <a:schemeClr val="tx1"/>
                </a:solidFill>
              </a:rPr>
              <a:t>As of 12/2/2016</a:t>
            </a:r>
          </a:p>
        </c:rich>
      </c:tx>
      <c:layout>
        <c:manualLayout>
          <c:xMode val="edge"/>
          <c:yMode val="edge"/>
          <c:x val="0.32837202560274897"/>
          <c:y val="0.13253209764937099"/>
        </c:manualLayout>
      </c:layout>
      <c:overlay val="0"/>
      <c:spPr>
        <a:noFill/>
        <a:ln>
          <a:noFill/>
        </a:ln>
        <a:effectLst/>
      </c:spPr>
    </c:title>
    <c:autoTitleDeleted val="0"/>
    <c:plotArea>
      <c:layout/>
      <c:doughnutChart>
        <c:varyColors val="1"/>
        <c:ser>
          <c:idx val="0"/>
          <c:order val="0"/>
          <c:tx>
            <c:strRef>
              <c:f>Sheet1!$B$1</c:f>
              <c:strCache>
                <c:ptCount val="1"/>
                <c:pt idx="0">
                  <c:v>Sales</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1-0B4A-439A-BBB2-D211CACECC2E}"/>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3-0B4A-439A-BBB2-D211CACECC2E}"/>
              </c:ext>
            </c:extLst>
          </c:dPt>
          <c:dPt>
            <c:idx val="2"/>
            <c:bubble3D val="0"/>
            <c:spPr>
              <a:solidFill>
                <a:srgbClr val="002060"/>
              </a:solidFill>
              <a:ln w="19050">
                <a:solidFill>
                  <a:schemeClr val="lt1"/>
                </a:solidFill>
              </a:ln>
              <a:effectLst/>
            </c:spPr>
            <c:extLst>
              <c:ext xmlns:c16="http://schemas.microsoft.com/office/drawing/2014/chart" uri="{C3380CC4-5D6E-409C-BE32-E72D297353CC}">
                <c16:uniqueId val="{00000005-0B4A-439A-BBB2-D211CACECC2E}"/>
              </c:ext>
            </c:extLst>
          </c:dPt>
          <c:dLbls>
            <c:dLbl>
              <c:idx val="1"/>
              <c:delete val="1"/>
              <c:extLst>
                <c:ext xmlns:c15="http://schemas.microsoft.com/office/drawing/2012/chart" uri="{CE6537A1-D6FC-4f65-9D91-7224C49458BB}"/>
                <c:ext xmlns:c16="http://schemas.microsoft.com/office/drawing/2014/chart" uri="{C3380CC4-5D6E-409C-BE32-E72D297353CC}">
                  <c16:uniqueId val="{00000003-0B4A-439A-BBB2-D211CACECC2E}"/>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Trump</c:v>
                </c:pt>
                <c:pt idx="1">
                  <c:v>Other</c:v>
                </c:pt>
                <c:pt idx="2">
                  <c:v>Clinton</c:v>
                </c:pt>
              </c:strCache>
            </c:strRef>
          </c:cat>
          <c:val>
            <c:numRef>
              <c:f>Sheet1!$B$2:$B$4</c:f>
              <c:numCache>
                <c:formatCode>General</c:formatCode>
                <c:ptCount val="3"/>
                <c:pt idx="0">
                  <c:v>46.4</c:v>
                </c:pt>
                <c:pt idx="1">
                  <c:v>5.5</c:v>
                </c:pt>
                <c:pt idx="2">
                  <c:v>48.1</c:v>
                </c:pt>
              </c:numCache>
            </c:numRef>
          </c:val>
          <c:extLst>
            <c:ext xmlns:c16="http://schemas.microsoft.com/office/drawing/2014/chart" uri="{C3380CC4-5D6E-409C-BE32-E72D297353CC}">
              <c16:uniqueId val="{00000006-0B4A-439A-BBB2-D211CACECC2E}"/>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layout>
        <c:manualLayout>
          <c:xMode val="edge"/>
          <c:yMode val="edge"/>
          <c:x val="0.29523353005822101"/>
          <c:y val="0.82466885391349298"/>
          <c:w val="0.34632518054716099"/>
          <c:h val="0.15658124072306001"/>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Clinton</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Non PwD</c:v>
                </c:pt>
                <c:pt idx="1">
                  <c:v>All PwD</c:v>
                </c:pt>
                <c:pt idx="2">
                  <c:v>Self</c:v>
                </c:pt>
                <c:pt idx="3">
                  <c:v>Family</c:v>
                </c:pt>
                <c:pt idx="4">
                  <c:v>Friend</c:v>
                </c:pt>
              </c:strCache>
            </c:strRef>
          </c:cat>
          <c:val>
            <c:numRef>
              <c:f>Sheet1!$B$2:$B$6</c:f>
              <c:numCache>
                <c:formatCode>General</c:formatCode>
                <c:ptCount val="5"/>
                <c:pt idx="0">
                  <c:v>46</c:v>
                </c:pt>
                <c:pt idx="1">
                  <c:v>47</c:v>
                </c:pt>
                <c:pt idx="2">
                  <c:v>49</c:v>
                </c:pt>
                <c:pt idx="3">
                  <c:v>47</c:v>
                </c:pt>
                <c:pt idx="4">
                  <c:v>54</c:v>
                </c:pt>
              </c:numCache>
            </c:numRef>
          </c:val>
          <c:extLst>
            <c:ext xmlns:c16="http://schemas.microsoft.com/office/drawing/2014/chart" uri="{C3380CC4-5D6E-409C-BE32-E72D297353CC}">
              <c16:uniqueId val="{00000000-578E-4D42-9251-CDE57F4AED04}"/>
            </c:ext>
          </c:extLst>
        </c:ser>
        <c:ser>
          <c:idx val="1"/>
          <c:order val="1"/>
          <c:tx>
            <c:strRef>
              <c:f>Sheet1!$C$1</c:f>
              <c:strCache>
                <c:ptCount val="1"/>
                <c:pt idx="0">
                  <c:v>Trump</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Non PwD</c:v>
                </c:pt>
                <c:pt idx="1">
                  <c:v>All PwD</c:v>
                </c:pt>
                <c:pt idx="2">
                  <c:v>Self</c:v>
                </c:pt>
                <c:pt idx="3">
                  <c:v>Family</c:v>
                </c:pt>
                <c:pt idx="4">
                  <c:v>Friend</c:v>
                </c:pt>
              </c:strCache>
            </c:strRef>
          </c:cat>
          <c:val>
            <c:numRef>
              <c:f>Sheet1!$C$2:$C$6</c:f>
              <c:numCache>
                <c:formatCode>General</c:formatCode>
                <c:ptCount val="5"/>
                <c:pt idx="0">
                  <c:v>47</c:v>
                </c:pt>
                <c:pt idx="1">
                  <c:v>48</c:v>
                </c:pt>
                <c:pt idx="2">
                  <c:v>46</c:v>
                </c:pt>
                <c:pt idx="3">
                  <c:v>48</c:v>
                </c:pt>
                <c:pt idx="4">
                  <c:v>41</c:v>
                </c:pt>
              </c:numCache>
            </c:numRef>
          </c:val>
          <c:extLst>
            <c:ext xmlns:c16="http://schemas.microsoft.com/office/drawing/2014/chart" uri="{C3380CC4-5D6E-409C-BE32-E72D297353CC}">
              <c16:uniqueId val="{00000001-578E-4D42-9251-CDE57F4AED04}"/>
            </c:ext>
          </c:extLst>
        </c:ser>
        <c:dLbls>
          <c:showLegendKey val="0"/>
          <c:showVal val="0"/>
          <c:showCatName val="0"/>
          <c:showSerName val="0"/>
          <c:showPercent val="0"/>
          <c:showBubbleSize val="0"/>
        </c:dLbls>
        <c:gapWidth val="219"/>
        <c:overlap val="-27"/>
        <c:axId val="-2102800440"/>
        <c:axId val="-2102796920"/>
      </c:barChart>
      <c:catAx>
        <c:axId val="-2102800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2102796920"/>
        <c:crosses val="autoZero"/>
        <c:auto val="1"/>
        <c:lblAlgn val="ctr"/>
        <c:lblOffset val="100"/>
        <c:noMultiLvlLbl val="0"/>
      </c:catAx>
      <c:valAx>
        <c:axId val="-2102796920"/>
        <c:scaling>
          <c:orientation val="minMax"/>
        </c:scaling>
        <c:delete val="1"/>
        <c:axPos val="l"/>
        <c:numFmt formatCode="General" sourceLinked="1"/>
        <c:majorTickMark val="none"/>
        <c:minorTickMark val="none"/>
        <c:tickLblPos val="nextTo"/>
        <c:crossAx val="-2102800440"/>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r>
              <a:rPr lang="en-US" sz="1200" dirty="0">
                <a:solidFill>
                  <a:schemeClr val="bg1"/>
                </a:solidFill>
              </a:rPr>
              <a:t>As of 12/2/2016</a:t>
            </a:r>
          </a:p>
        </c:rich>
      </c:tx>
      <c:layout>
        <c:manualLayout>
          <c:xMode val="edge"/>
          <c:yMode val="edge"/>
          <c:x val="0.32837202560274897"/>
          <c:y val="0.13253209764937099"/>
        </c:manualLayout>
      </c:layout>
      <c:overlay val="0"/>
      <c:spPr>
        <a:noFill/>
        <a:ln>
          <a:noFill/>
        </a:ln>
        <a:effectLst/>
      </c:spPr>
    </c:title>
    <c:autoTitleDeleted val="0"/>
    <c:plotArea>
      <c:layout/>
      <c:doughnutChart>
        <c:varyColors val="1"/>
        <c:ser>
          <c:idx val="0"/>
          <c:order val="0"/>
          <c:tx>
            <c:strRef>
              <c:f>Sheet1!$B$1</c:f>
              <c:strCache>
                <c:ptCount val="1"/>
                <c:pt idx="0">
                  <c:v>Sales</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1-F98D-4405-9EF1-B0B5B3300F81}"/>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3-F98D-4405-9EF1-B0B5B3300F81}"/>
              </c:ext>
            </c:extLst>
          </c:dPt>
          <c:dPt>
            <c:idx val="2"/>
            <c:bubble3D val="0"/>
            <c:spPr>
              <a:solidFill>
                <a:srgbClr val="002060"/>
              </a:solidFill>
              <a:ln w="19050">
                <a:solidFill>
                  <a:schemeClr val="lt1"/>
                </a:solidFill>
              </a:ln>
              <a:effectLst/>
            </c:spPr>
            <c:extLst>
              <c:ext xmlns:c16="http://schemas.microsoft.com/office/drawing/2014/chart" uri="{C3380CC4-5D6E-409C-BE32-E72D297353CC}">
                <c16:uniqueId val="{00000005-F98D-4405-9EF1-B0B5B3300F81}"/>
              </c:ext>
            </c:extLst>
          </c:dPt>
          <c:dLbls>
            <c:dLbl>
              <c:idx val="1"/>
              <c:delete val="1"/>
              <c:extLst>
                <c:ext xmlns:c15="http://schemas.microsoft.com/office/drawing/2012/chart" uri="{CE6537A1-D6FC-4f65-9D91-7224C49458BB}"/>
                <c:ext xmlns:c16="http://schemas.microsoft.com/office/drawing/2014/chart" uri="{C3380CC4-5D6E-409C-BE32-E72D297353CC}">
                  <c16:uniqueId val="{00000003-F98D-4405-9EF1-B0B5B3300F81}"/>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Republicans</c:v>
                </c:pt>
                <c:pt idx="1">
                  <c:v>Other</c:v>
                </c:pt>
                <c:pt idx="2">
                  <c:v>Democrats</c:v>
                </c:pt>
              </c:strCache>
            </c:strRef>
          </c:cat>
          <c:val>
            <c:numRef>
              <c:f>Sheet1!$B$2:$B$4</c:f>
              <c:numCache>
                <c:formatCode>General</c:formatCode>
                <c:ptCount val="3"/>
                <c:pt idx="0">
                  <c:v>49</c:v>
                </c:pt>
                <c:pt idx="1">
                  <c:v>2</c:v>
                </c:pt>
                <c:pt idx="2">
                  <c:v>49</c:v>
                </c:pt>
              </c:numCache>
            </c:numRef>
          </c:val>
          <c:extLst>
            <c:ext xmlns:c16="http://schemas.microsoft.com/office/drawing/2014/chart" uri="{C3380CC4-5D6E-409C-BE32-E72D297353CC}">
              <c16:uniqueId val="{00000006-F98D-4405-9EF1-B0B5B3300F81}"/>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layout>
        <c:manualLayout>
          <c:xMode val="edge"/>
          <c:yMode val="edge"/>
          <c:x val="0.29523353005822101"/>
          <c:y val="0.82466885391349298"/>
          <c:w val="0.45693821503037002"/>
          <c:h val="0.15658124072306001"/>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Democrats</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Non PwD</c:v>
                </c:pt>
                <c:pt idx="1">
                  <c:v>All PwD</c:v>
                </c:pt>
                <c:pt idx="2">
                  <c:v>Self</c:v>
                </c:pt>
                <c:pt idx="3">
                  <c:v>Family</c:v>
                </c:pt>
                <c:pt idx="4">
                  <c:v>Friend</c:v>
                </c:pt>
              </c:strCache>
            </c:strRef>
          </c:cat>
          <c:val>
            <c:numRef>
              <c:f>Sheet1!$B$2:$B$6</c:f>
              <c:numCache>
                <c:formatCode>General</c:formatCode>
                <c:ptCount val="5"/>
                <c:pt idx="0">
                  <c:v>48</c:v>
                </c:pt>
                <c:pt idx="1">
                  <c:v>50</c:v>
                </c:pt>
                <c:pt idx="2">
                  <c:v>54</c:v>
                </c:pt>
                <c:pt idx="3">
                  <c:v>50</c:v>
                </c:pt>
                <c:pt idx="4">
                  <c:v>51</c:v>
                </c:pt>
              </c:numCache>
            </c:numRef>
          </c:val>
          <c:extLst>
            <c:ext xmlns:c16="http://schemas.microsoft.com/office/drawing/2014/chart" uri="{C3380CC4-5D6E-409C-BE32-E72D297353CC}">
              <c16:uniqueId val="{00000000-B196-4EC9-9AEF-FD306CA63CF3}"/>
            </c:ext>
          </c:extLst>
        </c:ser>
        <c:ser>
          <c:idx val="1"/>
          <c:order val="1"/>
          <c:tx>
            <c:strRef>
              <c:f>Sheet1!$C$1</c:f>
              <c:strCache>
                <c:ptCount val="1"/>
                <c:pt idx="0">
                  <c:v>Republicans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Non PwD</c:v>
                </c:pt>
                <c:pt idx="1">
                  <c:v>All PwD</c:v>
                </c:pt>
                <c:pt idx="2">
                  <c:v>Self</c:v>
                </c:pt>
                <c:pt idx="3">
                  <c:v>Family</c:v>
                </c:pt>
                <c:pt idx="4">
                  <c:v>Friend</c:v>
                </c:pt>
              </c:strCache>
            </c:strRef>
          </c:cat>
          <c:val>
            <c:numRef>
              <c:f>Sheet1!$C$2:$C$6</c:f>
              <c:numCache>
                <c:formatCode>General</c:formatCode>
                <c:ptCount val="5"/>
                <c:pt idx="0">
                  <c:v>50</c:v>
                </c:pt>
                <c:pt idx="1">
                  <c:v>48</c:v>
                </c:pt>
                <c:pt idx="2">
                  <c:v>41</c:v>
                </c:pt>
                <c:pt idx="3">
                  <c:v>48</c:v>
                </c:pt>
                <c:pt idx="4">
                  <c:v>49</c:v>
                </c:pt>
              </c:numCache>
            </c:numRef>
          </c:val>
          <c:extLst>
            <c:ext xmlns:c16="http://schemas.microsoft.com/office/drawing/2014/chart" uri="{C3380CC4-5D6E-409C-BE32-E72D297353CC}">
              <c16:uniqueId val="{00000001-B196-4EC9-9AEF-FD306CA63CF3}"/>
            </c:ext>
          </c:extLst>
        </c:ser>
        <c:dLbls>
          <c:showLegendKey val="0"/>
          <c:showVal val="0"/>
          <c:showCatName val="0"/>
          <c:showSerName val="0"/>
          <c:showPercent val="0"/>
          <c:showBubbleSize val="0"/>
        </c:dLbls>
        <c:gapWidth val="219"/>
        <c:overlap val="-27"/>
        <c:axId val="-2062970072"/>
        <c:axId val="-2062976088"/>
      </c:barChart>
      <c:catAx>
        <c:axId val="-2062970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2062976088"/>
        <c:crosses val="autoZero"/>
        <c:auto val="1"/>
        <c:lblAlgn val="ctr"/>
        <c:lblOffset val="100"/>
        <c:noMultiLvlLbl val="0"/>
      </c:catAx>
      <c:valAx>
        <c:axId val="-2062976088"/>
        <c:scaling>
          <c:orientation val="minMax"/>
        </c:scaling>
        <c:delete val="1"/>
        <c:axPos val="l"/>
        <c:numFmt formatCode="General" sourceLinked="1"/>
        <c:majorTickMark val="none"/>
        <c:minorTickMark val="none"/>
        <c:tickLblPos val="nextTo"/>
        <c:crossAx val="-2062970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0.42857</cdr:x>
      <cdr:y>0.14233</cdr:y>
    </cdr:from>
    <cdr:to>
      <cdr:x>0.42857</cdr:x>
      <cdr:y>1</cdr:y>
    </cdr:to>
    <cdr:cxnSp macro="">
      <cdr:nvCxnSpPr>
        <cdr:cNvPr id="2" name="Straight Connector 1">
          <a:extLst xmlns:a="http://schemas.openxmlformats.org/drawingml/2006/main">
            <a:ext uri="{FF2B5EF4-FFF2-40B4-BE49-F238E27FC236}">
              <a16:creationId xmlns:a16="http://schemas.microsoft.com/office/drawing/2014/main" id="{FA2DF8A9-0E25-496D-A70C-C12585319524}"/>
            </a:ext>
          </a:extLst>
        </cdr:cNvPr>
        <cdr:cNvCxnSpPr>
          <a:cxnSpLocks xmlns:a="http://schemas.openxmlformats.org/drawingml/2006/main"/>
        </cdr:cNvCxnSpPr>
      </cdr:nvCxnSpPr>
      <cdr:spPr>
        <a:xfrm xmlns:a="http://schemas.openxmlformats.org/drawingml/2006/main">
          <a:off x="3657600" y="642136"/>
          <a:ext cx="0" cy="3869540"/>
        </a:xfrm>
        <a:prstGeom xmlns:a="http://schemas.openxmlformats.org/drawingml/2006/main" prst="line">
          <a:avLst/>
        </a:prstGeom>
        <a:ln xmlns:a="http://schemas.openxmlformats.org/drawingml/2006/main">
          <a:headEnd type="none" w="med" len="med"/>
          <a:tailEnd type="none" w="med" len="med"/>
        </a:ln>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0.04358</cdr:x>
      <cdr:y>0.00934</cdr:y>
    </cdr:from>
    <cdr:to>
      <cdr:x>0.41178</cdr:x>
      <cdr:y>0.07268</cdr:y>
    </cdr:to>
    <cdr:sp macro="" textlink="">
      <cdr:nvSpPr>
        <cdr:cNvPr id="3" name="Rectangle 2">
          <a:extLst xmlns:a="http://schemas.openxmlformats.org/drawingml/2006/main">
            <a:ext uri="{FF2B5EF4-FFF2-40B4-BE49-F238E27FC236}">
              <a16:creationId xmlns:a16="http://schemas.microsoft.com/office/drawing/2014/main" id="{746A17C2-8542-4493-A7FF-C1C19D25B3F7}"/>
            </a:ext>
          </a:extLst>
        </cdr:cNvPr>
        <cdr:cNvSpPr/>
      </cdr:nvSpPr>
      <cdr:spPr>
        <a:xfrm xmlns:a="http://schemas.openxmlformats.org/drawingml/2006/main">
          <a:off x="371902" y="42145"/>
          <a:ext cx="3142398" cy="285751"/>
        </a:xfrm>
        <a:prstGeom xmlns:a="http://schemas.openxmlformats.org/drawingml/2006/main" prst="rect">
          <a:avLst/>
        </a:prstGeom>
        <a:solidFill xmlns:a="http://schemas.openxmlformats.org/drawingml/2006/main">
          <a:schemeClr val="bg1"/>
        </a:solidFill>
        <a:ln xmlns:a="http://schemas.openxmlformats.org/drawingml/2006/main" w="1270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1800" b="1" dirty="0">
              <a:solidFill>
                <a:prstClr val="black"/>
              </a:solidFill>
              <a:cs typeface="Arial" panose="020B0604020202020204" pitchFamily="34" charset="0"/>
            </a:rPr>
            <a:t>% of the Electorate</a:t>
          </a:r>
        </a:p>
      </cdr:txBody>
    </cdr:sp>
  </cdr:relSizeAnchor>
  <cdr:relSizeAnchor xmlns:cdr="http://schemas.openxmlformats.org/drawingml/2006/chartDrawing">
    <cdr:from>
      <cdr:x>0.47321</cdr:x>
      <cdr:y>0.00934</cdr:y>
    </cdr:from>
    <cdr:to>
      <cdr:x>0.98214</cdr:x>
      <cdr:y>0.07268</cdr:y>
    </cdr:to>
    <cdr:sp macro="" textlink="">
      <cdr:nvSpPr>
        <cdr:cNvPr id="4" name="Rectangle 3">
          <a:extLst xmlns:a="http://schemas.openxmlformats.org/drawingml/2006/main">
            <a:ext uri="{FF2B5EF4-FFF2-40B4-BE49-F238E27FC236}">
              <a16:creationId xmlns:a16="http://schemas.microsoft.com/office/drawing/2014/main" id="{E0A15F79-B8FF-4A00-9ED3-9CE2BBBB4733}"/>
            </a:ext>
          </a:extLst>
        </cdr:cNvPr>
        <cdr:cNvSpPr/>
      </cdr:nvSpPr>
      <cdr:spPr>
        <a:xfrm xmlns:a="http://schemas.openxmlformats.org/drawingml/2006/main">
          <a:off x="4038600" y="42145"/>
          <a:ext cx="4343399" cy="285751"/>
        </a:xfrm>
        <a:prstGeom xmlns:a="http://schemas.openxmlformats.org/drawingml/2006/main" prst="rect">
          <a:avLst/>
        </a:prstGeom>
        <a:solidFill xmlns:a="http://schemas.openxmlformats.org/drawingml/2006/main">
          <a:schemeClr val="bg1"/>
        </a:solidFill>
        <a:ln xmlns:a="http://schemas.openxmlformats.org/drawingml/2006/main" w="1270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1800" b="1" dirty="0">
              <a:solidFill>
                <a:prstClr val="black"/>
              </a:solidFill>
              <a:cs typeface="Arial" panose="020B0604020202020204" pitchFamily="34" charset="0"/>
            </a:rPr>
            <a:t>Demographics of Disability Community</a:t>
          </a:r>
        </a:p>
      </cdr:txBody>
    </cdr:sp>
  </cdr:relSizeAnchor>
</c:userShapes>
</file>

<file path=ppt/drawings/drawing2.xml><?xml version="1.0" encoding="utf-8"?>
<c:userShapes xmlns:c="http://schemas.openxmlformats.org/drawingml/2006/chart">
  <cdr:relSizeAnchor xmlns:cdr="http://schemas.openxmlformats.org/drawingml/2006/chartDrawing">
    <cdr:from>
      <cdr:x>0.14167</cdr:x>
      <cdr:y>0.14449</cdr:y>
    </cdr:from>
    <cdr:to>
      <cdr:x>0.22413</cdr:x>
      <cdr:y>0.21519</cdr:y>
    </cdr:to>
    <cdr:sp macro="" textlink="">
      <cdr:nvSpPr>
        <cdr:cNvPr id="4" name="AutoShape 7">
          <a:extLst xmlns:a="http://schemas.openxmlformats.org/drawingml/2006/main">
            <a:ext uri="{FF2B5EF4-FFF2-40B4-BE49-F238E27FC236}">
              <a16:creationId xmlns:a16="http://schemas.microsoft.com/office/drawing/2014/main" id="{09ACC2A9-24A5-4DF6-8450-699CB19B54B1}"/>
            </a:ext>
          </a:extLst>
        </cdr:cNvPr>
        <cdr:cNvSpPr>
          <a:spLocks xmlns:a="http://schemas.openxmlformats.org/drawingml/2006/main" noChangeArrowheads="1"/>
        </cdr:cNvSpPr>
      </cdr:nvSpPr>
      <cdr:spPr bwMode="auto">
        <a:xfrm xmlns:a="http://schemas.openxmlformats.org/drawingml/2006/main">
          <a:off x="1295400" y="690721"/>
          <a:ext cx="754014" cy="337966"/>
        </a:xfrm>
        <a:prstGeom xmlns:a="http://schemas.openxmlformats.org/drawingml/2006/main" prst="roundRect">
          <a:avLst>
            <a:gd name="adj" fmla="val 16667"/>
          </a:avLst>
        </a:prstGeom>
        <a:solidFill xmlns:a="http://schemas.openxmlformats.org/drawingml/2006/main">
          <a:srgbClr val="00153E"/>
        </a:solidFill>
        <a:ln xmlns:a="http://schemas.openxmlformats.org/drawingml/2006/main">
          <a:noFill/>
        </a:ln>
      </cdr:spPr>
      <cdr:txBody>
        <a:bodyPr xmlns:a="http://schemas.openxmlformats.org/drawingml/2006/main" wrap="square" lIns="0" tIns="0" rIns="0" bIns="0" anchor="ctr">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pPr algn="ctr"/>
          <a:r>
            <a:rPr lang="en-US" sz="2000" b="1" dirty="0">
              <a:solidFill>
                <a:srgbClr val="FFFFFF"/>
              </a:solidFill>
              <a:latin typeface="Calibri"/>
            </a:rPr>
            <a:t>+12</a:t>
          </a:r>
        </a:p>
      </cdr:txBody>
    </cdr:sp>
  </cdr:relSizeAnchor>
  <cdr:relSizeAnchor xmlns:cdr="http://schemas.openxmlformats.org/drawingml/2006/chartDrawing">
    <cdr:from>
      <cdr:x>0.75521</cdr:x>
      <cdr:y>0.15246</cdr:y>
    </cdr:from>
    <cdr:to>
      <cdr:x>0.83767</cdr:x>
      <cdr:y>0.22369</cdr:y>
    </cdr:to>
    <cdr:sp macro="" textlink="">
      <cdr:nvSpPr>
        <cdr:cNvPr id="5" name="AutoShape 7">
          <a:extLst xmlns:a="http://schemas.openxmlformats.org/drawingml/2006/main">
            <a:ext uri="{FF2B5EF4-FFF2-40B4-BE49-F238E27FC236}">
              <a16:creationId xmlns:a16="http://schemas.microsoft.com/office/drawing/2014/main" id="{2B164DC2-5DD3-4930-B59E-BD95065A3375}"/>
            </a:ext>
          </a:extLst>
        </cdr:cNvPr>
        <cdr:cNvSpPr>
          <a:spLocks xmlns:a="http://schemas.openxmlformats.org/drawingml/2006/main" noChangeArrowheads="1"/>
        </cdr:cNvSpPr>
      </cdr:nvSpPr>
      <cdr:spPr bwMode="auto">
        <a:xfrm xmlns:a="http://schemas.openxmlformats.org/drawingml/2006/main">
          <a:off x="6905622" y="728823"/>
          <a:ext cx="754014" cy="340499"/>
        </a:xfrm>
        <a:prstGeom xmlns:a="http://schemas.openxmlformats.org/drawingml/2006/main" prst="roundRect">
          <a:avLst>
            <a:gd name="adj" fmla="val 16667"/>
          </a:avLst>
        </a:prstGeom>
        <a:solidFill xmlns:a="http://schemas.openxmlformats.org/drawingml/2006/main">
          <a:srgbClr val="C00000"/>
        </a:solidFill>
        <a:ln xmlns:a="http://schemas.openxmlformats.org/drawingml/2006/main">
          <a:noFill/>
        </a:ln>
      </cdr:spPr>
      <cdr:txBody>
        <a:bodyPr xmlns:a="http://schemas.openxmlformats.org/drawingml/2006/main" wrap="square" lIns="0" tIns="0" rIns="0" bIns="0" anchor="ctr">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pPr algn="ctr"/>
          <a:r>
            <a:rPr lang="en-US" sz="2000" b="1" dirty="0">
              <a:solidFill>
                <a:srgbClr val="FFFFFF"/>
              </a:solidFill>
              <a:latin typeface="Calibri"/>
            </a:rPr>
            <a:t>+1</a:t>
          </a:r>
        </a:p>
      </cdr:txBody>
    </cdr:sp>
  </cdr:relSizeAnchor>
  <cdr:relSizeAnchor xmlns:cdr="http://schemas.openxmlformats.org/drawingml/2006/chartDrawing">
    <cdr:from>
      <cdr:x>0.5</cdr:x>
      <cdr:y>0.15348</cdr:y>
    </cdr:from>
    <cdr:to>
      <cdr:x>0.5</cdr:x>
      <cdr:y>0.98054</cdr:y>
    </cdr:to>
    <cdr:sp macro="" textlink="">
      <cdr:nvSpPr>
        <cdr:cNvPr id="6" name="Line 11">
          <a:extLst xmlns:a="http://schemas.openxmlformats.org/drawingml/2006/main">
            <a:ext uri="{FF2B5EF4-FFF2-40B4-BE49-F238E27FC236}">
              <a16:creationId xmlns:a16="http://schemas.microsoft.com/office/drawing/2014/main" id="{DC1FDC41-487E-41CA-9EC0-03F68A46D435}"/>
            </a:ext>
          </a:extLst>
        </cdr:cNvPr>
        <cdr:cNvSpPr>
          <a:spLocks xmlns:a="http://schemas.openxmlformats.org/drawingml/2006/main" noChangeShapeType="1"/>
        </cdr:cNvSpPr>
      </cdr:nvSpPr>
      <cdr:spPr bwMode="auto">
        <a:xfrm xmlns:a="http://schemas.openxmlformats.org/drawingml/2006/main" flipH="1">
          <a:off x="4572000" y="733685"/>
          <a:ext cx="0" cy="3953578"/>
        </a:xfrm>
        <a:prstGeom xmlns:a="http://schemas.openxmlformats.org/drawingml/2006/main" prst="line">
          <a:avLst/>
        </a:prstGeom>
        <a:ln xmlns:a="http://schemas.openxmlformats.org/drawingml/2006/main" w="9525" cap="flat" cmpd="sng" algn="ctr">
          <a:solidFill>
            <a:schemeClr val="dk1"/>
          </a:solidFill>
          <a:prstDash val="dash"/>
          <a:round/>
          <a:headEnd type="none" w="med" len="med"/>
          <a:tailEnd type="none" w="med" len="med"/>
        </a:ln>
        <a:extLst xmlns:a="http://schemas.openxmlformats.org/drawingml/2006/main">
          <a:ext uri="{909E8E84-426E-40DD-AFC4-6F175D3DCCD1}">
            <a14:hiddenFill xmlns:a14="http://schemas.microsoft.com/office/drawing/2010/main">
              <a:noFill/>
            </a14:hiddenFill>
          </a:ext>
        </a:extLst>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lIns="0" tIns="0" rIns="0" bIns="0">
          <a:spAutoFit/>
        </a:bodyPr>
        <a:lstStyle xmlns:a="http://schemas.openxmlformats.org/drawingml/2006/main">
          <a:defPPr>
            <a:defRPr lang="en-US"/>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xmlns:a="http://schemas.openxmlformats.org/drawingml/2006/main">
          <a:endParaRPr lang="en-US">
            <a:solidFill>
              <a:prstClr val="black"/>
            </a:solidFill>
          </a:endParaRPr>
        </a:p>
      </cdr:txBody>
    </cdr:sp>
  </cdr:relSizeAnchor>
  <cdr:relSizeAnchor xmlns:cdr="http://schemas.openxmlformats.org/drawingml/2006/chartDrawing">
    <cdr:from>
      <cdr:x>0.63438</cdr:x>
      <cdr:y>0.15246</cdr:y>
    </cdr:from>
    <cdr:to>
      <cdr:x>0.71684</cdr:x>
      <cdr:y>0.22369</cdr:y>
    </cdr:to>
    <cdr:sp macro="" textlink="">
      <cdr:nvSpPr>
        <cdr:cNvPr id="7" name="AutoShape 7">
          <a:extLst xmlns:a="http://schemas.openxmlformats.org/drawingml/2006/main">
            <a:ext uri="{FF2B5EF4-FFF2-40B4-BE49-F238E27FC236}">
              <a16:creationId xmlns:a16="http://schemas.microsoft.com/office/drawing/2014/main" id="{40D321CE-3C49-4B29-ADD1-74694564CBA6}"/>
            </a:ext>
          </a:extLst>
        </cdr:cNvPr>
        <cdr:cNvSpPr>
          <a:spLocks xmlns:a="http://schemas.openxmlformats.org/drawingml/2006/main" noChangeArrowheads="1"/>
        </cdr:cNvSpPr>
      </cdr:nvSpPr>
      <cdr:spPr bwMode="auto">
        <a:xfrm xmlns:a="http://schemas.openxmlformats.org/drawingml/2006/main">
          <a:off x="5800749" y="728823"/>
          <a:ext cx="754014" cy="340499"/>
        </a:xfrm>
        <a:prstGeom xmlns:a="http://schemas.openxmlformats.org/drawingml/2006/main" prst="roundRect">
          <a:avLst>
            <a:gd name="adj" fmla="val 16667"/>
          </a:avLst>
        </a:prstGeom>
        <a:solidFill xmlns:a="http://schemas.openxmlformats.org/drawingml/2006/main">
          <a:schemeClr val="tx2">
            <a:lumMod val="50000"/>
          </a:schemeClr>
        </a:solidFill>
        <a:ln xmlns:a="http://schemas.openxmlformats.org/drawingml/2006/main">
          <a:noFill/>
        </a:ln>
      </cdr:spPr>
      <cdr:txBody>
        <a:bodyPr xmlns:a="http://schemas.openxmlformats.org/drawingml/2006/main" wrap="square" lIns="0" tIns="0" rIns="0" bIns="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000" b="1" dirty="0">
              <a:solidFill>
                <a:srgbClr val="FFFFFF"/>
              </a:solidFill>
              <a:latin typeface="Calibri"/>
            </a:rPr>
            <a:t>+1</a:t>
          </a:r>
        </a:p>
      </cdr:txBody>
    </cdr:sp>
  </cdr:relSizeAnchor>
  <cdr:relSizeAnchor xmlns:cdr="http://schemas.openxmlformats.org/drawingml/2006/chartDrawing">
    <cdr:from>
      <cdr:x>0.51667</cdr:x>
      <cdr:y>0.15246</cdr:y>
    </cdr:from>
    <cdr:to>
      <cdr:x>0.59913</cdr:x>
      <cdr:y>0.22369</cdr:y>
    </cdr:to>
    <cdr:sp macro="" textlink="">
      <cdr:nvSpPr>
        <cdr:cNvPr id="8" name="AutoShape 7">
          <a:extLst xmlns:a="http://schemas.openxmlformats.org/drawingml/2006/main">
            <a:ext uri="{FF2B5EF4-FFF2-40B4-BE49-F238E27FC236}">
              <a16:creationId xmlns:a16="http://schemas.microsoft.com/office/drawing/2014/main" id="{8DE5FC56-9EE9-4AD4-8632-DD6FC607462A}"/>
            </a:ext>
          </a:extLst>
        </cdr:cNvPr>
        <cdr:cNvSpPr>
          <a:spLocks xmlns:a="http://schemas.openxmlformats.org/drawingml/2006/main" noChangeArrowheads="1"/>
        </cdr:cNvSpPr>
      </cdr:nvSpPr>
      <cdr:spPr bwMode="auto">
        <a:xfrm xmlns:a="http://schemas.openxmlformats.org/drawingml/2006/main">
          <a:off x="4724400" y="728823"/>
          <a:ext cx="754014" cy="340499"/>
        </a:xfrm>
        <a:prstGeom xmlns:a="http://schemas.openxmlformats.org/drawingml/2006/main" prst="roundRect">
          <a:avLst>
            <a:gd name="adj" fmla="val 16667"/>
          </a:avLst>
        </a:prstGeom>
        <a:solidFill xmlns:a="http://schemas.openxmlformats.org/drawingml/2006/main">
          <a:srgbClr val="C00000"/>
        </a:solidFill>
        <a:ln xmlns:a="http://schemas.openxmlformats.org/drawingml/2006/main">
          <a:noFill/>
        </a:ln>
      </cdr:spPr>
      <cdr:txBody>
        <a:bodyPr xmlns:a="http://schemas.openxmlformats.org/drawingml/2006/main" wrap="square" lIns="0" tIns="0" rIns="0" bIns="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000" b="1" dirty="0">
              <a:solidFill>
                <a:srgbClr val="FFFFFF"/>
              </a:solidFill>
              <a:latin typeface="Calibri"/>
            </a:rPr>
            <a:t>+1</a:t>
          </a:r>
        </a:p>
      </cdr:txBody>
    </cdr:sp>
  </cdr:relSizeAnchor>
  <cdr:relSizeAnchor xmlns:cdr="http://schemas.openxmlformats.org/drawingml/2006/chartDrawing">
    <cdr:from>
      <cdr:x>0.04413</cdr:x>
      <cdr:y>0.88121</cdr:y>
    </cdr:from>
    <cdr:to>
      <cdr:x>0.45833</cdr:x>
      <cdr:y>0.96928</cdr:y>
    </cdr:to>
    <cdr:sp macro="" textlink="">
      <cdr:nvSpPr>
        <cdr:cNvPr id="9" name="Rectangle 8">
          <a:extLst xmlns:a="http://schemas.openxmlformats.org/drawingml/2006/main">
            <a:ext uri="{FF2B5EF4-FFF2-40B4-BE49-F238E27FC236}">
              <a16:creationId xmlns:a16="http://schemas.microsoft.com/office/drawing/2014/main" id="{92B98986-A47A-44FB-B6AD-4250CF22AF6A}"/>
            </a:ext>
          </a:extLst>
        </cdr:cNvPr>
        <cdr:cNvSpPr/>
      </cdr:nvSpPr>
      <cdr:spPr>
        <a:xfrm xmlns:a="http://schemas.openxmlformats.org/drawingml/2006/main">
          <a:off x="403524" y="4212430"/>
          <a:ext cx="3787475" cy="420999"/>
        </a:xfrm>
        <a:prstGeom xmlns:a="http://schemas.openxmlformats.org/drawingml/2006/main" prst="rect">
          <a:avLst/>
        </a:prstGeom>
        <a:solidFill xmlns:a="http://schemas.openxmlformats.org/drawingml/2006/main">
          <a:schemeClr val="bg1"/>
        </a:solidFill>
        <a:ln xmlns:a="http://schemas.openxmlformats.org/drawingml/2006/main" w="1270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1800" b="1" dirty="0">
              <a:solidFill>
                <a:prstClr val="black"/>
              </a:solidFill>
              <a:latin typeface="+mj-lt"/>
              <a:cs typeface="Arial" panose="020B0604020202020204" pitchFamily="34" charset="0"/>
            </a:rPr>
            <a:t>Biden v. Trump</a:t>
          </a:r>
        </a:p>
      </cdr:txBody>
    </cdr:sp>
  </cdr:relSizeAnchor>
  <cdr:relSizeAnchor xmlns:cdr="http://schemas.openxmlformats.org/drawingml/2006/chartDrawing">
    <cdr:from>
      <cdr:x>0.53975</cdr:x>
      <cdr:y>0.87594</cdr:y>
    </cdr:from>
    <cdr:to>
      <cdr:x>0.95</cdr:x>
      <cdr:y>0.96401</cdr:y>
    </cdr:to>
    <cdr:sp macro="" textlink="">
      <cdr:nvSpPr>
        <cdr:cNvPr id="11" name="Rectangle 10">
          <a:extLst xmlns:a="http://schemas.openxmlformats.org/drawingml/2006/main">
            <a:ext uri="{FF2B5EF4-FFF2-40B4-BE49-F238E27FC236}">
              <a16:creationId xmlns:a16="http://schemas.microsoft.com/office/drawing/2014/main" id="{9255C489-B88C-4562-8F0E-BA93A6513648}"/>
            </a:ext>
          </a:extLst>
        </cdr:cNvPr>
        <cdr:cNvSpPr/>
      </cdr:nvSpPr>
      <cdr:spPr>
        <a:xfrm xmlns:a="http://schemas.openxmlformats.org/drawingml/2006/main">
          <a:off x="4935504" y="4187238"/>
          <a:ext cx="3751296" cy="420999"/>
        </a:xfrm>
        <a:prstGeom xmlns:a="http://schemas.openxmlformats.org/drawingml/2006/main" prst="rect">
          <a:avLst/>
        </a:prstGeom>
        <a:solidFill xmlns:a="http://schemas.openxmlformats.org/drawingml/2006/main">
          <a:schemeClr val="bg1"/>
        </a:solidFill>
        <a:ln xmlns:a="http://schemas.openxmlformats.org/drawingml/2006/main" w="1270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1800" b="1" dirty="0">
              <a:solidFill>
                <a:prstClr val="black"/>
              </a:solidFill>
              <a:latin typeface="+mj-lt"/>
              <a:cs typeface="Arial" panose="020B0604020202020204" pitchFamily="34" charset="0"/>
            </a:rPr>
            <a:t>Sanders v. Trump</a:t>
          </a:r>
        </a:p>
      </cdr:txBody>
    </cdr:sp>
  </cdr:relSizeAnchor>
  <cdr:relSizeAnchor xmlns:cdr="http://schemas.openxmlformats.org/drawingml/2006/chartDrawing">
    <cdr:from>
      <cdr:x>0.38872</cdr:x>
      <cdr:y>0.15246</cdr:y>
    </cdr:from>
    <cdr:to>
      <cdr:x>0.47118</cdr:x>
      <cdr:y>0.22369</cdr:y>
    </cdr:to>
    <cdr:sp macro="" textlink="">
      <cdr:nvSpPr>
        <cdr:cNvPr id="13" name="AutoShape 7">
          <a:extLst xmlns:a="http://schemas.openxmlformats.org/drawingml/2006/main">
            <a:ext uri="{FF2B5EF4-FFF2-40B4-BE49-F238E27FC236}">
              <a16:creationId xmlns:a16="http://schemas.microsoft.com/office/drawing/2014/main" id="{2B164DC2-5DD3-4930-B59E-BD95065A3375}"/>
            </a:ext>
          </a:extLst>
        </cdr:cNvPr>
        <cdr:cNvSpPr>
          <a:spLocks xmlns:a="http://schemas.openxmlformats.org/drawingml/2006/main" noChangeArrowheads="1"/>
        </cdr:cNvSpPr>
      </cdr:nvSpPr>
      <cdr:spPr bwMode="auto">
        <a:xfrm xmlns:a="http://schemas.openxmlformats.org/drawingml/2006/main">
          <a:off x="3554413" y="728805"/>
          <a:ext cx="754063" cy="340518"/>
        </a:xfrm>
        <a:prstGeom xmlns:a="http://schemas.openxmlformats.org/drawingml/2006/main" prst="roundRect">
          <a:avLst>
            <a:gd name="adj" fmla="val 16667"/>
          </a:avLst>
        </a:prstGeom>
        <a:solidFill xmlns:a="http://schemas.openxmlformats.org/drawingml/2006/main">
          <a:srgbClr val="00153E"/>
        </a:solidFill>
        <a:ln xmlns:a="http://schemas.openxmlformats.org/drawingml/2006/main">
          <a:noFill/>
        </a:ln>
      </cdr:spPr>
      <cdr:txBody>
        <a:bodyPr xmlns:a="http://schemas.openxmlformats.org/drawingml/2006/main" wrap="square" lIns="0" tIns="0" rIns="0" bIns="0" anchor="ctr">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pPr algn="ctr"/>
          <a:r>
            <a:rPr lang="en-US" sz="2000" b="1" dirty="0">
              <a:solidFill>
                <a:srgbClr val="FFFFFF"/>
              </a:solidFill>
              <a:latin typeface="Calibri"/>
            </a:rPr>
            <a:t>+6</a:t>
          </a:r>
        </a:p>
      </cdr:txBody>
    </cdr:sp>
  </cdr:relSizeAnchor>
  <cdr:relSizeAnchor xmlns:cdr="http://schemas.openxmlformats.org/drawingml/2006/chartDrawing">
    <cdr:from>
      <cdr:x>0.89254</cdr:x>
      <cdr:y>0.15194</cdr:y>
    </cdr:from>
    <cdr:to>
      <cdr:x>0.975</cdr:x>
      <cdr:y>0.22317</cdr:y>
    </cdr:to>
    <cdr:sp macro="" textlink="">
      <cdr:nvSpPr>
        <cdr:cNvPr id="14" name="AutoShape 7">
          <a:extLst xmlns:a="http://schemas.openxmlformats.org/drawingml/2006/main">
            <a:ext uri="{FF2B5EF4-FFF2-40B4-BE49-F238E27FC236}">
              <a16:creationId xmlns:a16="http://schemas.microsoft.com/office/drawing/2014/main" id="{060870FD-D508-4AA3-AAD8-B6CA7961C978}"/>
            </a:ext>
          </a:extLst>
        </cdr:cNvPr>
        <cdr:cNvSpPr>
          <a:spLocks xmlns:a="http://schemas.openxmlformats.org/drawingml/2006/main" noChangeArrowheads="1"/>
        </cdr:cNvSpPr>
      </cdr:nvSpPr>
      <cdr:spPr bwMode="auto">
        <a:xfrm xmlns:a="http://schemas.openxmlformats.org/drawingml/2006/main">
          <a:off x="8161386" y="726301"/>
          <a:ext cx="754014" cy="340499"/>
        </a:xfrm>
        <a:prstGeom xmlns:a="http://schemas.openxmlformats.org/drawingml/2006/main" prst="roundRect">
          <a:avLst>
            <a:gd name="adj" fmla="val 16667"/>
          </a:avLst>
        </a:prstGeom>
        <a:solidFill xmlns:a="http://schemas.openxmlformats.org/drawingml/2006/main">
          <a:srgbClr val="C00000"/>
        </a:solidFill>
        <a:ln xmlns:a="http://schemas.openxmlformats.org/drawingml/2006/main">
          <a:noFill/>
        </a:ln>
      </cdr:spPr>
      <cdr:txBody>
        <a:bodyPr xmlns:a="http://schemas.openxmlformats.org/drawingml/2006/main" wrap="square" lIns="0" tIns="0" rIns="0" bIns="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000" b="1" dirty="0">
              <a:solidFill>
                <a:srgbClr val="FFFFFF"/>
              </a:solidFill>
              <a:latin typeface="Calibri"/>
            </a:rPr>
            <a:t>+3</a:t>
          </a:r>
        </a:p>
      </cdr:txBody>
    </cdr:sp>
  </cdr:relSizeAnchor>
</c:userShapes>
</file>

<file path=ppt/drawings/drawing3.xml><?xml version="1.0" encoding="utf-8"?>
<c:userShapes xmlns:c="http://schemas.openxmlformats.org/drawingml/2006/chart">
  <cdr:relSizeAnchor xmlns:cdr="http://schemas.openxmlformats.org/drawingml/2006/chartDrawing">
    <cdr:from>
      <cdr:x>0.14167</cdr:x>
      <cdr:y>0.14449</cdr:y>
    </cdr:from>
    <cdr:to>
      <cdr:x>0.22413</cdr:x>
      <cdr:y>0.21519</cdr:y>
    </cdr:to>
    <cdr:sp macro="" textlink="">
      <cdr:nvSpPr>
        <cdr:cNvPr id="4" name="AutoShape 7">
          <a:extLst xmlns:a="http://schemas.openxmlformats.org/drawingml/2006/main">
            <a:ext uri="{FF2B5EF4-FFF2-40B4-BE49-F238E27FC236}">
              <a16:creationId xmlns:a16="http://schemas.microsoft.com/office/drawing/2014/main" id="{09ACC2A9-24A5-4DF6-8450-699CB19B54B1}"/>
            </a:ext>
          </a:extLst>
        </cdr:cNvPr>
        <cdr:cNvSpPr>
          <a:spLocks xmlns:a="http://schemas.openxmlformats.org/drawingml/2006/main" noChangeArrowheads="1"/>
        </cdr:cNvSpPr>
      </cdr:nvSpPr>
      <cdr:spPr bwMode="auto">
        <a:xfrm xmlns:a="http://schemas.openxmlformats.org/drawingml/2006/main">
          <a:off x="1295430" y="690703"/>
          <a:ext cx="754015" cy="337965"/>
        </a:xfrm>
        <a:prstGeom xmlns:a="http://schemas.openxmlformats.org/drawingml/2006/main" prst="roundRect">
          <a:avLst>
            <a:gd name="adj" fmla="val 16667"/>
          </a:avLst>
        </a:prstGeom>
        <a:solidFill xmlns:a="http://schemas.openxmlformats.org/drawingml/2006/main">
          <a:srgbClr val="00153E"/>
        </a:solidFill>
        <a:ln xmlns:a="http://schemas.openxmlformats.org/drawingml/2006/main">
          <a:noFill/>
        </a:ln>
      </cdr:spPr>
      <cdr:txBody>
        <a:bodyPr xmlns:a="http://schemas.openxmlformats.org/drawingml/2006/main" wrap="square" lIns="0" tIns="0" rIns="0" bIns="0" anchor="ctr">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pPr algn="ctr"/>
          <a:r>
            <a:rPr lang="en-US" sz="2000" b="1" dirty="0">
              <a:solidFill>
                <a:srgbClr val="FFFFFF"/>
              </a:solidFill>
              <a:latin typeface="Calibri"/>
            </a:rPr>
            <a:t>+1</a:t>
          </a:r>
        </a:p>
      </cdr:txBody>
    </cdr:sp>
  </cdr:relSizeAnchor>
  <cdr:relSizeAnchor xmlns:cdr="http://schemas.openxmlformats.org/drawingml/2006/chartDrawing">
    <cdr:from>
      <cdr:x>0.75833</cdr:x>
      <cdr:y>0.14898</cdr:y>
    </cdr:from>
    <cdr:to>
      <cdr:x>0.84079</cdr:x>
      <cdr:y>0.22021</cdr:y>
    </cdr:to>
    <cdr:sp macro="" textlink="">
      <cdr:nvSpPr>
        <cdr:cNvPr id="5" name="AutoShape 7">
          <a:extLst xmlns:a="http://schemas.openxmlformats.org/drawingml/2006/main">
            <a:ext uri="{FF2B5EF4-FFF2-40B4-BE49-F238E27FC236}">
              <a16:creationId xmlns:a16="http://schemas.microsoft.com/office/drawing/2014/main" id="{2B164DC2-5DD3-4930-B59E-BD95065A3375}"/>
            </a:ext>
          </a:extLst>
        </cdr:cNvPr>
        <cdr:cNvSpPr>
          <a:spLocks xmlns:a="http://schemas.openxmlformats.org/drawingml/2006/main" noChangeArrowheads="1"/>
        </cdr:cNvSpPr>
      </cdr:nvSpPr>
      <cdr:spPr bwMode="auto">
        <a:xfrm xmlns:a="http://schemas.openxmlformats.org/drawingml/2006/main">
          <a:off x="6934197" y="712165"/>
          <a:ext cx="754014" cy="340499"/>
        </a:xfrm>
        <a:prstGeom xmlns:a="http://schemas.openxmlformats.org/drawingml/2006/main" prst="roundRect">
          <a:avLst>
            <a:gd name="adj" fmla="val 16667"/>
          </a:avLst>
        </a:prstGeom>
        <a:solidFill xmlns:a="http://schemas.openxmlformats.org/drawingml/2006/main">
          <a:srgbClr val="000043"/>
        </a:solidFill>
        <a:ln xmlns:a="http://schemas.openxmlformats.org/drawingml/2006/main">
          <a:noFill/>
        </a:ln>
      </cdr:spPr>
      <cdr:txBody>
        <a:bodyPr xmlns:a="http://schemas.openxmlformats.org/drawingml/2006/main" wrap="square" lIns="0" tIns="0" rIns="0" bIns="0" anchor="ctr">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pPr algn="ctr"/>
          <a:r>
            <a:rPr lang="en-US" sz="2000" b="1" dirty="0">
              <a:solidFill>
                <a:srgbClr val="FFFFFF"/>
              </a:solidFill>
              <a:latin typeface="Calibri"/>
            </a:rPr>
            <a:t>+5</a:t>
          </a:r>
        </a:p>
      </cdr:txBody>
    </cdr:sp>
  </cdr:relSizeAnchor>
  <cdr:relSizeAnchor xmlns:cdr="http://schemas.openxmlformats.org/drawingml/2006/chartDrawing">
    <cdr:from>
      <cdr:x>0.5</cdr:x>
      <cdr:y>0.15348</cdr:y>
    </cdr:from>
    <cdr:to>
      <cdr:x>0.5</cdr:x>
      <cdr:y>0.98054</cdr:y>
    </cdr:to>
    <cdr:sp macro="" textlink="">
      <cdr:nvSpPr>
        <cdr:cNvPr id="6" name="Line 11">
          <a:extLst xmlns:a="http://schemas.openxmlformats.org/drawingml/2006/main">
            <a:ext uri="{FF2B5EF4-FFF2-40B4-BE49-F238E27FC236}">
              <a16:creationId xmlns:a16="http://schemas.microsoft.com/office/drawing/2014/main" id="{DC1FDC41-487E-41CA-9EC0-03F68A46D435}"/>
            </a:ext>
          </a:extLst>
        </cdr:cNvPr>
        <cdr:cNvSpPr>
          <a:spLocks xmlns:a="http://schemas.openxmlformats.org/drawingml/2006/main" noChangeShapeType="1"/>
        </cdr:cNvSpPr>
      </cdr:nvSpPr>
      <cdr:spPr bwMode="auto">
        <a:xfrm xmlns:a="http://schemas.openxmlformats.org/drawingml/2006/main" flipH="1">
          <a:off x="4572000" y="733685"/>
          <a:ext cx="0" cy="3953578"/>
        </a:xfrm>
        <a:prstGeom xmlns:a="http://schemas.openxmlformats.org/drawingml/2006/main" prst="line">
          <a:avLst/>
        </a:prstGeom>
        <a:ln xmlns:a="http://schemas.openxmlformats.org/drawingml/2006/main" w="9525" cap="flat" cmpd="sng" algn="ctr">
          <a:solidFill>
            <a:schemeClr val="dk1"/>
          </a:solidFill>
          <a:prstDash val="dash"/>
          <a:round/>
          <a:headEnd type="none" w="med" len="med"/>
          <a:tailEnd type="none" w="med" len="med"/>
        </a:ln>
        <a:extLst xmlns:a="http://schemas.openxmlformats.org/drawingml/2006/main">
          <a:ext uri="{909E8E84-426E-40DD-AFC4-6F175D3DCCD1}">
            <a14:hiddenFill xmlns:a14="http://schemas.microsoft.com/office/drawing/2010/main">
              <a:noFill/>
            </a14:hiddenFill>
          </a:ext>
        </a:extLst>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lIns="0" tIns="0" rIns="0" bIns="0">
          <a:spAutoFit/>
        </a:bodyPr>
        <a:lstStyle xmlns:a="http://schemas.openxmlformats.org/drawingml/2006/main">
          <a:defPPr>
            <a:defRPr lang="en-US"/>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xmlns:a="http://schemas.openxmlformats.org/drawingml/2006/main">
          <a:endParaRPr lang="en-US">
            <a:solidFill>
              <a:prstClr val="black"/>
            </a:solidFill>
          </a:endParaRPr>
        </a:p>
      </cdr:txBody>
    </cdr:sp>
  </cdr:relSizeAnchor>
  <cdr:relSizeAnchor xmlns:cdr="http://schemas.openxmlformats.org/drawingml/2006/chartDrawing">
    <cdr:from>
      <cdr:x>0.64167</cdr:x>
      <cdr:y>0.15246</cdr:y>
    </cdr:from>
    <cdr:to>
      <cdr:x>0.72413</cdr:x>
      <cdr:y>0.22369</cdr:y>
    </cdr:to>
    <cdr:sp macro="" textlink="">
      <cdr:nvSpPr>
        <cdr:cNvPr id="7" name="AutoShape 7">
          <a:extLst xmlns:a="http://schemas.openxmlformats.org/drawingml/2006/main">
            <a:ext uri="{FF2B5EF4-FFF2-40B4-BE49-F238E27FC236}">
              <a16:creationId xmlns:a16="http://schemas.microsoft.com/office/drawing/2014/main" id="{40D321CE-3C49-4B29-ADD1-74694564CBA6}"/>
            </a:ext>
          </a:extLst>
        </cdr:cNvPr>
        <cdr:cNvSpPr>
          <a:spLocks xmlns:a="http://schemas.openxmlformats.org/drawingml/2006/main" noChangeArrowheads="1"/>
        </cdr:cNvSpPr>
      </cdr:nvSpPr>
      <cdr:spPr bwMode="auto">
        <a:xfrm xmlns:a="http://schemas.openxmlformats.org/drawingml/2006/main">
          <a:off x="5867400" y="728823"/>
          <a:ext cx="754014" cy="340499"/>
        </a:xfrm>
        <a:prstGeom xmlns:a="http://schemas.openxmlformats.org/drawingml/2006/main" prst="roundRect">
          <a:avLst>
            <a:gd name="adj" fmla="val 16667"/>
          </a:avLst>
        </a:prstGeom>
        <a:solidFill xmlns:a="http://schemas.openxmlformats.org/drawingml/2006/main">
          <a:srgbClr val="010043"/>
        </a:solidFill>
        <a:ln xmlns:a="http://schemas.openxmlformats.org/drawingml/2006/main">
          <a:noFill/>
        </a:ln>
      </cdr:spPr>
      <cdr:txBody>
        <a:bodyPr xmlns:a="http://schemas.openxmlformats.org/drawingml/2006/main" wrap="square" lIns="0" tIns="0" rIns="0" bIns="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000" b="1" dirty="0">
              <a:solidFill>
                <a:srgbClr val="FFFFFF"/>
              </a:solidFill>
              <a:latin typeface="Calibri"/>
            </a:rPr>
            <a:t>+11</a:t>
          </a:r>
        </a:p>
      </cdr:txBody>
    </cdr:sp>
  </cdr:relSizeAnchor>
  <cdr:relSizeAnchor xmlns:cdr="http://schemas.openxmlformats.org/drawingml/2006/chartDrawing">
    <cdr:from>
      <cdr:x>0.525</cdr:x>
      <cdr:y>0.14873</cdr:y>
    </cdr:from>
    <cdr:to>
      <cdr:x>0.60746</cdr:x>
      <cdr:y>0.21996</cdr:y>
    </cdr:to>
    <cdr:sp macro="" textlink="">
      <cdr:nvSpPr>
        <cdr:cNvPr id="8" name="AutoShape 7">
          <a:extLst xmlns:a="http://schemas.openxmlformats.org/drawingml/2006/main">
            <a:ext uri="{FF2B5EF4-FFF2-40B4-BE49-F238E27FC236}">
              <a16:creationId xmlns:a16="http://schemas.microsoft.com/office/drawing/2014/main" id="{8DE5FC56-9EE9-4AD4-8632-DD6FC607462A}"/>
            </a:ext>
          </a:extLst>
        </cdr:cNvPr>
        <cdr:cNvSpPr>
          <a:spLocks xmlns:a="http://schemas.openxmlformats.org/drawingml/2006/main" noChangeArrowheads="1"/>
        </cdr:cNvSpPr>
      </cdr:nvSpPr>
      <cdr:spPr bwMode="auto">
        <a:xfrm xmlns:a="http://schemas.openxmlformats.org/drawingml/2006/main">
          <a:off x="4800600" y="710974"/>
          <a:ext cx="754014" cy="340499"/>
        </a:xfrm>
        <a:prstGeom xmlns:a="http://schemas.openxmlformats.org/drawingml/2006/main" prst="roundRect">
          <a:avLst>
            <a:gd name="adj" fmla="val 16667"/>
          </a:avLst>
        </a:prstGeom>
        <a:solidFill xmlns:a="http://schemas.openxmlformats.org/drawingml/2006/main">
          <a:srgbClr val="000043"/>
        </a:solidFill>
        <a:ln xmlns:a="http://schemas.openxmlformats.org/drawingml/2006/main">
          <a:noFill/>
        </a:ln>
      </cdr:spPr>
      <cdr:txBody>
        <a:bodyPr xmlns:a="http://schemas.openxmlformats.org/drawingml/2006/main" wrap="square" lIns="0" tIns="0" rIns="0" bIns="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000" b="1" dirty="0">
              <a:solidFill>
                <a:srgbClr val="FFFFFF"/>
              </a:solidFill>
              <a:latin typeface="Calibri"/>
            </a:rPr>
            <a:t>+4</a:t>
          </a:r>
        </a:p>
      </cdr:txBody>
    </cdr:sp>
  </cdr:relSizeAnchor>
  <cdr:relSizeAnchor xmlns:cdr="http://schemas.openxmlformats.org/drawingml/2006/chartDrawing">
    <cdr:from>
      <cdr:x>0.04413</cdr:x>
      <cdr:y>0.88121</cdr:y>
    </cdr:from>
    <cdr:to>
      <cdr:x>0.45833</cdr:x>
      <cdr:y>0.96928</cdr:y>
    </cdr:to>
    <cdr:sp macro="" textlink="">
      <cdr:nvSpPr>
        <cdr:cNvPr id="9" name="Rectangle 8">
          <a:extLst xmlns:a="http://schemas.openxmlformats.org/drawingml/2006/main">
            <a:ext uri="{FF2B5EF4-FFF2-40B4-BE49-F238E27FC236}">
              <a16:creationId xmlns:a16="http://schemas.microsoft.com/office/drawing/2014/main" id="{92B98986-A47A-44FB-B6AD-4250CF22AF6A}"/>
            </a:ext>
          </a:extLst>
        </cdr:cNvPr>
        <cdr:cNvSpPr/>
      </cdr:nvSpPr>
      <cdr:spPr>
        <a:xfrm xmlns:a="http://schemas.openxmlformats.org/drawingml/2006/main">
          <a:off x="403524" y="4212430"/>
          <a:ext cx="3787475" cy="420999"/>
        </a:xfrm>
        <a:prstGeom xmlns:a="http://schemas.openxmlformats.org/drawingml/2006/main" prst="rect">
          <a:avLst/>
        </a:prstGeom>
        <a:solidFill xmlns:a="http://schemas.openxmlformats.org/drawingml/2006/main">
          <a:schemeClr val="bg1"/>
        </a:solidFill>
        <a:ln xmlns:a="http://schemas.openxmlformats.org/drawingml/2006/main" w="1270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1800" b="1" dirty="0">
              <a:solidFill>
                <a:prstClr val="black"/>
              </a:solidFill>
              <a:latin typeface="+mj-lt"/>
              <a:cs typeface="Arial" panose="020B0604020202020204" pitchFamily="34" charset="0"/>
            </a:rPr>
            <a:t>Generic Senate Vote</a:t>
          </a:r>
        </a:p>
      </cdr:txBody>
    </cdr:sp>
  </cdr:relSizeAnchor>
  <cdr:relSizeAnchor xmlns:cdr="http://schemas.openxmlformats.org/drawingml/2006/chartDrawing">
    <cdr:from>
      <cdr:x>0.53975</cdr:x>
      <cdr:y>0.87594</cdr:y>
    </cdr:from>
    <cdr:to>
      <cdr:x>0.95</cdr:x>
      <cdr:y>0.96401</cdr:y>
    </cdr:to>
    <cdr:sp macro="" textlink="">
      <cdr:nvSpPr>
        <cdr:cNvPr id="11" name="Rectangle 10">
          <a:extLst xmlns:a="http://schemas.openxmlformats.org/drawingml/2006/main">
            <a:ext uri="{FF2B5EF4-FFF2-40B4-BE49-F238E27FC236}">
              <a16:creationId xmlns:a16="http://schemas.microsoft.com/office/drawing/2014/main" id="{9255C489-B88C-4562-8F0E-BA93A6513648}"/>
            </a:ext>
          </a:extLst>
        </cdr:cNvPr>
        <cdr:cNvSpPr/>
      </cdr:nvSpPr>
      <cdr:spPr>
        <a:xfrm xmlns:a="http://schemas.openxmlformats.org/drawingml/2006/main">
          <a:off x="4935504" y="4187238"/>
          <a:ext cx="3751296" cy="420999"/>
        </a:xfrm>
        <a:prstGeom xmlns:a="http://schemas.openxmlformats.org/drawingml/2006/main" prst="rect">
          <a:avLst/>
        </a:prstGeom>
        <a:solidFill xmlns:a="http://schemas.openxmlformats.org/drawingml/2006/main">
          <a:schemeClr val="bg1"/>
        </a:solidFill>
        <a:ln xmlns:a="http://schemas.openxmlformats.org/drawingml/2006/main" w="1270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1800" b="1" dirty="0">
              <a:solidFill>
                <a:prstClr val="black"/>
              </a:solidFill>
              <a:latin typeface="+mj-lt"/>
              <a:cs typeface="Arial" panose="020B0604020202020204" pitchFamily="34" charset="0"/>
            </a:rPr>
            <a:t>Generic Congressional</a:t>
          </a:r>
        </a:p>
      </cdr:txBody>
    </cdr:sp>
  </cdr:relSizeAnchor>
  <cdr:relSizeAnchor xmlns:cdr="http://schemas.openxmlformats.org/drawingml/2006/chartDrawing">
    <cdr:from>
      <cdr:x>0.39167</cdr:x>
      <cdr:y>0.14872</cdr:y>
    </cdr:from>
    <cdr:to>
      <cdr:x>0.47413</cdr:x>
      <cdr:y>0.21996</cdr:y>
    </cdr:to>
    <cdr:sp macro="" textlink="">
      <cdr:nvSpPr>
        <cdr:cNvPr id="10" name="AutoShape 7">
          <a:extLst xmlns:a="http://schemas.openxmlformats.org/drawingml/2006/main">
            <a:ext uri="{FF2B5EF4-FFF2-40B4-BE49-F238E27FC236}">
              <a16:creationId xmlns:a16="http://schemas.microsoft.com/office/drawing/2014/main" id="{2B164DC2-5DD3-4930-B59E-BD95065A3375}"/>
            </a:ext>
          </a:extLst>
        </cdr:cNvPr>
        <cdr:cNvSpPr>
          <a:spLocks xmlns:a="http://schemas.openxmlformats.org/drawingml/2006/main" noChangeArrowheads="1"/>
        </cdr:cNvSpPr>
      </cdr:nvSpPr>
      <cdr:spPr bwMode="auto">
        <a:xfrm xmlns:a="http://schemas.openxmlformats.org/drawingml/2006/main">
          <a:off x="3581400" y="710946"/>
          <a:ext cx="754063" cy="340518"/>
        </a:xfrm>
        <a:prstGeom xmlns:a="http://schemas.openxmlformats.org/drawingml/2006/main" prst="roundRect">
          <a:avLst>
            <a:gd name="adj" fmla="val 16667"/>
          </a:avLst>
        </a:prstGeom>
        <a:solidFill xmlns:a="http://schemas.openxmlformats.org/drawingml/2006/main">
          <a:srgbClr val="00153E"/>
        </a:solidFill>
        <a:ln xmlns:a="http://schemas.openxmlformats.org/drawingml/2006/main">
          <a:noFill/>
        </a:ln>
      </cdr:spPr>
      <cdr:txBody>
        <a:bodyPr xmlns:a="http://schemas.openxmlformats.org/drawingml/2006/main" wrap="square" lIns="0" tIns="0" rIns="0" bIns="0" anchor="ctr">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pPr algn="ctr"/>
          <a:r>
            <a:rPr lang="en-US" sz="2000" b="1" dirty="0">
              <a:solidFill>
                <a:srgbClr val="FFFFFF"/>
              </a:solidFill>
              <a:latin typeface="Calibri"/>
            </a:rPr>
            <a:t>+4</a:t>
          </a:r>
        </a:p>
      </cdr:txBody>
    </cdr:sp>
  </cdr:relSizeAnchor>
  <cdr:relSizeAnchor xmlns:cdr="http://schemas.openxmlformats.org/drawingml/2006/chartDrawing">
    <cdr:from>
      <cdr:x>0.87514</cdr:x>
      <cdr:y>0.15197</cdr:y>
    </cdr:from>
    <cdr:to>
      <cdr:x>0.9576</cdr:x>
      <cdr:y>0.2232</cdr:y>
    </cdr:to>
    <cdr:sp macro="" textlink="">
      <cdr:nvSpPr>
        <cdr:cNvPr id="12" name="AutoShape 7">
          <a:extLst xmlns:a="http://schemas.openxmlformats.org/drawingml/2006/main">
            <a:ext uri="{FF2B5EF4-FFF2-40B4-BE49-F238E27FC236}">
              <a16:creationId xmlns:a16="http://schemas.microsoft.com/office/drawing/2014/main" id="{E760CBB9-64A8-4366-967F-1628EA7D4AED}"/>
            </a:ext>
          </a:extLst>
        </cdr:cNvPr>
        <cdr:cNvSpPr>
          <a:spLocks xmlns:a="http://schemas.openxmlformats.org/drawingml/2006/main" noChangeArrowheads="1"/>
        </cdr:cNvSpPr>
      </cdr:nvSpPr>
      <cdr:spPr bwMode="auto">
        <a:xfrm xmlns:a="http://schemas.openxmlformats.org/drawingml/2006/main">
          <a:off x="8002264" y="726439"/>
          <a:ext cx="754014" cy="340499"/>
        </a:xfrm>
        <a:prstGeom xmlns:a="http://schemas.openxmlformats.org/drawingml/2006/main" prst="roundRect">
          <a:avLst>
            <a:gd name="adj" fmla="val 16667"/>
          </a:avLst>
        </a:prstGeom>
        <a:solidFill xmlns:a="http://schemas.openxmlformats.org/drawingml/2006/main">
          <a:srgbClr val="000043"/>
        </a:solidFill>
        <a:ln xmlns:a="http://schemas.openxmlformats.org/drawingml/2006/main">
          <a:noFill/>
        </a:ln>
      </cdr:spPr>
      <cdr:txBody>
        <a:bodyPr xmlns:a="http://schemas.openxmlformats.org/drawingml/2006/main" wrap="square" lIns="0" tIns="0" rIns="0" bIns="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000" b="1" dirty="0">
              <a:solidFill>
                <a:srgbClr val="FFFFFF"/>
              </a:solidFill>
              <a:latin typeface="Calibri"/>
            </a:rPr>
            <a:t>+4</a:t>
          </a:r>
        </a:p>
      </cdr:txBody>
    </cdr:sp>
  </cdr:relSizeAnchor>
</c:userShapes>
</file>

<file path=ppt/drawings/drawing4.xml><?xml version="1.0" encoding="utf-8"?>
<c:userShapes xmlns:c="http://schemas.openxmlformats.org/drawingml/2006/chart">
  <cdr:relSizeAnchor xmlns:cdr="http://schemas.openxmlformats.org/drawingml/2006/chartDrawing">
    <cdr:from>
      <cdr:x>0.26081</cdr:x>
      <cdr:y>0.00459</cdr:y>
    </cdr:from>
    <cdr:to>
      <cdr:x>0.77787</cdr:x>
      <cdr:y>0.06355</cdr:y>
    </cdr:to>
    <cdr:sp macro="" textlink="">
      <cdr:nvSpPr>
        <cdr:cNvPr id="15" name="Text Box 13">
          <a:extLst xmlns:a="http://schemas.openxmlformats.org/drawingml/2006/main">
            <a:ext uri="{FF2B5EF4-FFF2-40B4-BE49-F238E27FC236}">
              <a16:creationId xmlns:a16="http://schemas.microsoft.com/office/drawing/2014/main" id="{A328DED2-75A0-4DAF-BBA7-8CE1E7D7A2AE}"/>
            </a:ext>
          </a:extLst>
        </cdr:cNvPr>
        <cdr:cNvSpPr txBox="1">
          <a:spLocks xmlns:a="http://schemas.openxmlformats.org/drawingml/2006/main" noChangeArrowheads="1"/>
        </cdr:cNvSpPr>
      </cdr:nvSpPr>
      <cdr:spPr bwMode="auto">
        <a:xfrm xmlns:a="http://schemas.openxmlformats.org/drawingml/2006/main">
          <a:off x="2350696" y="20226"/>
          <a:ext cx="4660292" cy="259816"/>
        </a:xfrm>
        <a:prstGeom xmlns:a="http://schemas.openxmlformats.org/drawingml/2006/main" prst="rect">
          <a:avLst/>
        </a:prstGeom>
        <a:solidFill xmlns:a="http://schemas.openxmlformats.org/drawingml/2006/main">
          <a:schemeClr val="bg1"/>
        </a:solidFill>
        <a:ln xmlns:a="http://schemas.openxmlformats.org/drawingml/2006/main" w="9525">
          <a:solidFill>
            <a:srgbClr val="000000"/>
          </a:solidFill>
          <a:miter lim="800000"/>
          <a:headEnd/>
          <a:tailEnd/>
        </a:ln>
        <a:effectLst xmlns:a="http://schemas.openxmlformats.org/drawingml/2006/main"/>
      </cdr:spPr>
      <cdr:txBody>
        <a:bodyPr xmlns:a="http://schemas.openxmlformats.org/drawingml/2006/main" wrap="square" lIns="0" tIns="0" rIns="0" bIns="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eaLnBrk="1" hangingPunct="1">
            <a:spcBef>
              <a:spcPct val="50000"/>
            </a:spcBef>
          </a:pPr>
          <a:r>
            <a:rPr lang="en-US" sz="1800" b="1" dirty="0">
              <a:solidFill>
                <a:srgbClr val="E7E7E7">
                  <a:lumMod val="10000"/>
                </a:srgbClr>
              </a:solidFill>
              <a:latin typeface="Arial" panose="020B0604020202020204" pitchFamily="34" charset="0"/>
              <a:cs typeface="Arial" panose="020B0604020202020204" pitchFamily="34" charset="0"/>
            </a:rPr>
            <a:t>Medicaid</a:t>
          </a:r>
        </a:p>
      </cdr:txBody>
    </cdr:sp>
  </cdr:relSizeAnchor>
  <cdr:relSizeAnchor xmlns:cdr="http://schemas.openxmlformats.org/drawingml/2006/chartDrawing">
    <cdr:from>
      <cdr:x>0.10821</cdr:x>
      <cdr:y>0.12657</cdr:y>
    </cdr:from>
    <cdr:to>
      <cdr:x>0.1561</cdr:x>
      <cdr:y>0.18456</cdr:y>
    </cdr:to>
    <cdr:sp macro="" textlink="">
      <cdr:nvSpPr>
        <cdr:cNvPr id="6" name="AutoShape 8">
          <a:extLst xmlns:a="http://schemas.openxmlformats.org/drawingml/2006/main">
            <a:ext uri="{FF2B5EF4-FFF2-40B4-BE49-F238E27FC236}">
              <a16:creationId xmlns:a16="http://schemas.microsoft.com/office/drawing/2014/main" id="{D0BC7D5E-45ED-48B7-B80F-D60CD794FD06}"/>
            </a:ext>
          </a:extLst>
        </cdr:cNvPr>
        <cdr:cNvSpPr>
          <a:spLocks xmlns:a="http://schemas.openxmlformats.org/drawingml/2006/main" noChangeArrowheads="1"/>
        </cdr:cNvSpPr>
      </cdr:nvSpPr>
      <cdr:spPr bwMode="auto">
        <a:xfrm xmlns:a="http://schemas.openxmlformats.org/drawingml/2006/main">
          <a:off x="975320" y="594588"/>
          <a:ext cx="431635" cy="272421"/>
        </a:xfrm>
        <a:prstGeom xmlns:a="http://schemas.openxmlformats.org/drawingml/2006/main" prst="roundRect">
          <a:avLst>
            <a:gd name="adj" fmla="val 16667"/>
          </a:avLst>
        </a:prstGeom>
        <a:solidFill xmlns:a="http://schemas.openxmlformats.org/drawingml/2006/main">
          <a:srgbClr val="C00000"/>
        </a:solidFill>
        <a:ln xmlns:a="http://schemas.openxmlformats.org/drawingml/2006/main" w="9525">
          <a:noFill/>
          <a:round/>
          <a:headEnd/>
          <a:tailEnd/>
        </a:ln>
        <a:effectLst xmlns:a="http://schemas.openxmlformats.org/drawingml/2006/main"/>
      </cdr:spPr>
      <cdr:txBody>
        <a:bodyPr xmlns:a="http://schemas.openxmlformats.org/drawingml/2006/main" wrap="square" lIns="0" tIns="0" rIns="0" bIns="0" anchor="ctr">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pPr algn="ctr"/>
          <a:r>
            <a:rPr lang="en-US" sz="1600" b="1" dirty="0">
              <a:solidFill>
                <a:schemeClr val="bg1"/>
              </a:solidFill>
              <a:latin typeface="Calibri"/>
            </a:rPr>
            <a:t>+51</a:t>
          </a:r>
        </a:p>
      </cdr:txBody>
    </cdr:sp>
  </cdr:relSizeAnchor>
  <cdr:relSizeAnchor xmlns:cdr="http://schemas.openxmlformats.org/drawingml/2006/chartDrawing">
    <cdr:from>
      <cdr:x>0.34343</cdr:x>
      <cdr:y>0.13851</cdr:y>
    </cdr:from>
    <cdr:to>
      <cdr:x>0.39131</cdr:x>
      <cdr:y>0.19649</cdr:y>
    </cdr:to>
    <cdr:sp macro="" textlink="">
      <cdr:nvSpPr>
        <cdr:cNvPr id="8" name="AutoShape 8">
          <a:extLst xmlns:a="http://schemas.openxmlformats.org/drawingml/2006/main">
            <a:ext uri="{FF2B5EF4-FFF2-40B4-BE49-F238E27FC236}">
              <a16:creationId xmlns:a16="http://schemas.microsoft.com/office/drawing/2014/main" id="{43564E35-48FF-442D-8A69-FB3508BEF443}"/>
            </a:ext>
          </a:extLst>
        </cdr:cNvPr>
        <cdr:cNvSpPr>
          <a:spLocks xmlns:a="http://schemas.openxmlformats.org/drawingml/2006/main" noChangeArrowheads="1"/>
        </cdr:cNvSpPr>
      </cdr:nvSpPr>
      <cdr:spPr bwMode="auto">
        <a:xfrm xmlns:a="http://schemas.openxmlformats.org/drawingml/2006/main">
          <a:off x="3095340" y="650662"/>
          <a:ext cx="431545" cy="272374"/>
        </a:xfrm>
        <a:prstGeom xmlns:a="http://schemas.openxmlformats.org/drawingml/2006/main" prst="roundRect">
          <a:avLst>
            <a:gd name="adj" fmla="val 16667"/>
          </a:avLst>
        </a:prstGeom>
        <a:solidFill xmlns:a="http://schemas.openxmlformats.org/drawingml/2006/main">
          <a:srgbClr val="C00000"/>
        </a:solidFill>
        <a:ln xmlns:a="http://schemas.openxmlformats.org/drawingml/2006/main" w="9525">
          <a:noFill/>
          <a:round/>
          <a:headEnd/>
          <a:tailEnd/>
        </a:ln>
        <a:effectLst xmlns:a="http://schemas.openxmlformats.org/drawingml/2006/main"/>
      </cdr:spPr>
      <cdr:txBody>
        <a:bodyPr xmlns:a="http://schemas.openxmlformats.org/drawingml/2006/main" wrap="square" lIns="0" tIns="0" rIns="0" bIns="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b="1" dirty="0">
              <a:solidFill>
                <a:schemeClr val="bg1"/>
              </a:solidFill>
              <a:latin typeface="Calibri"/>
            </a:rPr>
            <a:t>+56</a:t>
          </a:r>
        </a:p>
      </cdr:txBody>
    </cdr:sp>
  </cdr:relSizeAnchor>
  <cdr:relSizeAnchor xmlns:cdr="http://schemas.openxmlformats.org/drawingml/2006/chartDrawing">
    <cdr:from>
      <cdr:x>0.08612</cdr:x>
      <cdr:y>0.22345</cdr:y>
    </cdr:from>
    <cdr:to>
      <cdr:x>0.1864</cdr:x>
      <cdr:y>0.26694</cdr:y>
    </cdr:to>
    <cdr:sp macro="" textlink="">
      <cdr:nvSpPr>
        <cdr:cNvPr id="9" name="AutoShape 8">
          <a:extLst xmlns:a="http://schemas.openxmlformats.org/drawingml/2006/main">
            <a:ext uri="{FF2B5EF4-FFF2-40B4-BE49-F238E27FC236}">
              <a16:creationId xmlns:a16="http://schemas.microsoft.com/office/drawing/2014/main" id="{2AD4E567-3BC7-484A-8951-101C0229F0F0}"/>
            </a:ext>
          </a:extLst>
        </cdr:cNvPr>
        <cdr:cNvSpPr>
          <a:spLocks xmlns:a="http://schemas.openxmlformats.org/drawingml/2006/main" noChangeArrowheads="1"/>
        </cdr:cNvSpPr>
      </cdr:nvSpPr>
      <cdr:spPr bwMode="auto">
        <a:xfrm xmlns:a="http://schemas.openxmlformats.org/drawingml/2006/main">
          <a:off x="776179" y="1049708"/>
          <a:ext cx="903830" cy="204311"/>
        </a:xfrm>
        <a:prstGeom xmlns:a="http://schemas.openxmlformats.org/drawingml/2006/main" prst="roundRect">
          <a:avLst>
            <a:gd name="adj" fmla="val 16667"/>
          </a:avLst>
        </a:prstGeom>
        <a:solidFill xmlns:a="http://schemas.openxmlformats.org/drawingml/2006/main">
          <a:schemeClr val="bg1"/>
        </a:solidFill>
        <a:ln xmlns:a="http://schemas.openxmlformats.org/drawingml/2006/main" w="9525">
          <a:solidFill>
            <a:schemeClr val="tx1"/>
          </a:solidFill>
          <a:round/>
          <a:headEnd/>
          <a:tailEnd/>
        </a:ln>
        <a:effectLst xmlns:a="http://schemas.openxmlformats.org/drawingml/2006/main"/>
      </cdr:spPr>
      <cdr:txBody>
        <a:bodyPr xmlns:a="http://schemas.openxmlformats.org/drawingml/2006/main" wrap="square" lIns="0" tIns="0" rIns="0" bIns="0" anchor="ctr">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pPr algn="ctr"/>
          <a:r>
            <a:rPr lang="en-US" sz="1200" b="1" dirty="0">
              <a:latin typeface="Calibri"/>
            </a:rPr>
            <a:t>Neutral: 21</a:t>
          </a:r>
        </a:p>
      </cdr:txBody>
    </cdr:sp>
  </cdr:relSizeAnchor>
  <cdr:relSizeAnchor xmlns:cdr="http://schemas.openxmlformats.org/drawingml/2006/chartDrawing">
    <cdr:from>
      <cdr:x>0.32066</cdr:x>
      <cdr:y>0.22108</cdr:y>
    </cdr:from>
    <cdr:to>
      <cdr:x>0.42211</cdr:x>
      <cdr:y>0.26457</cdr:y>
    </cdr:to>
    <cdr:sp macro="" textlink="">
      <cdr:nvSpPr>
        <cdr:cNvPr id="13" name="AutoShape 8">
          <a:extLst xmlns:a="http://schemas.openxmlformats.org/drawingml/2006/main">
            <a:ext uri="{FF2B5EF4-FFF2-40B4-BE49-F238E27FC236}">
              <a16:creationId xmlns:a16="http://schemas.microsoft.com/office/drawing/2014/main" id="{030A757A-F72D-4CDA-AB76-F83A933E1673}"/>
            </a:ext>
          </a:extLst>
        </cdr:cNvPr>
        <cdr:cNvSpPr>
          <a:spLocks xmlns:a="http://schemas.openxmlformats.org/drawingml/2006/main" noChangeArrowheads="1"/>
        </cdr:cNvSpPr>
      </cdr:nvSpPr>
      <cdr:spPr bwMode="auto">
        <a:xfrm xmlns:a="http://schemas.openxmlformats.org/drawingml/2006/main">
          <a:off x="2890135" y="1038573"/>
          <a:ext cx="914375" cy="204311"/>
        </a:xfrm>
        <a:prstGeom xmlns:a="http://schemas.openxmlformats.org/drawingml/2006/main" prst="roundRect">
          <a:avLst>
            <a:gd name="adj" fmla="val 16667"/>
          </a:avLst>
        </a:prstGeom>
        <a:solidFill xmlns:a="http://schemas.openxmlformats.org/drawingml/2006/main">
          <a:schemeClr val="bg1"/>
        </a:solidFill>
        <a:ln xmlns:a="http://schemas.openxmlformats.org/drawingml/2006/main" w="9525">
          <a:solidFill>
            <a:schemeClr val="tx1"/>
          </a:solidFill>
          <a:round/>
          <a:headEnd/>
          <a:tailEnd/>
        </a:ln>
        <a:effectLst xmlns:a="http://schemas.openxmlformats.org/drawingml/2006/main"/>
      </cdr:spPr>
      <cdr:txBody>
        <a:bodyPr xmlns:a="http://schemas.openxmlformats.org/drawingml/2006/main" wrap="square" lIns="0" tIns="0" rIns="0" bIns="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b="1" dirty="0">
              <a:latin typeface="Calibri"/>
            </a:rPr>
            <a:t>Neutral: 19</a:t>
          </a:r>
        </a:p>
      </cdr:txBody>
    </cdr:sp>
  </cdr:relSizeAnchor>
  <cdr:relSizeAnchor xmlns:cdr="http://schemas.openxmlformats.org/drawingml/2006/chartDrawing">
    <cdr:from>
      <cdr:x>0.55738</cdr:x>
      <cdr:y>0.23242</cdr:y>
    </cdr:from>
    <cdr:to>
      <cdr:x>0.65884</cdr:x>
      <cdr:y>0.27591</cdr:y>
    </cdr:to>
    <cdr:sp macro="" textlink="">
      <cdr:nvSpPr>
        <cdr:cNvPr id="16" name="AutoShape 8">
          <a:extLst xmlns:a="http://schemas.openxmlformats.org/drawingml/2006/main">
            <a:ext uri="{FF2B5EF4-FFF2-40B4-BE49-F238E27FC236}">
              <a16:creationId xmlns:a16="http://schemas.microsoft.com/office/drawing/2014/main" id="{4AD51ED2-6ABC-4A14-BB8B-54026707F9AC}"/>
            </a:ext>
          </a:extLst>
        </cdr:cNvPr>
        <cdr:cNvSpPr>
          <a:spLocks xmlns:a="http://schemas.openxmlformats.org/drawingml/2006/main" noChangeArrowheads="1"/>
        </cdr:cNvSpPr>
      </cdr:nvSpPr>
      <cdr:spPr bwMode="auto">
        <a:xfrm xmlns:a="http://schemas.openxmlformats.org/drawingml/2006/main">
          <a:off x="5023710" y="1091824"/>
          <a:ext cx="914465" cy="204311"/>
        </a:xfrm>
        <a:prstGeom xmlns:a="http://schemas.openxmlformats.org/drawingml/2006/main" prst="roundRect">
          <a:avLst>
            <a:gd name="adj" fmla="val 16667"/>
          </a:avLst>
        </a:prstGeom>
        <a:solidFill xmlns:a="http://schemas.openxmlformats.org/drawingml/2006/main">
          <a:schemeClr val="bg1"/>
        </a:solidFill>
        <a:ln xmlns:a="http://schemas.openxmlformats.org/drawingml/2006/main" w="9525">
          <a:solidFill>
            <a:schemeClr val="tx1"/>
          </a:solidFill>
          <a:round/>
          <a:headEnd/>
          <a:tailEnd/>
        </a:ln>
        <a:effectLst xmlns:a="http://schemas.openxmlformats.org/drawingml/2006/main"/>
      </cdr:spPr>
      <cdr:txBody>
        <a:bodyPr xmlns:a="http://schemas.openxmlformats.org/drawingml/2006/main" wrap="square" lIns="0" tIns="0" rIns="0" bIns="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b="1" dirty="0">
              <a:latin typeface="Calibri"/>
            </a:rPr>
            <a:t>Neutral: 20</a:t>
          </a:r>
        </a:p>
      </cdr:txBody>
    </cdr:sp>
  </cdr:relSizeAnchor>
  <cdr:relSizeAnchor xmlns:cdr="http://schemas.openxmlformats.org/drawingml/2006/chartDrawing">
    <cdr:from>
      <cdr:x>0.80762</cdr:x>
      <cdr:y>0.23238</cdr:y>
    </cdr:from>
    <cdr:to>
      <cdr:x>0.90907</cdr:x>
      <cdr:y>0.27587</cdr:y>
    </cdr:to>
    <cdr:sp macro="" textlink="">
      <cdr:nvSpPr>
        <cdr:cNvPr id="18" name="AutoShape 8">
          <a:extLst xmlns:a="http://schemas.openxmlformats.org/drawingml/2006/main">
            <a:ext uri="{FF2B5EF4-FFF2-40B4-BE49-F238E27FC236}">
              <a16:creationId xmlns:a16="http://schemas.microsoft.com/office/drawing/2014/main" id="{0A637E16-483B-40D6-82D7-EC70587D2416}"/>
            </a:ext>
          </a:extLst>
        </cdr:cNvPr>
        <cdr:cNvSpPr>
          <a:spLocks xmlns:a="http://schemas.openxmlformats.org/drawingml/2006/main" noChangeArrowheads="1"/>
        </cdr:cNvSpPr>
      </cdr:nvSpPr>
      <cdr:spPr bwMode="auto">
        <a:xfrm xmlns:a="http://schemas.openxmlformats.org/drawingml/2006/main">
          <a:off x="7279116" y="1091646"/>
          <a:ext cx="914375" cy="204311"/>
        </a:xfrm>
        <a:prstGeom xmlns:a="http://schemas.openxmlformats.org/drawingml/2006/main" prst="roundRect">
          <a:avLst>
            <a:gd name="adj" fmla="val 16667"/>
          </a:avLst>
        </a:prstGeom>
        <a:solidFill xmlns:a="http://schemas.openxmlformats.org/drawingml/2006/main">
          <a:schemeClr val="bg1"/>
        </a:solidFill>
        <a:ln xmlns:a="http://schemas.openxmlformats.org/drawingml/2006/main" w="9525">
          <a:solidFill>
            <a:schemeClr val="tx1"/>
          </a:solidFill>
          <a:round/>
          <a:headEnd/>
          <a:tailEnd/>
        </a:ln>
        <a:effectLst xmlns:a="http://schemas.openxmlformats.org/drawingml/2006/main"/>
      </cdr:spPr>
      <cdr:txBody>
        <a:bodyPr xmlns:a="http://schemas.openxmlformats.org/drawingml/2006/main" wrap="square" lIns="0" tIns="0" rIns="0" bIns="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b="1" dirty="0">
              <a:latin typeface="Calibri"/>
            </a:rPr>
            <a:t>Neutral: 23</a:t>
          </a:r>
        </a:p>
      </cdr:txBody>
    </cdr:sp>
  </cdr:relSizeAnchor>
  <cdr:relSizeAnchor xmlns:cdr="http://schemas.openxmlformats.org/drawingml/2006/chartDrawing">
    <cdr:from>
      <cdr:x>0.25302</cdr:x>
      <cdr:y>0.11422</cdr:y>
    </cdr:from>
    <cdr:to>
      <cdr:x>0.25846</cdr:x>
      <cdr:y>0.87938</cdr:y>
    </cdr:to>
    <cdr:cxnSp macro="">
      <cdr:nvCxnSpPr>
        <cdr:cNvPr id="39" name="Straight Connector 38">
          <a:extLst xmlns:a="http://schemas.openxmlformats.org/drawingml/2006/main">
            <a:ext uri="{FF2B5EF4-FFF2-40B4-BE49-F238E27FC236}">
              <a16:creationId xmlns:a16="http://schemas.microsoft.com/office/drawing/2014/main" id="{C60BBA5B-2385-4F7C-974A-477070B0EA3A}"/>
            </a:ext>
          </a:extLst>
        </cdr:cNvPr>
        <cdr:cNvCxnSpPr>
          <a:cxnSpLocks xmlns:a="http://schemas.openxmlformats.org/drawingml/2006/main"/>
        </cdr:cNvCxnSpPr>
      </cdr:nvCxnSpPr>
      <cdr:spPr bwMode="auto">
        <a:xfrm xmlns:a="http://schemas.openxmlformats.org/drawingml/2006/main">
          <a:off x="2280510" y="536579"/>
          <a:ext cx="49031" cy="3594507"/>
        </a:xfrm>
        <a:prstGeom xmlns:a="http://schemas.openxmlformats.org/drawingml/2006/main" prst="line">
          <a:avLst/>
        </a:prstGeom>
        <a:noFill xmlns:a="http://schemas.openxmlformats.org/drawingml/2006/main"/>
        <a:ln xmlns:a="http://schemas.openxmlformats.org/drawingml/2006/main" w="19050" cap="flat" cmpd="sng" algn="ctr">
          <a:solidFill>
            <a:schemeClr val="tx1"/>
          </a:solidFill>
          <a:prstDash val="solid"/>
          <a:round/>
          <a:headEnd type="none" w="med" len="med"/>
          <a:tailEnd type="none" w="med" len="med"/>
        </a:ln>
        <a:effectLst xmlns:a="http://schemas.openxmlformats.org/drawingml/2006/main"/>
      </cdr:spPr>
    </cdr:cxnSp>
  </cdr:relSizeAnchor>
  <cdr:relSizeAnchor xmlns:cdr="http://schemas.openxmlformats.org/drawingml/2006/chartDrawing">
    <cdr:from>
      <cdr:x>0.06458</cdr:x>
      <cdr:y>0.85838</cdr:y>
    </cdr:from>
    <cdr:to>
      <cdr:x>0.18448</cdr:x>
      <cdr:y>0.93539</cdr:y>
    </cdr:to>
    <cdr:sp macro="" textlink="">
      <cdr:nvSpPr>
        <cdr:cNvPr id="19" name="TextBox 1">
          <a:extLst xmlns:a="http://schemas.openxmlformats.org/drawingml/2006/main">
            <a:ext uri="{FF2B5EF4-FFF2-40B4-BE49-F238E27FC236}">
              <a16:creationId xmlns:a16="http://schemas.microsoft.com/office/drawing/2014/main" id="{4B3AA6F7-0667-4ECA-86E3-ED1390B2027F}"/>
            </a:ext>
          </a:extLst>
        </cdr:cNvPr>
        <cdr:cNvSpPr txBox="1"/>
      </cdr:nvSpPr>
      <cdr:spPr>
        <a:xfrm xmlns:a="http://schemas.openxmlformats.org/drawingml/2006/main">
          <a:off x="582046" y="4032428"/>
          <a:ext cx="1080687" cy="361772"/>
        </a:xfrm>
        <a:prstGeom xmlns:a="http://schemas.openxmlformats.org/drawingml/2006/main" prst="rect">
          <a:avLst/>
        </a:prstGeom>
        <a:solidFill xmlns:a="http://schemas.openxmlformats.org/drawingml/2006/main">
          <a:schemeClr val="bg1">
            <a:lumMod val="95000"/>
          </a:schemeClr>
        </a:solidFill>
        <a:ln xmlns:a="http://schemas.openxmlformats.org/drawingml/2006/main"/>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1200" b="1" dirty="0">
              <a:solidFill>
                <a:srgbClr val="000000"/>
              </a:solidFill>
              <a:latin typeface="+mj-lt"/>
            </a:rPr>
            <a:t>All Voters</a:t>
          </a:r>
          <a:endParaRPr lang="en-US" sz="1600" b="1" i="0" dirty="0">
            <a:solidFill>
              <a:srgbClr val="000000"/>
            </a:solidFill>
            <a:latin typeface="+mj-lt"/>
          </a:endParaRPr>
        </a:p>
      </cdr:txBody>
    </cdr:sp>
  </cdr:relSizeAnchor>
  <cdr:relSizeAnchor xmlns:cdr="http://schemas.openxmlformats.org/drawingml/2006/chartDrawing">
    <cdr:from>
      <cdr:x>0.54893</cdr:x>
      <cdr:y>0.85444</cdr:y>
    </cdr:from>
    <cdr:to>
      <cdr:x>0.67574</cdr:x>
      <cdr:y>0.93144</cdr:y>
    </cdr:to>
    <cdr:sp macro="" textlink="">
      <cdr:nvSpPr>
        <cdr:cNvPr id="20" name="TextBox 1">
          <a:extLst xmlns:a="http://schemas.openxmlformats.org/drawingml/2006/main">
            <a:ext uri="{FF2B5EF4-FFF2-40B4-BE49-F238E27FC236}">
              <a16:creationId xmlns:a16="http://schemas.microsoft.com/office/drawing/2014/main" id="{E99AF94B-DC53-4AB0-8729-554B15A462AF}"/>
            </a:ext>
          </a:extLst>
        </cdr:cNvPr>
        <cdr:cNvSpPr txBox="1"/>
      </cdr:nvSpPr>
      <cdr:spPr>
        <a:xfrm xmlns:a="http://schemas.openxmlformats.org/drawingml/2006/main">
          <a:off x="4947510" y="4013901"/>
          <a:ext cx="1143000" cy="361765"/>
        </a:xfrm>
        <a:prstGeom xmlns:a="http://schemas.openxmlformats.org/drawingml/2006/main" prst="rect">
          <a:avLst/>
        </a:prstGeom>
        <a:solidFill xmlns:a="http://schemas.openxmlformats.org/drawingml/2006/main">
          <a:schemeClr val="bg1">
            <a:lumMod val="95000"/>
          </a:schemeClr>
        </a:solidFill>
        <a:ln xmlns:a="http://schemas.openxmlformats.org/drawingml/2006/main"/>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xmlns:a="http://schemas.openxmlformats.org/drawingml/2006/main">
          <a:pPr algn="ctr"/>
          <a:r>
            <a:rPr lang="en-US" sz="1200" b="1" dirty="0">
              <a:solidFill>
                <a:srgbClr val="000000"/>
              </a:solidFill>
              <a:latin typeface="+mj-lt"/>
            </a:rPr>
            <a:t>Disability Community</a:t>
          </a:r>
          <a:endParaRPr lang="en-US" sz="1600" b="1" i="0" dirty="0">
            <a:solidFill>
              <a:srgbClr val="000000"/>
            </a:solidFill>
            <a:latin typeface="+mj-lt"/>
          </a:endParaRPr>
        </a:p>
      </cdr:txBody>
    </cdr:sp>
  </cdr:relSizeAnchor>
  <cdr:relSizeAnchor xmlns:cdr="http://schemas.openxmlformats.org/drawingml/2006/chartDrawing">
    <cdr:from>
      <cdr:x>0.59141</cdr:x>
      <cdr:y>0.14637</cdr:y>
    </cdr:from>
    <cdr:to>
      <cdr:x>0.63851</cdr:x>
      <cdr:y>0.20436</cdr:y>
    </cdr:to>
    <cdr:sp macro="" textlink="">
      <cdr:nvSpPr>
        <cdr:cNvPr id="14" name="AutoShape 8">
          <a:extLst xmlns:a="http://schemas.openxmlformats.org/drawingml/2006/main">
            <a:ext uri="{FF2B5EF4-FFF2-40B4-BE49-F238E27FC236}">
              <a16:creationId xmlns:a16="http://schemas.microsoft.com/office/drawing/2014/main" id="{D0BC7D5E-45ED-48B7-B80F-D60CD794FD06}"/>
            </a:ext>
          </a:extLst>
        </cdr:cNvPr>
        <cdr:cNvSpPr>
          <a:spLocks xmlns:a="http://schemas.openxmlformats.org/drawingml/2006/main" noChangeArrowheads="1"/>
        </cdr:cNvSpPr>
      </cdr:nvSpPr>
      <cdr:spPr bwMode="auto">
        <a:xfrm xmlns:a="http://schemas.openxmlformats.org/drawingml/2006/main">
          <a:off x="5330371" y="687595"/>
          <a:ext cx="424557" cy="272415"/>
        </a:xfrm>
        <a:prstGeom xmlns:a="http://schemas.openxmlformats.org/drawingml/2006/main" prst="roundRect">
          <a:avLst>
            <a:gd name="adj" fmla="val 16667"/>
          </a:avLst>
        </a:prstGeom>
        <a:solidFill xmlns:a="http://schemas.openxmlformats.org/drawingml/2006/main">
          <a:srgbClr val="C00000"/>
        </a:solidFill>
        <a:ln xmlns:a="http://schemas.openxmlformats.org/drawingml/2006/main" w="9525">
          <a:noFill/>
          <a:round/>
          <a:headEnd/>
          <a:tailEnd/>
        </a:ln>
        <a:effectLst xmlns:a="http://schemas.openxmlformats.org/drawingml/2006/main"/>
      </cdr:spPr>
      <cdr:txBody>
        <a:bodyPr xmlns:a="http://schemas.openxmlformats.org/drawingml/2006/main" wrap="square" lIns="0" tIns="0" rIns="0" bIns="0" anchor="ctr">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pPr algn="ctr"/>
          <a:r>
            <a:rPr lang="en-US" sz="1600" b="1" dirty="0">
              <a:solidFill>
                <a:schemeClr val="bg1"/>
              </a:solidFill>
              <a:latin typeface="Calibri"/>
            </a:rPr>
            <a:t>+54</a:t>
          </a:r>
        </a:p>
      </cdr:txBody>
    </cdr:sp>
  </cdr:relSizeAnchor>
  <cdr:relSizeAnchor xmlns:cdr="http://schemas.openxmlformats.org/drawingml/2006/chartDrawing">
    <cdr:from>
      <cdr:x>0.84021</cdr:x>
      <cdr:y>0.14869</cdr:y>
    </cdr:from>
    <cdr:to>
      <cdr:x>0.88731</cdr:x>
      <cdr:y>0.20667</cdr:y>
    </cdr:to>
    <cdr:sp macro="" textlink="">
      <cdr:nvSpPr>
        <cdr:cNvPr id="17" name="AutoShape 8">
          <a:extLst xmlns:a="http://schemas.openxmlformats.org/drawingml/2006/main">
            <a:ext uri="{FF2B5EF4-FFF2-40B4-BE49-F238E27FC236}">
              <a16:creationId xmlns:a16="http://schemas.microsoft.com/office/drawing/2014/main" id="{D0BC7D5E-45ED-48B7-B80F-D60CD794FD06}"/>
            </a:ext>
          </a:extLst>
        </cdr:cNvPr>
        <cdr:cNvSpPr>
          <a:spLocks xmlns:a="http://schemas.openxmlformats.org/drawingml/2006/main" noChangeArrowheads="1"/>
        </cdr:cNvSpPr>
      </cdr:nvSpPr>
      <cdr:spPr bwMode="auto">
        <a:xfrm xmlns:a="http://schemas.openxmlformats.org/drawingml/2006/main">
          <a:off x="7572828" y="698481"/>
          <a:ext cx="424557" cy="272415"/>
        </a:xfrm>
        <a:prstGeom xmlns:a="http://schemas.openxmlformats.org/drawingml/2006/main" prst="roundRect">
          <a:avLst>
            <a:gd name="adj" fmla="val 16667"/>
          </a:avLst>
        </a:prstGeom>
        <a:solidFill xmlns:a="http://schemas.openxmlformats.org/drawingml/2006/main">
          <a:srgbClr val="C00000"/>
        </a:solidFill>
        <a:ln xmlns:a="http://schemas.openxmlformats.org/drawingml/2006/main" w="9525">
          <a:noFill/>
          <a:round/>
          <a:headEnd/>
          <a:tailEnd/>
        </a:ln>
        <a:effectLst xmlns:a="http://schemas.openxmlformats.org/drawingml/2006/main"/>
      </cdr:spPr>
      <cdr:txBody>
        <a:bodyPr xmlns:a="http://schemas.openxmlformats.org/drawingml/2006/main" wrap="square" lIns="0" tIns="0" rIns="0" bIns="0" anchor="ctr">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pPr algn="ctr"/>
          <a:r>
            <a:rPr lang="en-US" sz="1600" b="1" dirty="0">
              <a:solidFill>
                <a:schemeClr val="bg1"/>
              </a:solidFill>
              <a:latin typeface="Calibri"/>
            </a:rPr>
            <a:t>+48</a:t>
          </a:r>
        </a:p>
      </cdr:txBody>
    </cdr:sp>
  </cdr:relSizeAnchor>
  <cdr:relSizeAnchor xmlns:cdr="http://schemas.openxmlformats.org/drawingml/2006/chartDrawing">
    <cdr:from>
      <cdr:x>0.31661</cdr:x>
      <cdr:y>0.85347</cdr:y>
    </cdr:from>
    <cdr:to>
      <cdr:x>0.43651</cdr:x>
      <cdr:y>0.93048</cdr:y>
    </cdr:to>
    <cdr:sp macro="" textlink="">
      <cdr:nvSpPr>
        <cdr:cNvPr id="21" name="TextBox 1">
          <a:extLst xmlns:a="http://schemas.openxmlformats.org/drawingml/2006/main">
            <a:ext uri="{FF2B5EF4-FFF2-40B4-BE49-F238E27FC236}">
              <a16:creationId xmlns:a16="http://schemas.microsoft.com/office/drawing/2014/main" id="{E99AF94B-DC53-4AB0-8729-554B15A462AF}"/>
            </a:ext>
          </a:extLst>
        </cdr:cNvPr>
        <cdr:cNvSpPr txBox="1"/>
      </cdr:nvSpPr>
      <cdr:spPr>
        <a:xfrm xmlns:a="http://schemas.openxmlformats.org/drawingml/2006/main">
          <a:off x="2853591" y="4009376"/>
          <a:ext cx="1080687" cy="361772"/>
        </a:xfrm>
        <a:prstGeom xmlns:a="http://schemas.openxmlformats.org/drawingml/2006/main" prst="rect">
          <a:avLst/>
        </a:prstGeom>
        <a:solidFill xmlns:a="http://schemas.openxmlformats.org/drawingml/2006/main">
          <a:schemeClr val="bg1">
            <a:lumMod val="95000"/>
          </a:schemeClr>
        </a:solidFill>
        <a:ln xmlns:a="http://schemas.openxmlformats.org/drawingml/2006/main"/>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xmlns:a="http://schemas.openxmlformats.org/drawingml/2006/main">
          <a:pPr algn="ctr"/>
          <a:r>
            <a:rPr lang="en-US" sz="1200" b="1" i="0" dirty="0">
              <a:solidFill>
                <a:srgbClr val="000000"/>
              </a:solidFill>
              <a:latin typeface="+mj-lt"/>
            </a:rPr>
            <a:t>Person W/Disability</a:t>
          </a:r>
          <a:endParaRPr lang="en-US" sz="1600" b="1" i="0" dirty="0">
            <a:solidFill>
              <a:srgbClr val="000000"/>
            </a:solidFill>
            <a:latin typeface="+mj-lt"/>
          </a:endParaRPr>
        </a:p>
      </cdr:txBody>
    </cdr:sp>
  </cdr:relSizeAnchor>
  <cdr:relSizeAnchor xmlns:cdr="http://schemas.openxmlformats.org/drawingml/2006/chartDrawing">
    <cdr:from>
      <cdr:x>0.80381</cdr:x>
      <cdr:y>0.85347</cdr:y>
    </cdr:from>
    <cdr:to>
      <cdr:x>0.94166</cdr:x>
      <cdr:y>0.93048</cdr:y>
    </cdr:to>
    <cdr:sp macro="" textlink="">
      <cdr:nvSpPr>
        <cdr:cNvPr id="22" name="TextBox 1">
          <a:extLst xmlns:a="http://schemas.openxmlformats.org/drawingml/2006/main">
            <a:ext uri="{FF2B5EF4-FFF2-40B4-BE49-F238E27FC236}">
              <a16:creationId xmlns:a16="http://schemas.microsoft.com/office/drawing/2014/main" id="{60F05095-5289-4BC0-9350-20EB116A7F74}"/>
            </a:ext>
          </a:extLst>
        </cdr:cNvPr>
        <cdr:cNvSpPr txBox="1"/>
      </cdr:nvSpPr>
      <cdr:spPr>
        <a:xfrm xmlns:a="http://schemas.openxmlformats.org/drawingml/2006/main">
          <a:off x="7244762" y="4009379"/>
          <a:ext cx="1242466" cy="361769"/>
        </a:xfrm>
        <a:prstGeom xmlns:a="http://schemas.openxmlformats.org/drawingml/2006/main" prst="rect">
          <a:avLst/>
        </a:prstGeom>
        <a:solidFill xmlns:a="http://schemas.openxmlformats.org/drawingml/2006/main">
          <a:schemeClr val="bg1">
            <a:lumMod val="95000"/>
          </a:schemeClr>
        </a:solidFill>
        <a:ln xmlns:a="http://schemas.openxmlformats.org/drawingml/2006/main"/>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xmlns:a="http://schemas.openxmlformats.org/drawingml/2006/main">
          <a:pPr algn="ctr"/>
          <a:r>
            <a:rPr lang="en-US" sz="1200" b="1" dirty="0">
              <a:solidFill>
                <a:srgbClr val="000000"/>
              </a:solidFill>
              <a:latin typeface="+mj-lt"/>
            </a:rPr>
            <a:t>Non-Disability</a:t>
          </a:r>
        </a:p>
        <a:p xmlns:a="http://schemas.openxmlformats.org/drawingml/2006/main">
          <a:pPr algn="ctr"/>
          <a:r>
            <a:rPr lang="en-US" sz="1200" b="1" dirty="0">
              <a:solidFill>
                <a:srgbClr val="000000"/>
              </a:solidFill>
              <a:latin typeface="+mj-lt"/>
            </a:rPr>
            <a:t>Community</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39913A-8DA4-42EF-A58F-81A3602C678A}" type="datetimeFigureOut">
              <a:rPr lang="en-US" smtClean="0"/>
              <a:pPr/>
              <a:t>3/19/20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BF2833-5762-4E0C-9C9E-774432C7BC20}" type="slidenum">
              <a:rPr lang="en-US" smtClean="0"/>
              <a:pPr/>
              <a:t>‹#›</a:t>
            </a:fld>
            <a:endParaRPr lang="en-US"/>
          </a:p>
        </p:txBody>
      </p:sp>
    </p:spTree>
    <p:extLst>
      <p:ext uri="{BB962C8B-B14F-4D97-AF65-F5344CB8AC3E}">
        <p14:creationId xmlns:p14="http://schemas.microsoft.com/office/powerpoint/2010/main" val="2724124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1</a:t>
            </a:fld>
            <a:endParaRPr lang="en-US"/>
          </a:p>
        </p:txBody>
      </p:sp>
    </p:spTree>
    <p:extLst>
      <p:ext uri="{BB962C8B-B14F-4D97-AF65-F5344CB8AC3E}">
        <p14:creationId xmlns:p14="http://schemas.microsoft.com/office/powerpoint/2010/main" val="4146239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Before this slide. (CA: slide above added)</a:t>
            </a:r>
          </a:p>
          <a:p>
            <a:r>
              <a:rPr lang="en-US" dirty="0"/>
              <a:t>Need a presidential with 3 races for all voters. </a:t>
            </a:r>
          </a:p>
          <a:p>
            <a:r>
              <a:rPr lang="en-US" dirty="0"/>
              <a:t>With margins</a:t>
            </a:r>
          </a:p>
          <a:p>
            <a:r>
              <a:rPr lang="en-US" dirty="0"/>
              <a:t>And with the 2016 – trump and hillary graph and margin – that should come first to the left.</a:t>
            </a:r>
          </a:p>
          <a:p>
            <a:r>
              <a:rPr lang="en-US" dirty="0"/>
              <a:t>Also, add to that slide – the % voting in Democratic and Republican primaries (</a:t>
            </a:r>
            <a:r>
              <a:rPr lang="en-US" b="1" dirty="0"/>
              <a:t>CA: done above)</a:t>
            </a:r>
          </a:p>
          <a:p>
            <a:endParaRPr lang="en-US" dirty="0"/>
          </a:p>
          <a:p>
            <a:r>
              <a:rPr lang="en-US" dirty="0"/>
              <a:t>Headline</a:t>
            </a:r>
          </a:p>
          <a:p>
            <a:r>
              <a:rPr lang="en-US" dirty="0"/>
              <a:t>Democrats and Republicans equally consolidated, with independents tilt to Democrats (CA: done)</a:t>
            </a:r>
          </a:p>
          <a:p>
            <a:endParaRPr lang="en-US" dirty="0"/>
          </a:p>
          <a:p>
            <a:r>
              <a:rPr lang="en-US" dirty="0"/>
              <a:t>Is this 3-1-3 - Should be if possible (CA: independents need to be 2-3-2—we only have 58 3-1-3 independents)</a:t>
            </a:r>
          </a:p>
        </p:txBody>
      </p:sp>
      <p:sp>
        <p:nvSpPr>
          <p:cNvPr id="4" name="Slide Number Placeholder 3"/>
          <p:cNvSpPr>
            <a:spLocks noGrp="1"/>
          </p:cNvSpPr>
          <p:nvPr>
            <p:ph type="sldNum" sz="quarter" idx="10"/>
          </p:nvPr>
        </p:nvSpPr>
        <p:spPr/>
        <p:txBody>
          <a:bodyPr/>
          <a:lstStyle/>
          <a:p>
            <a:pPr>
              <a:defRPr/>
            </a:pPr>
            <a:fld id="{34C9BC08-78AD-4E70-9725-E4E223E32702}" type="slidenum">
              <a:rPr lang="en-US" smtClean="0">
                <a:solidFill>
                  <a:prstClr val="black"/>
                </a:solidFill>
              </a:rPr>
              <a:pPr>
                <a:defRPr/>
              </a:pPr>
              <a:t>16</a:t>
            </a:fld>
            <a:endParaRPr lang="en-US" dirty="0">
              <a:solidFill>
                <a:prstClr val="black"/>
              </a:solidFill>
            </a:endParaRPr>
          </a:p>
        </p:txBody>
      </p:sp>
    </p:spTree>
    <p:extLst>
      <p:ext uri="{BB962C8B-B14F-4D97-AF65-F5344CB8AC3E}">
        <p14:creationId xmlns:p14="http://schemas.microsoft.com/office/powerpoint/2010/main" val="4134519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Before this slide. (CA: slide above added)</a:t>
            </a:r>
          </a:p>
          <a:p>
            <a:r>
              <a:rPr lang="en-US" dirty="0"/>
              <a:t>Need a presidential with 3 races for all voters. </a:t>
            </a:r>
          </a:p>
          <a:p>
            <a:r>
              <a:rPr lang="en-US" dirty="0"/>
              <a:t>With margins</a:t>
            </a:r>
          </a:p>
          <a:p>
            <a:r>
              <a:rPr lang="en-US" dirty="0"/>
              <a:t>And with the 2016 – trump and hillary graph and margin – that should come first to the left.</a:t>
            </a:r>
          </a:p>
          <a:p>
            <a:r>
              <a:rPr lang="en-US" dirty="0"/>
              <a:t>Also, add to that slide – the % voting in Democratic and Republican primaries (</a:t>
            </a:r>
            <a:r>
              <a:rPr lang="en-US" b="1" dirty="0"/>
              <a:t>CA: done above)</a:t>
            </a:r>
          </a:p>
          <a:p>
            <a:endParaRPr lang="en-US" dirty="0"/>
          </a:p>
          <a:p>
            <a:r>
              <a:rPr lang="en-US" dirty="0"/>
              <a:t>Headline</a:t>
            </a:r>
          </a:p>
          <a:p>
            <a:r>
              <a:rPr lang="en-US" dirty="0"/>
              <a:t>Democrats and Republicans equally consolidated, with independents tilt to Democrats (CA: done)</a:t>
            </a:r>
          </a:p>
          <a:p>
            <a:endParaRPr lang="en-US" dirty="0"/>
          </a:p>
          <a:p>
            <a:r>
              <a:rPr lang="en-US" dirty="0"/>
              <a:t>Is this 3-1-3 - Should be if possible (CA: independents need to be 2-3-2—we only have 58 3-1-3 independents)</a:t>
            </a:r>
          </a:p>
        </p:txBody>
      </p:sp>
      <p:sp>
        <p:nvSpPr>
          <p:cNvPr id="4" name="Slide Number Placeholder 3"/>
          <p:cNvSpPr>
            <a:spLocks noGrp="1"/>
          </p:cNvSpPr>
          <p:nvPr>
            <p:ph type="sldNum" sz="quarter" idx="10"/>
          </p:nvPr>
        </p:nvSpPr>
        <p:spPr/>
        <p:txBody>
          <a:bodyPr/>
          <a:lstStyle/>
          <a:p>
            <a:pPr>
              <a:defRPr/>
            </a:pPr>
            <a:fld id="{34C9BC08-78AD-4E70-9725-E4E223E32702}" type="slidenum">
              <a:rPr lang="en-US" smtClean="0">
                <a:solidFill>
                  <a:prstClr val="black"/>
                </a:solidFill>
              </a:rPr>
              <a:pPr>
                <a:defRPr/>
              </a:pPr>
              <a:t>17</a:t>
            </a:fld>
            <a:endParaRPr lang="en-US" dirty="0">
              <a:solidFill>
                <a:prstClr val="black"/>
              </a:solidFill>
            </a:endParaRPr>
          </a:p>
        </p:txBody>
      </p:sp>
    </p:spTree>
    <p:extLst>
      <p:ext uri="{BB962C8B-B14F-4D97-AF65-F5344CB8AC3E}">
        <p14:creationId xmlns:p14="http://schemas.microsoft.com/office/powerpoint/2010/main" val="682459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18</a:t>
            </a:fld>
            <a:endParaRPr lang="en-US"/>
          </a:p>
        </p:txBody>
      </p:sp>
    </p:spTree>
    <p:extLst>
      <p:ext uri="{BB962C8B-B14F-4D97-AF65-F5344CB8AC3E}">
        <p14:creationId xmlns:p14="http://schemas.microsoft.com/office/powerpoint/2010/main" val="3795561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20</a:t>
            </a:fld>
            <a:endParaRPr lang="en-US"/>
          </a:p>
        </p:txBody>
      </p:sp>
    </p:spTree>
    <p:extLst>
      <p:ext uri="{BB962C8B-B14F-4D97-AF65-F5344CB8AC3E}">
        <p14:creationId xmlns:p14="http://schemas.microsoft.com/office/powerpoint/2010/main" val="341302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24</a:t>
            </a:fld>
            <a:endParaRPr lang="en-US"/>
          </a:p>
        </p:txBody>
      </p:sp>
    </p:spTree>
    <p:extLst>
      <p:ext uri="{BB962C8B-B14F-4D97-AF65-F5344CB8AC3E}">
        <p14:creationId xmlns:p14="http://schemas.microsoft.com/office/powerpoint/2010/main" val="33659460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35</a:t>
            </a:fld>
            <a:endParaRPr lang="en-US"/>
          </a:p>
        </p:txBody>
      </p:sp>
    </p:spTree>
    <p:extLst>
      <p:ext uri="{BB962C8B-B14F-4D97-AF65-F5344CB8AC3E}">
        <p14:creationId xmlns:p14="http://schemas.microsoft.com/office/powerpoint/2010/main" val="2141690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3</a:t>
            </a:fld>
            <a:endParaRPr lang="en-US" dirty="0"/>
          </a:p>
        </p:txBody>
      </p:sp>
    </p:spTree>
    <p:extLst>
      <p:ext uri="{BB962C8B-B14F-4D97-AF65-F5344CB8AC3E}">
        <p14:creationId xmlns:p14="http://schemas.microsoft.com/office/powerpoint/2010/main" val="4066458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4</a:t>
            </a:fld>
            <a:endParaRPr lang="en-US" dirty="0"/>
          </a:p>
        </p:txBody>
      </p:sp>
    </p:spTree>
    <p:extLst>
      <p:ext uri="{BB962C8B-B14F-4D97-AF65-F5344CB8AC3E}">
        <p14:creationId xmlns:p14="http://schemas.microsoft.com/office/powerpoint/2010/main" val="4280998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5</a:t>
            </a:fld>
            <a:endParaRPr lang="en-US" dirty="0"/>
          </a:p>
        </p:txBody>
      </p:sp>
    </p:spTree>
    <p:extLst>
      <p:ext uri="{BB962C8B-B14F-4D97-AF65-F5344CB8AC3E}">
        <p14:creationId xmlns:p14="http://schemas.microsoft.com/office/powerpoint/2010/main" val="3346409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Before this slide. (CA: slide above added)</a:t>
            </a:r>
          </a:p>
          <a:p>
            <a:r>
              <a:rPr lang="en-US" dirty="0"/>
              <a:t>Need a presidential with 3 races for all voters. </a:t>
            </a:r>
          </a:p>
          <a:p>
            <a:r>
              <a:rPr lang="en-US" dirty="0"/>
              <a:t>With margins</a:t>
            </a:r>
          </a:p>
          <a:p>
            <a:r>
              <a:rPr lang="en-US" dirty="0"/>
              <a:t>And with the 2016 – trump and hillary graph and margin – that should come first to the left.</a:t>
            </a:r>
          </a:p>
          <a:p>
            <a:r>
              <a:rPr lang="en-US" dirty="0"/>
              <a:t>Also, add to that slide – the % voting in Democratic and Republican primaries (</a:t>
            </a:r>
            <a:r>
              <a:rPr lang="en-US" b="1" dirty="0"/>
              <a:t>CA: done above)</a:t>
            </a:r>
          </a:p>
          <a:p>
            <a:endParaRPr lang="en-US" dirty="0"/>
          </a:p>
          <a:p>
            <a:r>
              <a:rPr lang="en-US" dirty="0"/>
              <a:t>Headline</a:t>
            </a:r>
          </a:p>
          <a:p>
            <a:r>
              <a:rPr lang="en-US" dirty="0"/>
              <a:t>Democrats and Republicans equally consolidated, with independents tilt to Democrats (CA: done)</a:t>
            </a:r>
          </a:p>
          <a:p>
            <a:endParaRPr lang="en-US" dirty="0"/>
          </a:p>
          <a:p>
            <a:r>
              <a:rPr lang="en-US" dirty="0"/>
              <a:t>Is this 3-1-3 - Should be if possible (CA: independents need to be 2-3-2—we only have 58 3-1-3 independents)</a:t>
            </a:r>
          </a:p>
        </p:txBody>
      </p:sp>
      <p:sp>
        <p:nvSpPr>
          <p:cNvPr id="4" name="Slide Number Placeholder 3"/>
          <p:cNvSpPr>
            <a:spLocks noGrp="1"/>
          </p:cNvSpPr>
          <p:nvPr>
            <p:ph type="sldNum" sz="quarter" idx="10"/>
          </p:nvPr>
        </p:nvSpPr>
        <p:spPr/>
        <p:txBody>
          <a:bodyPr/>
          <a:lstStyle/>
          <a:p>
            <a:pPr>
              <a:defRPr/>
            </a:pPr>
            <a:fld id="{34C9BC08-78AD-4E70-9725-E4E223E32702}" type="slidenum">
              <a:rPr lang="en-US" smtClean="0">
                <a:solidFill>
                  <a:prstClr val="black"/>
                </a:solidFill>
              </a:rPr>
              <a:pPr>
                <a:defRPr/>
              </a:pPr>
              <a:t>11</a:t>
            </a:fld>
            <a:endParaRPr lang="en-US" dirty="0">
              <a:solidFill>
                <a:prstClr val="black"/>
              </a:solidFill>
            </a:endParaRPr>
          </a:p>
        </p:txBody>
      </p:sp>
    </p:spTree>
    <p:extLst>
      <p:ext uri="{BB962C8B-B14F-4D97-AF65-F5344CB8AC3E}">
        <p14:creationId xmlns:p14="http://schemas.microsoft.com/office/powerpoint/2010/main" val="1971451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Before this slide. (CA: slide above added)</a:t>
            </a:r>
          </a:p>
          <a:p>
            <a:r>
              <a:rPr lang="en-US" dirty="0"/>
              <a:t>Need a presidential with 3 races for all voters. </a:t>
            </a:r>
          </a:p>
          <a:p>
            <a:r>
              <a:rPr lang="en-US" dirty="0"/>
              <a:t>With margins</a:t>
            </a:r>
          </a:p>
          <a:p>
            <a:r>
              <a:rPr lang="en-US" dirty="0"/>
              <a:t>And with the 2016 – trump and hillary graph and margin – that should come first to the left.</a:t>
            </a:r>
          </a:p>
          <a:p>
            <a:r>
              <a:rPr lang="en-US" dirty="0"/>
              <a:t>Also, add to that slide – the % voting in Democratic and Republican primaries (</a:t>
            </a:r>
            <a:r>
              <a:rPr lang="en-US" b="1" dirty="0"/>
              <a:t>CA: done above)</a:t>
            </a:r>
          </a:p>
          <a:p>
            <a:endParaRPr lang="en-US" dirty="0"/>
          </a:p>
          <a:p>
            <a:r>
              <a:rPr lang="en-US" dirty="0"/>
              <a:t>Headline</a:t>
            </a:r>
          </a:p>
          <a:p>
            <a:r>
              <a:rPr lang="en-US" dirty="0"/>
              <a:t>Democrats and Republicans equally consolidated, with independents tilt to Democrats (CA: done)</a:t>
            </a:r>
          </a:p>
          <a:p>
            <a:endParaRPr lang="en-US" dirty="0"/>
          </a:p>
          <a:p>
            <a:r>
              <a:rPr lang="en-US" dirty="0"/>
              <a:t>Is this 3-1-3 - Should be if possible (CA: independents need to be 2-3-2—we only have 58 3-1-3 independents)</a:t>
            </a:r>
          </a:p>
        </p:txBody>
      </p:sp>
      <p:sp>
        <p:nvSpPr>
          <p:cNvPr id="4" name="Slide Number Placeholder 3"/>
          <p:cNvSpPr>
            <a:spLocks noGrp="1"/>
          </p:cNvSpPr>
          <p:nvPr>
            <p:ph type="sldNum" sz="quarter" idx="10"/>
          </p:nvPr>
        </p:nvSpPr>
        <p:spPr/>
        <p:txBody>
          <a:bodyPr/>
          <a:lstStyle/>
          <a:p>
            <a:pPr>
              <a:defRPr/>
            </a:pPr>
            <a:fld id="{34C9BC08-78AD-4E70-9725-E4E223E32702}" type="slidenum">
              <a:rPr lang="en-US" smtClean="0">
                <a:solidFill>
                  <a:prstClr val="black"/>
                </a:solidFill>
              </a:rPr>
              <a:pPr>
                <a:defRPr/>
              </a:pPr>
              <a:t>12</a:t>
            </a:fld>
            <a:endParaRPr lang="en-US" dirty="0">
              <a:solidFill>
                <a:prstClr val="black"/>
              </a:solidFill>
            </a:endParaRPr>
          </a:p>
        </p:txBody>
      </p:sp>
    </p:spTree>
    <p:extLst>
      <p:ext uri="{BB962C8B-B14F-4D97-AF65-F5344CB8AC3E}">
        <p14:creationId xmlns:p14="http://schemas.microsoft.com/office/powerpoint/2010/main" val="3779486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Before this slide. (CA: slide above added)</a:t>
            </a:r>
          </a:p>
          <a:p>
            <a:r>
              <a:rPr lang="en-US" dirty="0"/>
              <a:t>Need a presidential with 3 races for all voters. </a:t>
            </a:r>
          </a:p>
          <a:p>
            <a:r>
              <a:rPr lang="en-US" dirty="0"/>
              <a:t>With margins</a:t>
            </a:r>
          </a:p>
          <a:p>
            <a:r>
              <a:rPr lang="en-US" dirty="0"/>
              <a:t>And with the 2016 – trump and hillary graph and margin – that should come first to the left.</a:t>
            </a:r>
          </a:p>
          <a:p>
            <a:r>
              <a:rPr lang="en-US" dirty="0"/>
              <a:t>Also, add to that slide – the % voting in Democratic and Republican primaries (</a:t>
            </a:r>
            <a:r>
              <a:rPr lang="en-US" b="1" dirty="0"/>
              <a:t>CA: done above)</a:t>
            </a:r>
          </a:p>
          <a:p>
            <a:endParaRPr lang="en-US" dirty="0"/>
          </a:p>
          <a:p>
            <a:r>
              <a:rPr lang="en-US" dirty="0"/>
              <a:t>Headline</a:t>
            </a:r>
          </a:p>
          <a:p>
            <a:r>
              <a:rPr lang="en-US" dirty="0"/>
              <a:t>Democrats and Republicans equally consolidated, with independents tilt to Democrats (CA: done)</a:t>
            </a:r>
          </a:p>
          <a:p>
            <a:endParaRPr lang="en-US" dirty="0"/>
          </a:p>
          <a:p>
            <a:r>
              <a:rPr lang="en-US" dirty="0"/>
              <a:t>Is this 3-1-3 - Should be if possible (CA: independents need to be 2-3-2—we only have 58 3-1-3 independents)</a:t>
            </a:r>
          </a:p>
        </p:txBody>
      </p:sp>
      <p:sp>
        <p:nvSpPr>
          <p:cNvPr id="4" name="Slide Number Placeholder 3"/>
          <p:cNvSpPr>
            <a:spLocks noGrp="1"/>
          </p:cNvSpPr>
          <p:nvPr>
            <p:ph type="sldNum" sz="quarter" idx="10"/>
          </p:nvPr>
        </p:nvSpPr>
        <p:spPr/>
        <p:txBody>
          <a:bodyPr/>
          <a:lstStyle/>
          <a:p>
            <a:pPr>
              <a:defRPr/>
            </a:pPr>
            <a:fld id="{34C9BC08-78AD-4E70-9725-E4E223E32702}" type="slidenum">
              <a:rPr lang="en-US" smtClean="0">
                <a:solidFill>
                  <a:prstClr val="black"/>
                </a:solidFill>
              </a:rPr>
              <a:pPr>
                <a:defRPr/>
              </a:pPr>
              <a:t>13</a:t>
            </a:fld>
            <a:endParaRPr lang="en-US" dirty="0">
              <a:solidFill>
                <a:prstClr val="black"/>
              </a:solidFill>
            </a:endParaRPr>
          </a:p>
        </p:txBody>
      </p:sp>
    </p:spTree>
    <p:extLst>
      <p:ext uri="{BB962C8B-B14F-4D97-AF65-F5344CB8AC3E}">
        <p14:creationId xmlns:p14="http://schemas.microsoft.com/office/powerpoint/2010/main" val="3602748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Before this slide. (CA: slide above added)</a:t>
            </a:r>
          </a:p>
          <a:p>
            <a:r>
              <a:rPr lang="en-US" dirty="0"/>
              <a:t>Need a presidential with 3 races for all voters. </a:t>
            </a:r>
          </a:p>
          <a:p>
            <a:r>
              <a:rPr lang="en-US" dirty="0"/>
              <a:t>With margins</a:t>
            </a:r>
          </a:p>
          <a:p>
            <a:r>
              <a:rPr lang="en-US" dirty="0"/>
              <a:t>And with the 2016 – trump and hillary graph and margin – that should come first to the left.</a:t>
            </a:r>
          </a:p>
          <a:p>
            <a:r>
              <a:rPr lang="en-US" dirty="0"/>
              <a:t>Also, add to that slide – the % voting in Democratic and Republican primaries (</a:t>
            </a:r>
            <a:r>
              <a:rPr lang="en-US" b="1" dirty="0"/>
              <a:t>CA: done above)</a:t>
            </a:r>
          </a:p>
          <a:p>
            <a:endParaRPr lang="en-US" dirty="0"/>
          </a:p>
          <a:p>
            <a:r>
              <a:rPr lang="en-US" dirty="0"/>
              <a:t>Headline</a:t>
            </a:r>
          </a:p>
          <a:p>
            <a:r>
              <a:rPr lang="en-US" dirty="0"/>
              <a:t>Democrats and Republicans equally consolidated, with independents tilt to Democrats (CA: done)</a:t>
            </a:r>
          </a:p>
          <a:p>
            <a:endParaRPr lang="en-US" dirty="0"/>
          </a:p>
          <a:p>
            <a:r>
              <a:rPr lang="en-US" dirty="0"/>
              <a:t>Is this 3-1-3 - Should be if possible (CA: independents need to be 2-3-2—we only have 58 3-1-3 independents)</a:t>
            </a:r>
          </a:p>
        </p:txBody>
      </p:sp>
      <p:sp>
        <p:nvSpPr>
          <p:cNvPr id="4" name="Slide Number Placeholder 3"/>
          <p:cNvSpPr>
            <a:spLocks noGrp="1"/>
          </p:cNvSpPr>
          <p:nvPr>
            <p:ph type="sldNum" sz="quarter" idx="10"/>
          </p:nvPr>
        </p:nvSpPr>
        <p:spPr/>
        <p:txBody>
          <a:bodyPr/>
          <a:lstStyle/>
          <a:p>
            <a:pPr>
              <a:defRPr/>
            </a:pPr>
            <a:fld id="{34C9BC08-78AD-4E70-9725-E4E223E32702}" type="slidenum">
              <a:rPr lang="en-US" smtClean="0">
                <a:solidFill>
                  <a:prstClr val="black"/>
                </a:solidFill>
              </a:rPr>
              <a:pPr>
                <a:defRPr/>
              </a:pPr>
              <a:t>14</a:t>
            </a:fld>
            <a:endParaRPr lang="en-US" dirty="0">
              <a:solidFill>
                <a:prstClr val="black"/>
              </a:solidFill>
            </a:endParaRPr>
          </a:p>
        </p:txBody>
      </p:sp>
    </p:spTree>
    <p:extLst>
      <p:ext uri="{BB962C8B-B14F-4D97-AF65-F5344CB8AC3E}">
        <p14:creationId xmlns:p14="http://schemas.microsoft.com/office/powerpoint/2010/main" val="1967114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Before this slide. (CA: slide above added)</a:t>
            </a:r>
          </a:p>
          <a:p>
            <a:r>
              <a:rPr lang="en-US" dirty="0"/>
              <a:t>Need a presidential with 3 races for all voters. </a:t>
            </a:r>
          </a:p>
          <a:p>
            <a:r>
              <a:rPr lang="en-US" dirty="0"/>
              <a:t>With margins</a:t>
            </a:r>
          </a:p>
          <a:p>
            <a:r>
              <a:rPr lang="en-US" dirty="0"/>
              <a:t>And with the 2016 – trump and hillary graph and margin – that should come first to the left.</a:t>
            </a:r>
          </a:p>
          <a:p>
            <a:r>
              <a:rPr lang="en-US" dirty="0"/>
              <a:t>Also, add to that slide – the % voting in Democratic and Republican primaries (</a:t>
            </a:r>
            <a:r>
              <a:rPr lang="en-US" b="1" dirty="0"/>
              <a:t>CA: done above)</a:t>
            </a:r>
          </a:p>
          <a:p>
            <a:endParaRPr lang="en-US" dirty="0"/>
          </a:p>
          <a:p>
            <a:r>
              <a:rPr lang="en-US" dirty="0"/>
              <a:t>Headline</a:t>
            </a:r>
          </a:p>
          <a:p>
            <a:r>
              <a:rPr lang="en-US" dirty="0"/>
              <a:t>Democrats and Republicans equally consolidated, with independents tilt to Democrats (CA: done)</a:t>
            </a:r>
          </a:p>
          <a:p>
            <a:endParaRPr lang="en-US" dirty="0"/>
          </a:p>
          <a:p>
            <a:r>
              <a:rPr lang="en-US" dirty="0"/>
              <a:t>Is this 3-1-3 - Should be if possible (CA: independents need to be 2-3-2—we only have 58 3-1-3 independents)</a:t>
            </a:r>
          </a:p>
        </p:txBody>
      </p:sp>
      <p:sp>
        <p:nvSpPr>
          <p:cNvPr id="4" name="Slide Number Placeholder 3"/>
          <p:cNvSpPr>
            <a:spLocks noGrp="1"/>
          </p:cNvSpPr>
          <p:nvPr>
            <p:ph type="sldNum" sz="quarter" idx="10"/>
          </p:nvPr>
        </p:nvSpPr>
        <p:spPr/>
        <p:txBody>
          <a:bodyPr/>
          <a:lstStyle/>
          <a:p>
            <a:pPr>
              <a:defRPr/>
            </a:pPr>
            <a:fld id="{34C9BC08-78AD-4E70-9725-E4E223E32702}" type="slidenum">
              <a:rPr lang="en-US" smtClean="0">
                <a:solidFill>
                  <a:prstClr val="black"/>
                </a:solidFill>
              </a:rPr>
              <a:pPr>
                <a:defRPr/>
              </a:pPr>
              <a:t>15</a:t>
            </a:fld>
            <a:endParaRPr lang="en-US" dirty="0">
              <a:solidFill>
                <a:prstClr val="black"/>
              </a:solidFill>
            </a:endParaRPr>
          </a:p>
        </p:txBody>
      </p:sp>
    </p:spTree>
    <p:extLst>
      <p:ext uri="{BB962C8B-B14F-4D97-AF65-F5344CB8AC3E}">
        <p14:creationId xmlns:p14="http://schemas.microsoft.com/office/powerpoint/2010/main" val="3540894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6A7FA42-E5FD-42FD-AF57-0CCC410B32D9}"/>
              </a:ext>
            </a:extLst>
          </p:cNvPr>
          <p:cNvSpPr/>
          <p:nvPr userDrawn="1"/>
        </p:nvSpPr>
        <p:spPr>
          <a:xfrm>
            <a:off x="1524000" y="1122362"/>
            <a:ext cx="9144000" cy="2387601"/>
          </a:xfrm>
          <a:prstGeom prst="rect">
            <a:avLst/>
          </a:prstGeom>
          <a:solidFill>
            <a:srgbClr val="F5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6120BD-D120-40E2-9011-8CC79CC08FC3}"/>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5" name="Footer Placeholder 4">
            <a:extLst>
              <a:ext uri="{FF2B5EF4-FFF2-40B4-BE49-F238E27FC236}">
                <a16:creationId xmlns:a16="http://schemas.microsoft.com/office/drawing/2014/main" id="{E5BE201F-9696-489D-837F-4E928AAFBF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BBBEF2-9D2F-4F1F-923C-1CF87A1A6110}"/>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8" name="Rectangle 7">
            <a:extLst>
              <a:ext uri="{FF2B5EF4-FFF2-40B4-BE49-F238E27FC236}">
                <a16:creationId xmlns:a16="http://schemas.microsoft.com/office/drawing/2014/main" id="{FD3E059B-CE5D-43C4-A609-247B4E4800CD}"/>
              </a:ext>
            </a:extLst>
          </p:cNvPr>
          <p:cNvSpPr/>
          <p:nvPr userDrawn="1"/>
        </p:nvSpPr>
        <p:spPr>
          <a:xfrm>
            <a:off x="1524000" y="3602039"/>
            <a:ext cx="9144000" cy="1655762"/>
          </a:xfrm>
          <a:prstGeom prst="rect">
            <a:avLst/>
          </a:prstGeom>
          <a:solidFill>
            <a:srgbClr val="F5BA2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4AF504F8-4750-4CAA-A656-CE1CF1AE2D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23975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F10A6-5BE0-47AB-A1B9-31FCD9ED9A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4DA191-D6C0-4150-9E8F-004E1C4657C7}"/>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3/19/20</a:t>
            </a:fld>
            <a:endParaRPr lang="en-US"/>
          </a:p>
        </p:txBody>
      </p:sp>
      <p:sp>
        <p:nvSpPr>
          <p:cNvPr id="4" name="Footer Placeholder 3">
            <a:extLst>
              <a:ext uri="{FF2B5EF4-FFF2-40B4-BE49-F238E27FC236}">
                <a16:creationId xmlns:a16="http://schemas.microsoft.com/office/drawing/2014/main" id="{F605E72C-FB37-49C9-8E02-67DF199649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07E27F-F644-4940-B300-2AC9C16B853D}"/>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1194520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2E50AA-AD40-4C3A-88BE-85A18E3D3761}"/>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3/19/20</a:t>
            </a:fld>
            <a:endParaRPr lang="en-US"/>
          </a:p>
        </p:txBody>
      </p:sp>
      <p:sp>
        <p:nvSpPr>
          <p:cNvPr id="3" name="Footer Placeholder 2">
            <a:extLst>
              <a:ext uri="{FF2B5EF4-FFF2-40B4-BE49-F238E27FC236}">
                <a16:creationId xmlns:a16="http://schemas.microsoft.com/office/drawing/2014/main" id="{B68C1F70-FE04-4562-975C-08DABB5872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74EC6E-6C61-470B-BDD3-DA8DF6232226}"/>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276546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65DE5-CA7A-4F4C-B914-0BB1398255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3795F8-1424-4CC6-812A-B27AFDA75C9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6BABA0-249A-4213-9913-73239EBD13A1}"/>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3/19/20</a:t>
            </a:fld>
            <a:endParaRPr lang="en-US"/>
          </a:p>
        </p:txBody>
      </p:sp>
      <p:sp>
        <p:nvSpPr>
          <p:cNvPr id="5" name="Footer Placeholder 4">
            <a:extLst>
              <a:ext uri="{FF2B5EF4-FFF2-40B4-BE49-F238E27FC236}">
                <a16:creationId xmlns:a16="http://schemas.microsoft.com/office/drawing/2014/main" id="{7DD2987D-5B4F-4413-8198-26E936DE22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E51E2B-CCA1-410D-AB25-7FC64B4983ED}"/>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3537812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23240" y="1825625"/>
            <a:ext cx="1083055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345440" y="365125"/>
            <a:ext cx="11544598"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23240" y="365126"/>
            <a:ext cx="10515600" cy="1139824"/>
          </a:xfrm>
        </p:spPr>
        <p:txBody>
          <a:bodyPr/>
          <a:lstStyle>
            <a:lvl1pPr>
              <a:defRPr>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2990800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23240" y="1825625"/>
            <a:ext cx="565848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345440" y="365125"/>
            <a:ext cx="5836285"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23240" y="365126"/>
            <a:ext cx="5658485" cy="1139824"/>
          </a:xfrm>
        </p:spPr>
        <p:txBody>
          <a:bodyPr/>
          <a:lstStyle>
            <a:lvl1pPr>
              <a:defRPr>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3329071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762625" y="1825625"/>
            <a:ext cx="612741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5676900" y="365125"/>
            <a:ext cx="6213138"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762625" y="365126"/>
            <a:ext cx="5276215" cy="1139824"/>
          </a:xfrm>
        </p:spPr>
        <p:txBody>
          <a:bodyPr/>
          <a:lstStyle>
            <a:lvl1pPr>
              <a:defRPr>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3342558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AAD75D-9EA7-4CF2-9079-0544D2FCAF0D}"/>
              </a:ext>
            </a:extLst>
          </p:cNvPr>
          <p:cNvSpPr/>
          <p:nvPr userDrawn="1"/>
        </p:nvSpPr>
        <p:spPr>
          <a:xfrm>
            <a:off x="528320" y="347346"/>
            <a:ext cx="11544598" cy="113982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5BA2B"/>
              </a:solidFill>
            </a:endParaRPr>
          </a:p>
        </p:txBody>
      </p:sp>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23240" y="1825625"/>
            <a:ext cx="1083055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23240" y="365126"/>
            <a:ext cx="10515600" cy="1139824"/>
          </a:xfrm>
        </p:spPr>
        <p:txBody>
          <a:bodyPr/>
          <a:lstStyle>
            <a:lvl1pPr>
              <a:defRPr>
                <a:solidFill>
                  <a:srgbClr val="F5BA2B"/>
                </a:solidFill>
              </a:defRPr>
            </a:lvl1pPr>
          </a:lstStyle>
          <a:p>
            <a:r>
              <a:rPr lang="en-US" dirty="0"/>
              <a:t>Click to edit Master title style</a:t>
            </a:r>
          </a:p>
        </p:txBody>
      </p:sp>
    </p:spTree>
    <p:extLst>
      <p:ext uri="{BB962C8B-B14F-4D97-AF65-F5344CB8AC3E}">
        <p14:creationId xmlns:p14="http://schemas.microsoft.com/office/powerpoint/2010/main" val="3811896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9012262-42F6-41C7-9995-4EFD879EDA6D}"/>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3/19/20</a:t>
            </a:fld>
            <a:endParaRPr lang="en-US"/>
          </a:p>
        </p:txBody>
      </p:sp>
      <p:sp>
        <p:nvSpPr>
          <p:cNvPr id="5" name="Footer Placeholder 4">
            <a:extLst>
              <a:ext uri="{FF2B5EF4-FFF2-40B4-BE49-F238E27FC236}">
                <a16:creationId xmlns:a16="http://schemas.microsoft.com/office/drawing/2014/main" id="{76C479C6-DADF-43BE-B37A-2648218BB1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AE3896-AC24-40A5-B9E7-9C68E148C6B3}"/>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17514657-B334-4C76-8F4C-31A4A567A796}"/>
              </a:ext>
            </a:extLst>
          </p:cNvPr>
          <p:cNvSpPr/>
          <p:nvPr userDrawn="1"/>
        </p:nvSpPr>
        <p:spPr>
          <a:xfrm>
            <a:off x="-20421" y="0"/>
            <a:ext cx="3363696"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202C32C-18FB-46AA-923A-57E840546617}"/>
              </a:ext>
            </a:extLst>
          </p:cNvPr>
          <p:cNvSpPr/>
          <p:nvPr userDrawn="1"/>
        </p:nvSpPr>
        <p:spPr>
          <a:xfrm>
            <a:off x="1676400" y="2438400"/>
            <a:ext cx="9686023" cy="2124075"/>
          </a:xfrm>
          <a:prstGeom prst="rect">
            <a:avLst/>
          </a:prstGeom>
          <a:solidFill>
            <a:srgbClr val="F5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7D3838-8BBA-4DEF-A8BB-CB509E3847BD}"/>
              </a:ext>
            </a:extLst>
          </p:cNvPr>
          <p:cNvSpPr>
            <a:spLocks noGrp="1"/>
          </p:cNvSpPr>
          <p:nvPr>
            <p:ph type="title"/>
          </p:nvPr>
        </p:nvSpPr>
        <p:spPr>
          <a:xfrm>
            <a:off x="1676400" y="2438400"/>
            <a:ext cx="9671050" cy="2124075"/>
          </a:xfrm>
        </p:spPr>
        <p:txBody>
          <a:bodyPr anchor="ctr"/>
          <a:lstStyle>
            <a:lvl1pPr algn="ctr">
              <a:defRPr sz="6000"/>
            </a:lvl1pPr>
          </a:lstStyle>
          <a:p>
            <a:r>
              <a:rPr lang="en-US" dirty="0"/>
              <a:t>Click to edit Master title style</a:t>
            </a:r>
          </a:p>
        </p:txBody>
      </p:sp>
    </p:spTree>
    <p:extLst>
      <p:ext uri="{BB962C8B-B14F-4D97-AF65-F5344CB8AC3E}">
        <p14:creationId xmlns:p14="http://schemas.microsoft.com/office/powerpoint/2010/main" val="3532423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465E39B-3E0C-4146-A841-D90C73792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8249C-A0B0-41BE-ACCF-9FC3218ACB44}"/>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8" name="Rectangle 7">
            <a:extLst>
              <a:ext uri="{FF2B5EF4-FFF2-40B4-BE49-F238E27FC236}">
                <a16:creationId xmlns:a16="http://schemas.microsoft.com/office/drawing/2014/main" id="{A419DBFA-6E9C-4135-BECE-7A979A605190}"/>
              </a:ext>
            </a:extLst>
          </p:cNvPr>
          <p:cNvSpPr/>
          <p:nvPr userDrawn="1"/>
        </p:nvSpPr>
        <p:spPr>
          <a:xfrm>
            <a:off x="-20320" y="0"/>
            <a:ext cx="1310640" cy="6864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4521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465E39B-3E0C-4146-A841-D90C73792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8249C-A0B0-41BE-ACCF-9FC3218ACB44}"/>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8" name="Rectangle 7">
            <a:extLst>
              <a:ext uri="{FF2B5EF4-FFF2-40B4-BE49-F238E27FC236}">
                <a16:creationId xmlns:a16="http://schemas.microsoft.com/office/drawing/2014/main" id="{A419DBFA-6E9C-4135-BECE-7A979A605190}"/>
              </a:ext>
            </a:extLst>
          </p:cNvPr>
          <p:cNvSpPr/>
          <p:nvPr userDrawn="1"/>
        </p:nvSpPr>
        <p:spPr>
          <a:xfrm>
            <a:off x="914401" y="0"/>
            <a:ext cx="6162674" cy="6858000"/>
          </a:xfrm>
          <a:prstGeom prst="rect">
            <a:avLst/>
          </a:prstGeom>
          <a:solidFill>
            <a:srgbClr val="F5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ADBD05-11CC-469A-B954-0EA13D385052}"/>
              </a:ext>
            </a:extLst>
          </p:cNvPr>
          <p:cNvSpPr>
            <a:spLocks noGrp="1"/>
          </p:cNvSpPr>
          <p:nvPr>
            <p:ph type="title"/>
          </p:nvPr>
        </p:nvSpPr>
        <p:spPr>
          <a:xfrm>
            <a:off x="1366838" y="2289176"/>
            <a:ext cx="5257800" cy="1139824"/>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1980867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B95D0-B393-4507-800E-BC2A3579C8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568EA3-A74B-4FF4-9AFD-46FC6204AA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EA57244-03AA-4236-9DA9-13C118F58CD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F3EAD2-1D3D-440B-BA43-5934A5E27C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A769C04-1DB8-4E0D-B217-95E7BD00649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CADF1C-CD9C-4034-9D10-3967BF6B7197}"/>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3/19/20</a:t>
            </a:fld>
            <a:endParaRPr lang="en-US"/>
          </a:p>
        </p:txBody>
      </p:sp>
      <p:sp>
        <p:nvSpPr>
          <p:cNvPr id="8" name="Footer Placeholder 7">
            <a:extLst>
              <a:ext uri="{FF2B5EF4-FFF2-40B4-BE49-F238E27FC236}">
                <a16:creationId xmlns:a16="http://schemas.microsoft.com/office/drawing/2014/main" id="{DF87DC2F-322A-4BB2-A5DB-28CE2844D4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C3E038-84A6-4047-801D-A7712A748649}"/>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613186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AFBBD7-E326-47AB-9752-D0F64E671A2D}"/>
              </a:ext>
            </a:extLst>
          </p:cNvPr>
          <p:cNvSpPr>
            <a:spLocks noGrp="1"/>
          </p:cNvSpPr>
          <p:nvPr>
            <p:ph type="body" idx="1"/>
          </p:nvPr>
        </p:nvSpPr>
        <p:spPr>
          <a:xfrm>
            <a:off x="508000" y="1825625"/>
            <a:ext cx="11198223"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B820148-6572-4E0A-A3B3-AFACE6774E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3D340F-E019-466E-9425-BCBBA017A230}"/>
              </a:ext>
            </a:extLst>
          </p:cNvPr>
          <p:cNvSpPr>
            <a:spLocks noGrp="1"/>
          </p:cNvSpPr>
          <p:nvPr>
            <p:ph type="sldNum" sz="quarter" idx="4"/>
          </p:nvPr>
        </p:nvSpPr>
        <p:spPr>
          <a:xfrm>
            <a:off x="9277350" y="444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58A5C0-C843-4798-A68E-D1A36425029C}" type="slidenum">
              <a:rPr lang="en-US" smtClean="0"/>
              <a:pPr/>
              <a:t>‹#›</a:t>
            </a:fld>
            <a:endParaRPr lang="en-US"/>
          </a:p>
        </p:txBody>
      </p:sp>
      <p:sp>
        <p:nvSpPr>
          <p:cNvPr id="2" name="Title Placeholder 1">
            <a:extLst>
              <a:ext uri="{FF2B5EF4-FFF2-40B4-BE49-F238E27FC236}">
                <a16:creationId xmlns:a16="http://schemas.microsoft.com/office/drawing/2014/main" id="{682BB389-2D32-4459-A711-0F392A83F6EB}"/>
              </a:ext>
            </a:extLst>
          </p:cNvPr>
          <p:cNvSpPr>
            <a:spLocks noGrp="1"/>
          </p:cNvSpPr>
          <p:nvPr>
            <p:ph type="title"/>
          </p:nvPr>
        </p:nvSpPr>
        <p:spPr>
          <a:xfrm>
            <a:off x="508000" y="365126"/>
            <a:ext cx="11198224" cy="1139824"/>
          </a:xfrm>
          <a:prstGeom prst="rect">
            <a:avLst/>
          </a:prstGeom>
        </p:spPr>
        <p:txBody>
          <a:bodyPr vert="horz" lIns="91440" tIns="45720" rIns="91440" bIns="45720" rtlCol="0" anchor="ctr">
            <a:normAutofit/>
          </a:bodyPr>
          <a:lstStyle/>
          <a:p>
            <a:r>
              <a:rPr lang="en-US" dirty="0"/>
              <a:t>Click To Edit Master Title Style</a:t>
            </a:r>
          </a:p>
        </p:txBody>
      </p:sp>
      <p:grpSp>
        <p:nvGrpSpPr>
          <p:cNvPr id="16" name="Group 15">
            <a:extLst>
              <a:ext uri="{FF2B5EF4-FFF2-40B4-BE49-F238E27FC236}">
                <a16:creationId xmlns:a16="http://schemas.microsoft.com/office/drawing/2014/main" id="{91DFF0AA-25CB-4522-8735-CED47F9D6E1A}"/>
              </a:ext>
            </a:extLst>
          </p:cNvPr>
          <p:cNvGrpSpPr>
            <a:grpSpLocks noChangeAspect="1"/>
          </p:cNvGrpSpPr>
          <p:nvPr userDrawn="1"/>
        </p:nvGrpSpPr>
        <p:grpSpPr>
          <a:xfrm>
            <a:off x="11185957" y="6356350"/>
            <a:ext cx="892295" cy="470693"/>
            <a:chOff x="4581525" y="2647950"/>
            <a:chExt cx="2943225" cy="1552575"/>
          </a:xfrm>
        </p:grpSpPr>
        <p:pic>
          <p:nvPicPr>
            <p:cNvPr id="14" name="Picture 13">
              <a:extLst>
                <a:ext uri="{FF2B5EF4-FFF2-40B4-BE49-F238E27FC236}">
                  <a16:creationId xmlns:a16="http://schemas.microsoft.com/office/drawing/2014/main" id="{D637E496-7AE7-42C4-BFF6-DEE5043A9357}"/>
                </a:ext>
              </a:extLst>
            </p:cNvPr>
            <p:cNvPicPr>
              <a:picLocks noChangeAspect="1"/>
            </p:cNvPicPr>
            <p:nvPr userDrawn="1"/>
          </p:nvPicPr>
          <p:blipFill rotWithShape="1">
            <a:blip r:embed="rId14" cstate="email">
              <a:extLst>
                <a:ext uri="{28A0092B-C50C-407E-A947-70E740481C1C}">
                  <a14:useLocalDpi xmlns:a14="http://schemas.microsoft.com/office/drawing/2010/main"/>
                </a:ext>
              </a:extLst>
            </a:blip>
            <a:srcRect/>
            <a:stretch/>
          </p:blipFill>
          <p:spPr>
            <a:xfrm>
              <a:off x="4667250" y="2647950"/>
              <a:ext cx="2857500" cy="1552575"/>
            </a:xfrm>
            <a:prstGeom prst="rect">
              <a:avLst/>
            </a:prstGeom>
          </p:spPr>
        </p:pic>
        <p:sp>
          <p:nvSpPr>
            <p:cNvPr id="15" name="Rectangle 14">
              <a:extLst>
                <a:ext uri="{FF2B5EF4-FFF2-40B4-BE49-F238E27FC236}">
                  <a16:creationId xmlns:a16="http://schemas.microsoft.com/office/drawing/2014/main" id="{9B7B3E67-D8E9-4489-8EA1-C727D3AE3D36}"/>
                </a:ext>
              </a:extLst>
            </p:cNvPr>
            <p:cNvSpPr/>
            <p:nvPr userDrawn="1"/>
          </p:nvSpPr>
          <p:spPr>
            <a:xfrm>
              <a:off x="4581525" y="3867150"/>
              <a:ext cx="2466975" cy="247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57488876"/>
      </p:ext>
    </p:extLst>
  </p:cSld>
  <p:clrMap bg1="lt1" tx1="dk1" bg2="lt2" tx2="dk2" accent1="accent1" accent2="accent2" accent3="accent3" accent4="accent4" accent5="accent5" accent6="accent6" hlink="hlink" folHlink="folHlink"/>
  <p:sldLayoutIdLst>
    <p:sldLayoutId id="2147483649" r:id="rId1"/>
    <p:sldLayoutId id="2147483675" r:id="rId2"/>
    <p:sldLayoutId id="2147483670" r:id="rId3"/>
    <p:sldLayoutId id="2147483669" r:id="rId4"/>
    <p:sldLayoutId id="2147483664" r:id="rId5"/>
    <p:sldLayoutId id="2147483651" r:id="rId6"/>
    <p:sldLayoutId id="2147483673" r:id="rId7"/>
    <p:sldLayoutId id="2147483660" r:id="rId8"/>
    <p:sldLayoutId id="2147483653" r:id="rId9"/>
    <p:sldLayoutId id="2147483654" r:id="rId10"/>
    <p:sldLayoutId id="2147483655" r:id="rId11"/>
    <p:sldLayoutId id="2147483658" r:id="rId12"/>
  </p:sldLayoutIdLst>
  <p:txStyles>
    <p:titleStyle>
      <a:lvl1pPr algn="l" defTabSz="914400" rtl="0" eaLnBrk="1" latinLnBrk="0" hangingPunct="1">
        <a:lnSpc>
          <a:spcPct val="90000"/>
        </a:lnSpc>
        <a:spcBef>
          <a:spcPct val="0"/>
        </a:spcBef>
        <a:buNone/>
        <a:defRPr sz="40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smlr.rutgers.edu/news/voter-turnout-surges-among-people-disabilities" TargetMode="Externa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respectability.org/2017/07/rep-steve-bartlett/" TargetMode="External"/><Relationship Id="rId7" Type="http://schemas.openxmlformats.org/officeDocument/2006/relationships/hyperlink" Target="https://www.respectability.org/2017/12/jennifer-laszlo-mizrahi-president/" TargetMode="External"/><Relationship Id="rId2" Type="http://schemas.openxmlformats.org/officeDocument/2006/relationships/image" Target="../media/image4.tiff"/><Relationship Id="rId1" Type="http://schemas.openxmlformats.org/officeDocument/2006/relationships/slideLayout" Target="../slideLayouts/slideLayout2.xml"/><Relationship Id="rId6" Type="http://schemas.openxmlformats.org/officeDocument/2006/relationships/image" Target="../media/image6.tiff"/><Relationship Id="rId5" Type="http://schemas.openxmlformats.org/officeDocument/2006/relationships/hyperlink" Target="https://www.greenbergresearch.com/" TargetMode="External"/><Relationship Id="rId4" Type="http://schemas.openxmlformats.org/officeDocument/2006/relationships/image" Target="../media/image5.tiff"/></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respectability.org/inclusion-toolkits/etiquette-interacting-with-people-with-disabilities/" TargetMode="External"/><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therespectabilityreport.org/2020/01/22/2020-disability-voter-guide/" TargetMode="External"/><Relationship Id="rId2" Type="http://schemas.openxmlformats.org/officeDocument/2006/relationships/hyperlink" Target="https://www.respectability.org/wp-content/uploads/2017/05/Disability-Employment-First-Planning.pdf"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hyperlink" Target="https://www.respectability.org/inclusion-toolkits/terminology-tips-using-the-appropriate-lexicon/" TargetMode="External"/><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hyperlink" Target="https://vimeo.com/379886686"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results?search_query=add+captions+to+youtube+video"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vimeo.com/386336396" TargetMode="External"/><Relationship Id="rId4" Type="http://schemas.openxmlformats.org/officeDocument/2006/relationships/hyperlink" Target="https://digital.gov/2014/06/30/508-accessible-videos-how-to-make-audio-descriptions/"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hr.cornell.edu/sites/default/files/documents/accessible_meeting_checklist.pdf" TargetMode="External"/><Relationship Id="rId2" Type="http://schemas.openxmlformats.org/officeDocument/2006/relationships/hyperlink" Target="https://accessibility.cornell.edu/event-planning/accessible-meeting-and-event-checklist/" TargetMode="External"/><Relationship Id="rId1" Type="http://schemas.openxmlformats.org/officeDocument/2006/relationships/slideLayout" Target="../slideLayouts/slideLayout2.xml"/><Relationship Id="rId5" Type="http://schemas.openxmlformats.org/officeDocument/2006/relationships/hyperlink" Target="https://vimeo.com/375927062" TargetMode="External"/><Relationship Id="rId4" Type="http://schemas.openxmlformats.org/officeDocument/2006/relationships/hyperlink" Target="https://splashthat.com/blog/accessible-event-planning"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racialequitytools.org/resourcefiles/mapping-margins.pdf" TargetMode="External"/><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www.respectability.org/accessibility-webinar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respectability.org/2016/12/polling-shows-people-with-disabilities-split-vote-between-trump-and-clinton/" TargetMode="External"/><Relationship Id="rId2" Type="http://schemas.openxmlformats.org/officeDocument/2006/relationships/hyperlink" Target="https://www.respectability.org/2018/02/webinar-results-new-national-poll-voters-disabilities/"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chart" Target="../charts/chart7.xml"/><Relationship Id="rId4" Type="http://schemas.openxmlformats.org/officeDocument/2006/relationships/chart" Target="../charts/chart6.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chart" Target="../charts/chart9.xml"/><Relationship Id="rId4" Type="http://schemas.openxmlformats.org/officeDocument/2006/relationships/chart" Target="../charts/chart8.xml"/></Relationships>
</file>

<file path=ppt/slides/_rels/slide3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jpeg"/><Relationship Id="rId7" Type="http://schemas.openxmlformats.org/officeDocument/2006/relationships/hyperlink" Target="http://www.respectability.org/" TargetMode="External"/><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hyperlink" Target="mailto:JenniferM@RespectAbilityUSA.org" TargetMode="External"/><Relationship Id="rId5" Type="http://schemas.openxmlformats.org/officeDocument/2006/relationships/image" Target="../media/image27.png"/><Relationship Id="rId4" Type="http://schemas.openxmlformats.org/officeDocument/2006/relationships/hyperlink" Target="http://www.greenbergresearch.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respectability.org/2020/03/new-data-voters-disabilities-2020/"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353B72DE-4852-DF4A-AA64-C2337455FA9B}"/>
              </a:ext>
            </a:extLst>
          </p:cNvPr>
          <p:cNvSpPr>
            <a:spLocks noGrp="1"/>
          </p:cNvSpPr>
          <p:nvPr>
            <p:ph type="title"/>
          </p:nvPr>
        </p:nvSpPr>
        <p:spPr/>
        <p:txBody>
          <a:bodyPr>
            <a:normAutofit fontScale="90000"/>
          </a:bodyPr>
          <a:lstStyle/>
          <a:p>
            <a:r>
              <a:rPr lang="en-US" b="1" dirty="0">
                <a:solidFill>
                  <a:srgbClr val="000000"/>
                </a:solidFill>
              </a:rPr>
              <a:t>Ten-Fold Decrease in Job Gains for People with Disabilities</a:t>
            </a:r>
            <a:br>
              <a:rPr lang="en-US" b="1" dirty="0">
                <a:solidFill>
                  <a:srgbClr val="000000"/>
                </a:solidFill>
              </a:rPr>
            </a:br>
            <a:endParaRPr lang="en-US" dirty="0"/>
          </a:p>
        </p:txBody>
      </p:sp>
      <p:pic>
        <p:nvPicPr>
          <p:cNvPr id="13" name="Picture 12" descr="RespectAbility logo">
            <a:extLst>
              <a:ext uri="{FF2B5EF4-FFF2-40B4-BE49-F238E27FC236}">
                <a16:creationId xmlns:a16="http://schemas.microsoft.com/office/drawing/2014/main" id="{F470BEEA-2EE5-4BD6-B08F-117EAA0ADD6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5800" y="3785282"/>
            <a:ext cx="5410200" cy="2419350"/>
          </a:xfrm>
          <a:prstGeom prst="rect">
            <a:avLst/>
          </a:prstGeom>
        </p:spPr>
      </p:pic>
      <p:sp>
        <p:nvSpPr>
          <p:cNvPr id="2" name="TextBox 1">
            <a:extLst>
              <a:ext uri="{FF2B5EF4-FFF2-40B4-BE49-F238E27FC236}">
                <a16:creationId xmlns:a16="http://schemas.microsoft.com/office/drawing/2014/main" id="{DB4D2C9D-347E-4710-B426-E2F945F2385B}"/>
              </a:ext>
            </a:extLst>
          </p:cNvPr>
          <p:cNvSpPr txBox="1"/>
          <p:nvPr/>
        </p:nvSpPr>
        <p:spPr>
          <a:xfrm>
            <a:off x="6899408" y="4041319"/>
            <a:ext cx="4606781" cy="1938992"/>
          </a:xfrm>
          <a:prstGeom prst="rect">
            <a:avLst/>
          </a:prstGeom>
          <a:noFill/>
        </p:spPr>
        <p:txBody>
          <a:bodyPr wrap="square" rtlCol="0">
            <a:spAutoFit/>
          </a:bodyPr>
          <a:lstStyle/>
          <a:p>
            <a:pPr algn="ctr"/>
            <a:r>
              <a:rPr lang="en-US" sz="2400" b="1" dirty="0">
                <a:solidFill>
                  <a:srgbClr val="000000"/>
                </a:solidFill>
                <a:latin typeface="Times New Roman" panose="02020603050405020304" pitchFamily="18" charset="0"/>
                <a:cs typeface="Times New Roman" panose="02020603050405020304" pitchFamily="18" charset="0"/>
              </a:rPr>
              <a:t>NEW POLL DATA: Voters with Disabilities and the 2020 Election</a:t>
            </a:r>
          </a:p>
          <a:p>
            <a:pPr algn="ctr"/>
            <a:endParaRPr lang="en-US" sz="2400" b="1" dirty="0">
              <a:solidFill>
                <a:srgbClr val="000000"/>
              </a:solidFill>
              <a:latin typeface="Times New Roman" panose="02020603050405020304" pitchFamily="18" charset="0"/>
              <a:cs typeface="Times New Roman" panose="02020603050405020304" pitchFamily="18" charset="0"/>
            </a:endParaRPr>
          </a:p>
          <a:p>
            <a:pPr algn="ctr"/>
            <a:r>
              <a:rPr lang="en-US" sz="2400" b="1" dirty="0">
                <a:solidFill>
                  <a:srgbClr val="000000"/>
                </a:solidFill>
                <a:latin typeface="Times New Roman" panose="02020603050405020304" pitchFamily="18" charset="0"/>
                <a:cs typeface="Times New Roman" panose="02020603050405020304" pitchFamily="18" charset="0"/>
              </a:rPr>
              <a:t>www.RespectAbility.org</a:t>
            </a:r>
          </a:p>
          <a:p>
            <a:pPr algn="ctr"/>
            <a:r>
              <a:rPr lang="en-US" sz="2400" b="1" dirty="0">
                <a:solidFill>
                  <a:srgbClr val="000000"/>
                </a:solidFill>
                <a:latin typeface="Times New Roman" panose="02020603050405020304" pitchFamily="18" charset="0"/>
                <a:cs typeface="Times New Roman" panose="02020603050405020304" pitchFamily="18" charset="0"/>
              </a:rPr>
              <a:t>March 19, 2020</a:t>
            </a:r>
            <a:endParaRPr lang="en-US" sz="2400" dirty="0">
              <a:solidFill>
                <a:srgbClr val="000000"/>
              </a:solidFill>
              <a:latin typeface="Times New Roman" panose="02020603050405020304" pitchFamily="18" charset="0"/>
              <a:cs typeface="Times New Roman" panose="02020603050405020304" pitchFamily="18" charset="0"/>
            </a:endParaRPr>
          </a:p>
        </p:txBody>
      </p:sp>
      <p:pic>
        <p:nvPicPr>
          <p:cNvPr id="7" name="Picture 6" descr="Diverse group of RespectAbility Fellows smiling together with their arms around each other">
            <a:extLst>
              <a:ext uri="{FF2B5EF4-FFF2-40B4-BE49-F238E27FC236}">
                <a16:creationId xmlns:a16="http://schemas.microsoft.com/office/drawing/2014/main" id="{07969B73-6E11-4B49-AE15-B74871B43F3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087" y="-276102"/>
            <a:ext cx="12181913" cy="3705102"/>
          </a:xfrm>
          <a:prstGeom prst="rect">
            <a:avLst/>
          </a:prstGeom>
        </p:spPr>
      </p:pic>
      <p:sp>
        <p:nvSpPr>
          <p:cNvPr id="3" name="Rectangle 2">
            <a:extLst>
              <a:ext uri="{FF2B5EF4-FFF2-40B4-BE49-F238E27FC236}">
                <a16:creationId xmlns:a16="http://schemas.microsoft.com/office/drawing/2014/main" id="{57A98BB6-E4E4-4389-BD94-D142C31C1EAD}"/>
              </a:ext>
              <a:ext uri="{C183D7F6-B498-43B3-948B-1728B52AA6E4}">
                <adec:decorative xmlns:adec="http://schemas.microsoft.com/office/drawing/2017/decorative" val="1"/>
              </a:ext>
            </a:extLst>
          </p:cNvPr>
          <p:cNvSpPr/>
          <p:nvPr/>
        </p:nvSpPr>
        <p:spPr>
          <a:xfrm>
            <a:off x="10747169" y="6270171"/>
            <a:ext cx="1444831" cy="587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208AE4A-0D4D-4577-A468-1DF7FAB562D8}"/>
              </a:ext>
              <a:ext uri="{C183D7F6-B498-43B3-948B-1728B52AA6E4}">
                <adec:decorative xmlns:adec="http://schemas.microsoft.com/office/drawing/2017/decorative" val="1"/>
              </a:ext>
            </a:extLst>
          </p:cNvPr>
          <p:cNvCxnSpPr>
            <a:cxnSpLocks/>
          </p:cNvCxnSpPr>
          <p:nvPr/>
        </p:nvCxnSpPr>
        <p:spPr>
          <a:xfrm>
            <a:off x="6559138" y="4064755"/>
            <a:ext cx="0" cy="1892111"/>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9042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0A3930-FE4D-4830-9AB9-1C1DE7EF46BF}"/>
              </a:ext>
            </a:extLst>
          </p:cNvPr>
          <p:cNvSpPr>
            <a:spLocks noGrp="1"/>
          </p:cNvSpPr>
          <p:nvPr>
            <p:ph type="title"/>
          </p:nvPr>
        </p:nvSpPr>
        <p:spPr>
          <a:xfrm>
            <a:off x="523239" y="365126"/>
            <a:ext cx="11038035" cy="1139824"/>
          </a:xfrm>
        </p:spPr>
        <p:txBody>
          <a:bodyPr>
            <a:normAutofit/>
          </a:bodyPr>
          <a:lstStyle/>
          <a:p>
            <a:r>
              <a:rPr lang="en-US" dirty="0"/>
              <a:t>2020 Poll Data – Key Findings</a:t>
            </a:r>
          </a:p>
        </p:txBody>
      </p:sp>
      <p:sp>
        <p:nvSpPr>
          <p:cNvPr id="2" name="Content Placeholder 1">
            <a:extLst>
              <a:ext uri="{FF2B5EF4-FFF2-40B4-BE49-F238E27FC236}">
                <a16:creationId xmlns:a16="http://schemas.microsoft.com/office/drawing/2014/main" id="{D1B991C6-0F67-4E45-81C7-D9B8CFCC41E4}"/>
              </a:ext>
            </a:extLst>
          </p:cNvPr>
          <p:cNvSpPr>
            <a:spLocks noGrp="1"/>
          </p:cNvSpPr>
          <p:nvPr>
            <p:ph idx="1"/>
          </p:nvPr>
        </p:nvSpPr>
        <p:spPr>
          <a:xfrm>
            <a:off x="523240" y="1657181"/>
            <a:ext cx="11147392" cy="4351338"/>
          </a:xfrm>
        </p:spPr>
        <p:txBody>
          <a:bodyPr>
            <a:noAutofit/>
          </a:bodyPr>
          <a:lstStyle/>
          <a:p>
            <a:pPr marL="285750" indent="-285750"/>
            <a:r>
              <a:rPr lang="en-US" sz="2400" dirty="0">
                <a:solidFill>
                  <a:schemeClr val="tx1"/>
                </a:solidFill>
              </a:rPr>
              <a:t>More than half of the electorate in the battleground (59%) self-identifies as having a disability (16%), having a family member with a disability (32%) or having a close friend with a disability (11%).</a:t>
            </a:r>
          </a:p>
          <a:p>
            <a:pPr marL="285750" indent="-285750"/>
            <a:r>
              <a:rPr lang="en-US" sz="2400" dirty="0">
                <a:solidFill>
                  <a:schemeClr val="tx1"/>
                </a:solidFill>
              </a:rPr>
              <a:t>These voters lean more Democratic than voters outside of the disability community, but they are still politically contested at the presidential, Senate and Congressional level.</a:t>
            </a:r>
          </a:p>
          <a:p>
            <a:pPr marL="285750" indent="-285750"/>
            <a:r>
              <a:rPr lang="en-US" sz="2400" dirty="0">
                <a:solidFill>
                  <a:schemeClr val="tx1"/>
                </a:solidFill>
              </a:rPr>
              <a:t>The top issues for these voters are health care and the economy, and the disability community focuses more on Social Security and Medicare and prescription drug prices than voters overall.</a:t>
            </a:r>
          </a:p>
          <a:p>
            <a:pPr marL="285750" indent="-285750"/>
            <a:r>
              <a:rPr lang="en-US" sz="2400" dirty="0">
                <a:solidFill>
                  <a:schemeClr val="tx1"/>
                </a:solidFill>
              </a:rPr>
              <a:t>Both voters overall and voters within this disability community strongly believe campaigns should be accessible to people with disabilities. </a:t>
            </a:r>
          </a:p>
          <a:p>
            <a:pPr marL="285750" indent="-285750"/>
            <a:r>
              <a:rPr lang="en-US" sz="2400" dirty="0">
                <a:solidFill>
                  <a:schemeClr val="tx1"/>
                </a:solidFill>
              </a:rPr>
              <a:t>Both voters overall and voters within this disability community believe more needs to be done to help people with disabilities gain skills/education and integrate into the workforce.</a:t>
            </a:r>
          </a:p>
        </p:txBody>
      </p:sp>
    </p:spTree>
    <p:extLst>
      <p:ext uri="{BB962C8B-B14F-4D97-AF65-F5344CB8AC3E}">
        <p14:creationId xmlns:p14="http://schemas.microsoft.com/office/powerpoint/2010/main" val="2286323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26E644-FA1C-1C4E-9C4A-07527268DE32}"/>
              </a:ext>
            </a:extLst>
          </p:cNvPr>
          <p:cNvSpPr>
            <a:spLocks noGrp="1"/>
          </p:cNvSpPr>
          <p:nvPr>
            <p:ph type="title"/>
          </p:nvPr>
        </p:nvSpPr>
        <p:spPr>
          <a:xfrm>
            <a:off x="523240" y="365126"/>
            <a:ext cx="10793592" cy="1139824"/>
          </a:xfrm>
        </p:spPr>
        <p:txBody>
          <a:bodyPr>
            <a:noAutofit/>
          </a:bodyPr>
          <a:lstStyle/>
          <a:p>
            <a:r>
              <a:rPr lang="en-US" sz="3200" dirty="0"/>
              <a:t>Disability Community represents more than half (59%) of the 2020 battleground</a:t>
            </a:r>
          </a:p>
        </p:txBody>
      </p:sp>
      <p:graphicFrame>
        <p:nvGraphicFramePr>
          <p:cNvPr id="13" name="Chart 12" descr="% of the Electorate&#10;Total Disability Community - 59%&#10;Family of Person with a Disability - 32%&#10;Person with a Disability - 16%&#10;Friend of Person with a Disability - 11%&#10;&#10;Demographics of Disability Community&#10;73% White&#10;26% People of Color&#10;36% College Grad&#10;60% Non-college grad&#10;54% Large/Small Metro&#10;46% Non-metro area">
            <a:extLst>
              <a:ext uri="{FF2B5EF4-FFF2-40B4-BE49-F238E27FC236}">
                <a16:creationId xmlns:a16="http://schemas.microsoft.com/office/drawing/2014/main" id="{91BAA143-E568-3D4B-8B72-F2881B8E7303}"/>
              </a:ext>
            </a:extLst>
          </p:cNvPr>
          <p:cNvGraphicFramePr/>
          <p:nvPr>
            <p:extLst>
              <p:ext uri="{D42A27DB-BD31-4B8C-83A1-F6EECF244321}">
                <p14:modId xmlns:p14="http://schemas.microsoft.com/office/powerpoint/2010/main" val="421169129"/>
              </p:ext>
            </p:extLst>
          </p:nvPr>
        </p:nvGraphicFramePr>
        <p:xfrm>
          <a:off x="1833137" y="2140390"/>
          <a:ext cx="8534400" cy="4511676"/>
        </p:xfrm>
        <a:graphic>
          <a:graphicData uri="http://schemas.openxmlformats.org/drawingml/2006/chart">
            <c:chart xmlns:c="http://schemas.openxmlformats.org/drawingml/2006/chart" xmlns:r="http://schemas.openxmlformats.org/officeDocument/2006/relationships" r:id="rId3"/>
          </a:graphicData>
        </a:graphic>
      </p:graphicFrame>
      <p:sp>
        <p:nvSpPr>
          <p:cNvPr id="14" name="AutoShape 4">
            <a:extLst>
              <a:ext uri="{FF2B5EF4-FFF2-40B4-BE49-F238E27FC236}">
                <a16:creationId xmlns:a16="http://schemas.microsoft.com/office/drawing/2014/main" id="{B9984D9A-0B40-9144-B6CA-FC1E0E71F6CC}"/>
              </a:ext>
            </a:extLst>
          </p:cNvPr>
          <p:cNvSpPr>
            <a:spLocks noChangeArrowheads="1"/>
          </p:cNvSpPr>
          <p:nvPr/>
        </p:nvSpPr>
        <p:spPr bwMode="auto">
          <a:xfrm>
            <a:off x="1662151" y="1606338"/>
            <a:ext cx="8867697" cy="457200"/>
          </a:xfrm>
          <a:prstGeom prst="roundRect">
            <a:avLst>
              <a:gd name="adj" fmla="val 16667"/>
            </a:avLst>
          </a:prstGeom>
          <a:solidFill>
            <a:schemeClr val="bg1">
              <a:lumMod val="85000"/>
            </a:schemeClr>
          </a:solidFill>
          <a:ln>
            <a:noFill/>
          </a:ln>
          <a:effectLst/>
        </p:spPr>
        <p:txBody>
          <a:bodyPr wrap="square" lIns="0" tIns="0" rIns="0" bIns="0" anchor="ctr">
            <a:no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sz="1400" i="1" dirty="0">
                <a:latin typeface="+mn-lt"/>
              </a:rPr>
              <a:t>A disability can be a physical, cognitive, sensory, mental health, chronic pain or another condition that is a barrier to everyday living. Do you, a family member, or a close friend have a disability? Please check off all that apply.</a:t>
            </a:r>
          </a:p>
        </p:txBody>
      </p:sp>
    </p:spTree>
    <p:extLst>
      <p:ext uri="{BB962C8B-B14F-4D97-AF65-F5344CB8AC3E}">
        <p14:creationId xmlns:p14="http://schemas.microsoft.com/office/powerpoint/2010/main" val="3724271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26E644-FA1C-1C4E-9C4A-07527268DE32}"/>
              </a:ext>
            </a:extLst>
          </p:cNvPr>
          <p:cNvSpPr>
            <a:spLocks noGrp="1"/>
          </p:cNvSpPr>
          <p:nvPr>
            <p:ph type="title"/>
          </p:nvPr>
        </p:nvSpPr>
        <p:spPr>
          <a:xfrm>
            <a:off x="523240" y="365126"/>
            <a:ext cx="10793592" cy="1139824"/>
          </a:xfrm>
        </p:spPr>
        <p:txBody>
          <a:bodyPr>
            <a:noAutofit/>
          </a:bodyPr>
          <a:lstStyle/>
          <a:p>
            <a:r>
              <a:rPr lang="en-US" sz="3200" dirty="0"/>
              <a:t>Disability Community leans Democratic in presidential race with Biden as candidate, but contested with Sanders as candidate</a:t>
            </a:r>
          </a:p>
        </p:txBody>
      </p:sp>
      <p:sp>
        <p:nvSpPr>
          <p:cNvPr id="18" name="Text Box 45">
            <a:extLst>
              <a:ext uri="{FF2B5EF4-FFF2-40B4-BE49-F238E27FC236}">
                <a16:creationId xmlns:a16="http://schemas.microsoft.com/office/drawing/2014/main" id="{A55A7DE0-C262-4EEC-A306-905A51D9FC53}"/>
              </a:ext>
            </a:extLst>
          </p:cNvPr>
          <p:cNvSpPr txBox="1">
            <a:spLocks noChangeArrowheads="1"/>
          </p:cNvSpPr>
          <p:nvPr/>
        </p:nvSpPr>
        <p:spPr bwMode="auto">
          <a:xfrm>
            <a:off x="3162300" y="1589093"/>
            <a:ext cx="5867400" cy="315277"/>
          </a:xfrm>
          <a:prstGeom prst="rect">
            <a:avLst/>
          </a:prstGeom>
          <a:solidFill>
            <a:schemeClr val="bg1"/>
          </a:solidFill>
          <a:ln w="9525" algn="ctr">
            <a:solidFill>
              <a:schemeClr val="tx1"/>
            </a:solidFill>
            <a:miter lim="800000"/>
            <a:headEnd/>
            <a:tailEnd/>
          </a:ln>
          <a:effectLst/>
        </p:spPr>
        <p:txBody>
          <a:bodyPr wrap="square" lIns="0" tIns="0" rIns="0" bIns="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b="1" dirty="0">
                <a:solidFill>
                  <a:srgbClr val="000000"/>
                </a:solidFill>
                <a:latin typeface="Arial" panose="020B0604020202020204" pitchFamily="34" charset="0"/>
                <a:cs typeface="Arial" panose="020B0604020202020204" pitchFamily="34" charset="0"/>
              </a:rPr>
              <a:t>2020 PRESIDENTIAL BALLOT</a:t>
            </a:r>
          </a:p>
        </p:txBody>
      </p:sp>
      <p:sp>
        <p:nvSpPr>
          <p:cNvPr id="20" name="Text Box 45">
            <a:extLst>
              <a:ext uri="{FF2B5EF4-FFF2-40B4-BE49-F238E27FC236}">
                <a16:creationId xmlns:a16="http://schemas.microsoft.com/office/drawing/2014/main" id="{DEF247B2-10EA-4C09-8BE0-2D58C1A65276}"/>
              </a:ext>
            </a:extLst>
          </p:cNvPr>
          <p:cNvSpPr txBox="1">
            <a:spLocks noChangeArrowheads="1"/>
          </p:cNvSpPr>
          <p:nvPr/>
        </p:nvSpPr>
        <p:spPr bwMode="auto">
          <a:xfrm>
            <a:off x="3733802" y="1975474"/>
            <a:ext cx="4724395" cy="284144"/>
          </a:xfrm>
          <a:prstGeom prst="rect">
            <a:avLst/>
          </a:prstGeom>
          <a:solidFill>
            <a:schemeClr val="bg1">
              <a:lumMod val="85000"/>
            </a:schemeClr>
          </a:solidFill>
          <a:ln w="9525" algn="ctr">
            <a:solidFill>
              <a:schemeClr val="tx1"/>
            </a:solidFill>
            <a:miter lim="800000"/>
            <a:headEnd/>
            <a:tailEnd/>
          </a:ln>
          <a:effectLst/>
        </p:spPr>
        <p:txBody>
          <a:bodyPr wrap="square" lIns="0" tIns="0" rIns="0" bIns="0" anchor="ctr">
            <a:noAutofit/>
          </a:bodyPr>
          <a:lstStyle/>
          <a:p>
            <a:pPr algn="ctr"/>
            <a:r>
              <a:rPr lang="en-US" b="1" dirty="0">
                <a:solidFill>
                  <a:srgbClr val="000000"/>
                </a:solidFill>
                <a:latin typeface="Arial" panose="020B0604020202020204" pitchFamily="34" charset="0"/>
                <a:cs typeface="Arial" panose="020B0604020202020204" pitchFamily="34" charset="0"/>
              </a:rPr>
              <a:t>BATTLEGROUND</a:t>
            </a:r>
          </a:p>
        </p:txBody>
      </p:sp>
      <p:graphicFrame>
        <p:nvGraphicFramePr>
          <p:cNvPr id="4" name="Object 2" descr="Bar charts&#10;&#10;Biden v. Trump - Total&#10;49 Democratic Candidate&#10;45 Donald Trump&#10;5 Libertarian/Other&#10;&#10;Biden v. Trump - Person W/ Disability&#10;53 Democratic Candidate&#10;41 Donald Trump&#10;4 Libertarian/Other&#10;&#10;Biden v. Trump - Disability Community&#10;49 Democratic Candidate&#10;44 Donald Trump&#10;5 Libertarian/Other&#10;&#10;Biden v. Trump - Independent&#10;46 Democratic Candidate&#10;40 Donald Trump&#10;10 Libertarian/Other&#10;&#10;Sanders v. Trump - Total&#10;45 Democratic Candidate&#10;46 Donald Trump&#10;7 Libertarian/Other&#10;&#10;Sanders v. Trump - Person W/ Disability&#10;45 Democratic Candidate&#10;44 Donald Trump&#10;6 Libertarian/Other&#10;&#10;Sanders v. Trump - Disability Community&#10;44 Democratic Candidate&#10;45 Donald Trump&#10;7 Libertarian/Other&#10;&#10;Sanders v. Trump - Indepdenent&#10;41 Democratic Candidate&#10;44 Donald Trump&#10;11 Libertarian/Other&#10;"/>
          <p:cNvGraphicFramePr>
            <a:graphicFrameLocks noChangeAspect="1"/>
          </p:cNvGraphicFramePr>
          <p:nvPr>
            <p:extLst>
              <p:ext uri="{D42A27DB-BD31-4B8C-83A1-F6EECF244321}">
                <p14:modId xmlns:p14="http://schemas.microsoft.com/office/powerpoint/2010/main" val="3998890342"/>
              </p:ext>
            </p:extLst>
          </p:nvPr>
        </p:nvGraphicFramePr>
        <p:xfrm>
          <a:off x="1524000" y="1931734"/>
          <a:ext cx="9144000" cy="4780279"/>
        </p:xfrm>
        <a:graphic>
          <a:graphicData uri="http://schemas.openxmlformats.org/drawingml/2006/chart">
            <c:chart xmlns:c="http://schemas.openxmlformats.org/drawingml/2006/chart" xmlns:r="http://schemas.openxmlformats.org/officeDocument/2006/relationships" r:id="rId3"/>
          </a:graphicData>
        </a:graphic>
      </p:graphicFrame>
      <p:sp>
        <p:nvSpPr>
          <p:cNvPr id="13" name="AutoShape 7">
            <a:extLst>
              <a:ext uri="{C183D7F6-B498-43B3-948B-1728B52AA6E4}">
                <adec:decorative xmlns:adec="http://schemas.microsoft.com/office/drawing/2017/decorative" val="1"/>
              </a:ext>
            </a:extLst>
          </p:cNvPr>
          <p:cNvSpPr>
            <a:spLocks noChangeArrowheads="1"/>
          </p:cNvSpPr>
          <p:nvPr/>
        </p:nvSpPr>
        <p:spPr bwMode="auto">
          <a:xfrm>
            <a:off x="1685938" y="2615082"/>
            <a:ext cx="754063" cy="340518"/>
          </a:xfrm>
          <a:prstGeom prst="roundRect">
            <a:avLst>
              <a:gd name="adj" fmla="val 16667"/>
            </a:avLst>
          </a:prstGeom>
          <a:solidFill>
            <a:srgbClr val="00153E"/>
          </a:solidFill>
          <a:ln>
            <a:noFill/>
          </a:ln>
        </p:spPr>
        <p:txBody>
          <a:bodyPr wrap="square" lIns="0" tIns="0" rIns="0" bIns="0" anchor="ctr">
            <a:spAutoFit/>
          </a:bodyPr>
          <a:lstStyle/>
          <a:p>
            <a:pPr algn="ctr"/>
            <a:r>
              <a:rPr lang="en-US" sz="2000" b="1" dirty="0">
                <a:solidFill>
                  <a:srgbClr val="FFFFFF"/>
                </a:solidFill>
                <a:latin typeface="Calibri"/>
              </a:rPr>
              <a:t>+4</a:t>
            </a:r>
          </a:p>
        </p:txBody>
      </p:sp>
      <p:sp>
        <p:nvSpPr>
          <p:cNvPr id="26" name="AutoShape 7">
            <a:extLst>
              <a:ext uri="{FF2B5EF4-FFF2-40B4-BE49-F238E27FC236}">
                <a16:creationId xmlns:a16="http://schemas.microsoft.com/office/drawing/2014/main" id="{2B164DC2-5DD3-4930-B59E-BD95065A3375}"/>
              </a:ext>
              <a:ext uri="{C183D7F6-B498-43B3-948B-1728B52AA6E4}">
                <adec:decorative xmlns:adec="http://schemas.microsoft.com/office/drawing/2017/decorative" val="1"/>
              </a:ext>
            </a:extLst>
          </p:cNvPr>
          <p:cNvSpPr>
            <a:spLocks noChangeArrowheads="1"/>
          </p:cNvSpPr>
          <p:nvPr/>
        </p:nvSpPr>
        <p:spPr bwMode="auto">
          <a:xfrm>
            <a:off x="3917510" y="2615082"/>
            <a:ext cx="754063" cy="340518"/>
          </a:xfrm>
          <a:prstGeom prst="roundRect">
            <a:avLst>
              <a:gd name="adj" fmla="val 16667"/>
            </a:avLst>
          </a:prstGeom>
          <a:solidFill>
            <a:srgbClr val="00153E"/>
          </a:solidFill>
          <a:ln>
            <a:noFill/>
          </a:ln>
        </p:spPr>
        <p:txBody>
          <a:bodyPr wrap="square" lIns="0" tIns="0" rIns="0" bIns="0" anchor="ctr">
            <a:spAutoFit/>
          </a:bodyPr>
          <a:lstStyle/>
          <a:p>
            <a:pPr algn="ctr"/>
            <a:r>
              <a:rPr lang="en-US" sz="2000" b="1" dirty="0">
                <a:solidFill>
                  <a:srgbClr val="FFFFFF"/>
                </a:solidFill>
                <a:latin typeface="Calibri"/>
              </a:rPr>
              <a:t>+5</a:t>
            </a:r>
          </a:p>
        </p:txBody>
      </p:sp>
    </p:spTree>
    <p:extLst>
      <p:ext uri="{BB962C8B-B14F-4D97-AF65-F5344CB8AC3E}">
        <p14:creationId xmlns:p14="http://schemas.microsoft.com/office/powerpoint/2010/main" val="546566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26E644-FA1C-1C4E-9C4A-07527268DE32}"/>
              </a:ext>
            </a:extLst>
          </p:cNvPr>
          <p:cNvSpPr>
            <a:spLocks noGrp="1"/>
          </p:cNvSpPr>
          <p:nvPr>
            <p:ph type="title"/>
          </p:nvPr>
        </p:nvSpPr>
        <p:spPr>
          <a:xfrm>
            <a:off x="523240" y="365126"/>
            <a:ext cx="10793592" cy="1139824"/>
          </a:xfrm>
        </p:spPr>
        <p:txBody>
          <a:bodyPr>
            <a:noAutofit/>
          </a:bodyPr>
          <a:lstStyle/>
          <a:p>
            <a:r>
              <a:rPr lang="en-US" sz="3200" dirty="0"/>
              <a:t>Disability Community most contested in Senate races; less in House races</a:t>
            </a:r>
          </a:p>
        </p:txBody>
      </p:sp>
      <p:sp>
        <p:nvSpPr>
          <p:cNvPr id="11" name="Text Box 45">
            <a:extLst>
              <a:ext uri="{FF2B5EF4-FFF2-40B4-BE49-F238E27FC236}">
                <a16:creationId xmlns:a16="http://schemas.microsoft.com/office/drawing/2014/main" id="{31D54931-1610-C94E-9F12-5C7A6AEE80C7}"/>
              </a:ext>
            </a:extLst>
          </p:cNvPr>
          <p:cNvSpPr txBox="1">
            <a:spLocks noChangeArrowheads="1"/>
          </p:cNvSpPr>
          <p:nvPr/>
        </p:nvSpPr>
        <p:spPr bwMode="auto">
          <a:xfrm>
            <a:off x="3162300" y="1597839"/>
            <a:ext cx="5867400" cy="315277"/>
          </a:xfrm>
          <a:prstGeom prst="rect">
            <a:avLst/>
          </a:prstGeom>
          <a:solidFill>
            <a:schemeClr val="bg1"/>
          </a:solidFill>
          <a:ln w="9525" algn="ctr">
            <a:solidFill>
              <a:schemeClr val="tx1"/>
            </a:solidFill>
            <a:miter lim="800000"/>
            <a:headEnd/>
            <a:tailEnd/>
          </a:ln>
          <a:effectLst/>
        </p:spPr>
        <p:txBody>
          <a:bodyPr wrap="square" lIns="0" tIns="0" rIns="0" bIns="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b="1" dirty="0">
                <a:solidFill>
                  <a:srgbClr val="000000"/>
                </a:solidFill>
                <a:latin typeface="Arial" panose="020B0604020202020204" pitchFamily="34" charset="0"/>
                <a:cs typeface="Arial" panose="020B0604020202020204" pitchFamily="34" charset="0"/>
              </a:rPr>
              <a:t>SENATE AND CONGRESSIONAL BALLOTS</a:t>
            </a:r>
          </a:p>
        </p:txBody>
      </p:sp>
      <p:sp>
        <p:nvSpPr>
          <p:cNvPr id="12" name="Text Box 45">
            <a:extLst>
              <a:ext uri="{FF2B5EF4-FFF2-40B4-BE49-F238E27FC236}">
                <a16:creationId xmlns:a16="http://schemas.microsoft.com/office/drawing/2014/main" id="{B0F040FF-7BF5-0041-A3CB-B907EA73CF9F}"/>
              </a:ext>
            </a:extLst>
          </p:cNvPr>
          <p:cNvSpPr txBox="1">
            <a:spLocks noChangeArrowheads="1"/>
          </p:cNvSpPr>
          <p:nvPr/>
        </p:nvSpPr>
        <p:spPr bwMode="auto">
          <a:xfrm>
            <a:off x="3777988" y="2010155"/>
            <a:ext cx="4724395" cy="284144"/>
          </a:xfrm>
          <a:prstGeom prst="rect">
            <a:avLst/>
          </a:prstGeom>
          <a:solidFill>
            <a:schemeClr val="bg1">
              <a:lumMod val="85000"/>
            </a:schemeClr>
          </a:solidFill>
          <a:ln w="9525" algn="ctr">
            <a:solidFill>
              <a:schemeClr val="tx1"/>
            </a:solidFill>
            <a:miter lim="800000"/>
            <a:headEnd/>
            <a:tailEnd/>
          </a:ln>
          <a:effectLst/>
        </p:spPr>
        <p:txBody>
          <a:bodyPr wrap="square" lIns="0" tIns="0" rIns="0" bIns="0" anchor="ctr">
            <a:noAutofit/>
          </a:bodyPr>
          <a:lstStyle/>
          <a:p>
            <a:pPr algn="ctr"/>
            <a:r>
              <a:rPr lang="en-US" b="1" dirty="0">
                <a:solidFill>
                  <a:srgbClr val="000000"/>
                </a:solidFill>
                <a:latin typeface="Arial" panose="020B0604020202020204" pitchFamily="34" charset="0"/>
                <a:cs typeface="Arial" panose="020B0604020202020204" pitchFamily="34" charset="0"/>
              </a:rPr>
              <a:t>BATTLEGROUND</a:t>
            </a:r>
          </a:p>
        </p:txBody>
      </p:sp>
      <p:sp>
        <p:nvSpPr>
          <p:cNvPr id="9" name="AutoShape 7">
            <a:extLst>
              <a:ext uri="{FF2B5EF4-FFF2-40B4-BE49-F238E27FC236}">
                <a16:creationId xmlns:a16="http://schemas.microsoft.com/office/drawing/2014/main" id="{6FCC32DD-A825-0346-B060-50ABF8734044}"/>
              </a:ext>
              <a:ext uri="{C183D7F6-B498-43B3-948B-1728B52AA6E4}">
                <adec:decorative xmlns:adec="http://schemas.microsoft.com/office/drawing/2017/decorative" val="1"/>
              </a:ext>
            </a:extLst>
          </p:cNvPr>
          <p:cNvSpPr>
            <a:spLocks noChangeArrowheads="1"/>
          </p:cNvSpPr>
          <p:nvPr/>
        </p:nvSpPr>
        <p:spPr bwMode="auto">
          <a:xfrm>
            <a:off x="1720586" y="2846409"/>
            <a:ext cx="754063" cy="340518"/>
          </a:xfrm>
          <a:prstGeom prst="roundRect">
            <a:avLst>
              <a:gd name="adj" fmla="val 16667"/>
            </a:avLst>
          </a:prstGeom>
          <a:solidFill>
            <a:srgbClr val="00153E"/>
          </a:solidFill>
          <a:ln>
            <a:noFill/>
          </a:ln>
        </p:spPr>
        <p:txBody>
          <a:bodyPr wrap="square" lIns="0" tIns="0" rIns="0" bIns="0" anchor="ctr">
            <a:spAutoFit/>
          </a:bodyPr>
          <a:lstStyle/>
          <a:p>
            <a:pPr algn="ctr"/>
            <a:r>
              <a:rPr lang="en-US" sz="2000" b="1" dirty="0">
                <a:solidFill>
                  <a:srgbClr val="FFFFFF"/>
                </a:solidFill>
                <a:latin typeface="Calibri"/>
              </a:rPr>
              <a:t>+2</a:t>
            </a:r>
          </a:p>
        </p:txBody>
      </p:sp>
      <p:sp>
        <p:nvSpPr>
          <p:cNvPr id="10" name="AutoShape 7">
            <a:extLst>
              <a:ext uri="{FF2B5EF4-FFF2-40B4-BE49-F238E27FC236}">
                <a16:creationId xmlns:a16="http://schemas.microsoft.com/office/drawing/2014/main" id="{B693177B-5421-0B49-92A5-DEC366C2CF0F}"/>
              </a:ext>
              <a:ext uri="{C183D7F6-B498-43B3-948B-1728B52AA6E4}">
                <adec:decorative xmlns:adec="http://schemas.microsoft.com/office/drawing/2017/decorative" val="1"/>
              </a:ext>
            </a:extLst>
          </p:cNvPr>
          <p:cNvSpPr>
            <a:spLocks noChangeArrowheads="1"/>
          </p:cNvSpPr>
          <p:nvPr/>
        </p:nvSpPr>
        <p:spPr bwMode="auto">
          <a:xfrm>
            <a:off x="3930386" y="2846409"/>
            <a:ext cx="754063" cy="340518"/>
          </a:xfrm>
          <a:prstGeom prst="roundRect">
            <a:avLst>
              <a:gd name="adj" fmla="val 16667"/>
            </a:avLst>
          </a:prstGeom>
          <a:solidFill>
            <a:srgbClr val="00153E"/>
          </a:solidFill>
          <a:ln>
            <a:noFill/>
          </a:ln>
        </p:spPr>
        <p:txBody>
          <a:bodyPr wrap="square" lIns="0" tIns="0" rIns="0" bIns="0" anchor="ctr">
            <a:spAutoFit/>
          </a:bodyPr>
          <a:lstStyle/>
          <a:p>
            <a:pPr algn="ctr"/>
            <a:r>
              <a:rPr lang="en-US" sz="2000" b="1" dirty="0">
                <a:solidFill>
                  <a:srgbClr val="FFFFFF"/>
                </a:solidFill>
                <a:latin typeface="Calibri"/>
              </a:rPr>
              <a:t>+3</a:t>
            </a:r>
          </a:p>
        </p:txBody>
      </p:sp>
      <p:graphicFrame>
        <p:nvGraphicFramePr>
          <p:cNvPr id="13" name="Object 2" descr="Generic Senate Vote - Total&#10;Democratic Candidate - 49&#10;Republican Candidate - 47&#10;Undecided - 3 &#10;&#10;Generic Senate Vote - Person W/ Disab&#10;Democratic Candidate - 48&#10;Republican Candidate - 47&#10;Undecided - 3&#10;&#10;Generic Senate Vote - Disab Community&#10;Democratic Candidate - 50&#10;Republican Candidate - 47&#10;Undecided - 2&#10;&#10;Generic Senate Vote - Indepdenent&#10;Democratic Candidate - 48&#10;Republican Candidate - 44&#10;Undecided - 7&#10;&#10;Generic Congressional - Total&#10;Democratic Candidate - 50&#10;Republican Candidate - 46&#10;Undecided - 4&#10;&#10;Generic Congressional - Person W/ Disab&#10;Democratic Candidate - 54&#10;Republican Candidate - 43&#10;Undecided - 1&#10;&#10;Generic Congressional - Disab Community&#10;Democratic Candidate - 51&#10;Republican Candidate - 46&#10;Undecided - 3&#10;&#10;Generic Congressional - Independent&#10;Democratic Candidate - 48&#10;Republican Candidate - 44&#10;Undecided - 7">
            <a:extLst>
              <a:ext uri="{FF2B5EF4-FFF2-40B4-BE49-F238E27FC236}">
                <a16:creationId xmlns:a16="http://schemas.microsoft.com/office/drawing/2014/main" id="{C0A27F95-5F16-A741-9D77-96B5BD0331FD}"/>
              </a:ext>
            </a:extLst>
          </p:cNvPr>
          <p:cNvGraphicFramePr>
            <a:graphicFrameLocks noChangeAspect="1"/>
          </p:cNvGraphicFramePr>
          <p:nvPr>
            <p:extLst>
              <p:ext uri="{D42A27DB-BD31-4B8C-83A1-F6EECF244321}">
                <p14:modId xmlns:p14="http://schemas.microsoft.com/office/powerpoint/2010/main" val="1912807711"/>
              </p:ext>
            </p:extLst>
          </p:nvPr>
        </p:nvGraphicFramePr>
        <p:xfrm>
          <a:off x="1524000" y="2152227"/>
          <a:ext cx="9144000" cy="478027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79105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26E644-FA1C-1C4E-9C4A-07527268DE32}"/>
              </a:ext>
            </a:extLst>
          </p:cNvPr>
          <p:cNvSpPr>
            <a:spLocks noGrp="1"/>
          </p:cNvSpPr>
          <p:nvPr>
            <p:ph type="title"/>
          </p:nvPr>
        </p:nvSpPr>
        <p:spPr>
          <a:xfrm>
            <a:off x="523240" y="365126"/>
            <a:ext cx="10793592" cy="1139824"/>
          </a:xfrm>
        </p:spPr>
        <p:txBody>
          <a:bodyPr>
            <a:noAutofit/>
          </a:bodyPr>
          <a:lstStyle/>
          <a:p>
            <a:r>
              <a:rPr lang="en-US" sz="3200" dirty="0"/>
              <a:t>Voters are broadly positive toward Medicaid, particularly within the Disability Community</a:t>
            </a:r>
          </a:p>
        </p:txBody>
      </p:sp>
      <p:graphicFrame>
        <p:nvGraphicFramePr>
          <p:cNvPr id="5" name="Chart 4" descr="Opinions on medicaid in chart form&#10;&#10;All Voters&#10;41% Very Warm&#10;22% Somewhat Warm&#10;7% Very Cool&#10;5% Somewhat Cool&#10;Neutral 21%&#10;&#10;Person with a Disability&#10;18% Very Warm&#10;49% Somewhat Warm&#10;6% Very cool&#10;5% Somewhat Cool&#10;Neutral 19%&#10;&#10;Disability Community&#10;45% Very Warm&#10;20% Somewhat Warm&#10;6% Very cool&#10;5% Somewhat Cool&#10;Neutral 20%&#10;&#10;Non-Disability Community&#10;35% Very Warm&#10;25% Somewhat Warm&#10;9% Very Cool&#10;3% Somewhat Cool&#10;Neutral 23%">
            <a:extLst>
              <a:ext uri="{FF2B5EF4-FFF2-40B4-BE49-F238E27FC236}">
                <a16:creationId xmlns:a16="http://schemas.microsoft.com/office/drawing/2014/main" id="{29F13025-8D43-C04A-A650-F0112C379B16}"/>
              </a:ext>
            </a:extLst>
          </p:cNvPr>
          <p:cNvGraphicFramePr/>
          <p:nvPr>
            <p:extLst>
              <p:ext uri="{D42A27DB-BD31-4B8C-83A1-F6EECF244321}">
                <p14:modId xmlns:p14="http://schemas.microsoft.com/office/powerpoint/2010/main" val="517141883"/>
              </p:ext>
            </p:extLst>
          </p:nvPr>
        </p:nvGraphicFramePr>
        <p:xfrm>
          <a:off x="1589470" y="2038539"/>
          <a:ext cx="9013059" cy="4697719"/>
        </p:xfrm>
        <a:graphic>
          <a:graphicData uri="http://schemas.openxmlformats.org/drawingml/2006/chart">
            <c:chart xmlns:c="http://schemas.openxmlformats.org/drawingml/2006/chart" xmlns:r="http://schemas.openxmlformats.org/officeDocument/2006/relationships" r:id="rId3"/>
          </a:graphicData>
        </a:graphic>
      </p:graphicFrame>
      <p:sp>
        <p:nvSpPr>
          <p:cNvPr id="6" name="AutoShape 4">
            <a:extLst>
              <a:ext uri="{FF2B5EF4-FFF2-40B4-BE49-F238E27FC236}">
                <a16:creationId xmlns:a16="http://schemas.microsoft.com/office/drawing/2014/main" id="{D809B55E-A40F-0943-80D5-E733C8F28ED0}"/>
              </a:ext>
            </a:extLst>
          </p:cNvPr>
          <p:cNvSpPr>
            <a:spLocks noChangeArrowheads="1"/>
          </p:cNvSpPr>
          <p:nvPr/>
        </p:nvSpPr>
        <p:spPr bwMode="auto">
          <a:xfrm>
            <a:off x="1912482" y="1721307"/>
            <a:ext cx="8574172" cy="313168"/>
          </a:xfrm>
          <a:prstGeom prst="roundRect">
            <a:avLst>
              <a:gd name="adj" fmla="val 16667"/>
            </a:avLst>
          </a:pr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r>
              <a:rPr lang="en-US" altLang="en-US" sz="1050" i="1" dirty="0">
                <a:solidFill>
                  <a:prstClr val="black"/>
                </a:solidFill>
                <a:latin typeface="Calibri"/>
              </a:rPr>
              <a:t>Now, I'd like you to rate your feelings toward some people, organizations, and ideas, with one hundred meaning a VERY WARM, FAVORABLE feeling; zero meaning a VERY COLD, UNFAVORABLE feeling</a:t>
            </a:r>
            <a:r>
              <a:rPr lang="en-US" altLang="en-US" i="1" dirty="0">
                <a:solidFill>
                  <a:prstClr val="black"/>
                </a:solidFill>
                <a:latin typeface="Calibri"/>
              </a:rPr>
              <a:t>.</a:t>
            </a:r>
          </a:p>
        </p:txBody>
      </p:sp>
    </p:spTree>
    <p:extLst>
      <p:ext uri="{BB962C8B-B14F-4D97-AF65-F5344CB8AC3E}">
        <p14:creationId xmlns:p14="http://schemas.microsoft.com/office/powerpoint/2010/main" val="2750516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26E644-FA1C-1C4E-9C4A-07527268DE32}"/>
              </a:ext>
            </a:extLst>
          </p:cNvPr>
          <p:cNvSpPr>
            <a:spLocks noGrp="1"/>
          </p:cNvSpPr>
          <p:nvPr>
            <p:ph type="title"/>
          </p:nvPr>
        </p:nvSpPr>
        <p:spPr>
          <a:xfrm>
            <a:off x="523240" y="365126"/>
            <a:ext cx="10793592" cy="1139824"/>
          </a:xfrm>
        </p:spPr>
        <p:txBody>
          <a:bodyPr>
            <a:noAutofit/>
          </a:bodyPr>
          <a:lstStyle/>
          <a:p>
            <a:r>
              <a:rPr lang="en-US" sz="3200" dirty="0"/>
              <a:t>Social Security/Medicare and drug costs particularly important to Disability Community</a:t>
            </a:r>
          </a:p>
        </p:txBody>
      </p:sp>
      <p:sp>
        <p:nvSpPr>
          <p:cNvPr id="7" name="AutoShape 4">
            <a:extLst>
              <a:ext uri="{FF2B5EF4-FFF2-40B4-BE49-F238E27FC236}">
                <a16:creationId xmlns:a16="http://schemas.microsoft.com/office/drawing/2014/main" id="{2182D031-1B70-AE41-BC7D-1093B50F12CE}"/>
              </a:ext>
            </a:extLst>
          </p:cNvPr>
          <p:cNvSpPr>
            <a:spLocks noChangeArrowheads="1"/>
          </p:cNvSpPr>
          <p:nvPr/>
        </p:nvSpPr>
        <p:spPr bwMode="auto">
          <a:xfrm>
            <a:off x="1662151" y="1618596"/>
            <a:ext cx="8867697" cy="390794"/>
          </a:xfrm>
          <a:prstGeom prst="roundRect">
            <a:avLst>
              <a:gd name="adj" fmla="val 16667"/>
            </a:avLst>
          </a:prstGeom>
          <a:solidFill>
            <a:schemeClr val="bg1">
              <a:lumMod val="85000"/>
            </a:schemeClr>
          </a:solidFill>
          <a:ln>
            <a:noFill/>
          </a:ln>
          <a:effectLst/>
        </p:spPr>
        <p:txBody>
          <a:bodyPr wrap="square" lIns="0" tIns="0" rIns="0" bIns="0" anchor="ctr">
            <a:no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sz="1400" i="1" dirty="0">
                <a:latin typeface="+mn-lt"/>
              </a:rPr>
              <a:t>Now thinking about the 2020 election. As you think about elections coming up in November 2020, which two or three of the following issues are the most important as you decide whom to support?</a:t>
            </a:r>
          </a:p>
        </p:txBody>
      </p:sp>
      <p:pic>
        <p:nvPicPr>
          <p:cNvPr id="8" name="Picture 7" descr="Bar chart&#10;&#10;Health Care:&#10;Total 39%&#10;Person w/ Disability 33%&#10;Disability Community 37%&#10;&#10;The Economy and Jobs&#10;Total 35%&#10;Person w/ Disability 30%&#10;Disability Community 35%&#10;&#10;Social Security and Medicare&#10;Total 24%&#10;Person w/ Disability 37%&#10;Disability Community 27%&#10;&#10;Education&#10;Total 24%&#10;Person w/ Disability 21%&#10;Disability Community 23%&#10;&#10;Climate Change&#10;Total 21%&#10;Person w/ Disability 17%&#10;Disability Community 19%&#10;&#10;Immigration&#10;Total 21%&#10;Person w/ Disability 18%&#10;Disability Community 21%&#10;&#10;Terrorism and national security&#10;Total 20%&#10;Person w/ Disability 17%&#10;Disability Community 19%&#10;&#10;Dysfunction in government&#10;Total 19%&#10;Person w/ Disability 24%&#10;Disability Community 19%&#10;&#10;Taxes&#10;Total 17%&#10;Person w/ Disability 16%&#10;Disability Community 16%&#10;&#10;Perscription drug costs&#10;Total 15%&#10;Person w/ Disability 25%&#10;Disability Community 18%&#10;&#10;Coronavirus&#10;Total 8%&#10;Person w/ Disability 9%&#10;Disability Community 8%&#10;&#10;The Federal deficit&#10;Total 7%&#10;Person w/ Disability 5%&#10;Disability Community 7%">
            <a:extLst>
              <a:ext uri="{FF2B5EF4-FFF2-40B4-BE49-F238E27FC236}">
                <a16:creationId xmlns:a16="http://schemas.microsoft.com/office/drawing/2014/main" id="{131D293A-72FF-3B4F-B92E-9C18889BF26E}"/>
              </a:ext>
            </a:extLst>
          </p:cNvPr>
          <p:cNvPicPr>
            <a:picLocks noChangeAspect="1"/>
          </p:cNvPicPr>
          <p:nvPr/>
        </p:nvPicPr>
        <p:blipFill>
          <a:blip r:embed="rId3"/>
          <a:stretch>
            <a:fillRect/>
          </a:stretch>
        </p:blipFill>
        <p:spPr>
          <a:xfrm>
            <a:off x="1943101" y="2052622"/>
            <a:ext cx="7923310" cy="4590288"/>
          </a:xfrm>
          <a:prstGeom prst="rect">
            <a:avLst/>
          </a:prstGeom>
        </p:spPr>
      </p:pic>
    </p:spTree>
    <p:extLst>
      <p:ext uri="{BB962C8B-B14F-4D97-AF65-F5344CB8AC3E}">
        <p14:creationId xmlns:p14="http://schemas.microsoft.com/office/powerpoint/2010/main" val="475032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26E644-FA1C-1C4E-9C4A-07527268DE32}"/>
              </a:ext>
            </a:extLst>
          </p:cNvPr>
          <p:cNvSpPr>
            <a:spLocks noGrp="1"/>
          </p:cNvSpPr>
          <p:nvPr>
            <p:ph type="title"/>
          </p:nvPr>
        </p:nvSpPr>
        <p:spPr>
          <a:xfrm>
            <a:off x="523240" y="365126"/>
            <a:ext cx="10793592" cy="1139824"/>
          </a:xfrm>
        </p:spPr>
        <p:txBody>
          <a:bodyPr>
            <a:noAutofit/>
          </a:bodyPr>
          <a:lstStyle/>
          <a:p>
            <a:r>
              <a:rPr lang="en-US" sz="3200" dirty="0"/>
              <a:t>Voters broadly agree that campaigns should be accessible, including those outside of the Disability Community</a:t>
            </a:r>
          </a:p>
        </p:txBody>
      </p:sp>
      <p:graphicFrame>
        <p:nvGraphicFramePr>
          <p:cNvPr id="5" name="Chart 4" descr="Total&#10;&#10;69 Very Important&#10;21 Somewhat Important&#10;&#10;Disability Community&#10;73 Very Important&#10;18 Somewhat important">
            <a:extLst>
              <a:ext uri="{FF2B5EF4-FFF2-40B4-BE49-F238E27FC236}">
                <a16:creationId xmlns:a16="http://schemas.microsoft.com/office/drawing/2014/main" id="{7ADC4CAA-9BC6-1C45-AB94-19BC3E0B7E6F}"/>
              </a:ext>
            </a:extLst>
          </p:cNvPr>
          <p:cNvGraphicFramePr/>
          <p:nvPr>
            <p:extLst>
              <p:ext uri="{D42A27DB-BD31-4B8C-83A1-F6EECF244321}">
                <p14:modId xmlns:p14="http://schemas.microsoft.com/office/powerpoint/2010/main" val="335749134"/>
              </p:ext>
            </p:extLst>
          </p:nvPr>
        </p:nvGraphicFramePr>
        <p:xfrm>
          <a:off x="1866900" y="2320291"/>
          <a:ext cx="8458200" cy="4172583"/>
        </p:xfrm>
        <a:graphic>
          <a:graphicData uri="http://schemas.openxmlformats.org/drawingml/2006/chart">
            <c:chart xmlns:c="http://schemas.openxmlformats.org/drawingml/2006/chart" xmlns:r="http://schemas.openxmlformats.org/officeDocument/2006/relationships" r:id="rId3"/>
          </a:graphicData>
        </a:graphic>
      </p:graphicFrame>
      <p:sp>
        <p:nvSpPr>
          <p:cNvPr id="6" name="AutoShape 4">
            <a:extLst>
              <a:ext uri="{FF2B5EF4-FFF2-40B4-BE49-F238E27FC236}">
                <a16:creationId xmlns:a16="http://schemas.microsoft.com/office/drawing/2014/main" id="{22BB50CF-58E0-494C-B9B7-8866F1EA0645}"/>
              </a:ext>
            </a:extLst>
          </p:cNvPr>
          <p:cNvSpPr>
            <a:spLocks noChangeArrowheads="1"/>
          </p:cNvSpPr>
          <p:nvPr/>
        </p:nvSpPr>
        <p:spPr bwMode="auto">
          <a:xfrm>
            <a:off x="1866901" y="1640540"/>
            <a:ext cx="8867697" cy="457200"/>
          </a:xfrm>
          <a:prstGeom prst="roundRect">
            <a:avLst>
              <a:gd name="adj" fmla="val 16667"/>
            </a:avLst>
          </a:prstGeom>
          <a:solidFill>
            <a:schemeClr val="bg1">
              <a:lumMod val="85000"/>
            </a:schemeClr>
          </a:solidFill>
          <a:ln>
            <a:noFill/>
          </a:ln>
          <a:effectLst/>
        </p:spPr>
        <p:txBody>
          <a:bodyPr wrap="square" lIns="0" tIns="0" rIns="0" bIns="0" anchor="ctr">
            <a:no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sz="1400" i="1" dirty="0">
                <a:latin typeface="+mn-lt"/>
              </a:rPr>
              <a:t>As you think about whom to support for President, how important is it to you that the candidates have campaign events and websites that are open and accessible to people with disabilities, just like everyone else?</a:t>
            </a:r>
          </a:p>
        </p:txBody>
      </p:sp>
    </p:spTree>
    <p:extLst>
      <p:ext uri="{BB962C8B-B14F-4D97-AF65-F5344CB8AC3E}">
        <p14:creationId xmlns:p14="http://schemas.microsoft.com/office/powerpoint/2010/main" val="3048080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26E644-FA1C-1C4E-9C4A-07527268DE32}"/>
              </a:ext>
            </a:extLst>
          </p:cNvPr>
          <p:cNvSpPr>
            <a:spLocks noGrp="1"/>
          </p:cNvSpPr>
          <p:nvPr>
            <p:ph type="title"/>
          </p:nvPr>
        </p:nvSpPr>
        <p:spPr>
          <a:xfrm>
            <a:off x="523240" y="365126"/>
            <a:ext cx="11146246" cy="1139824"/>
          </a:xfrm>
        </p:spPr>
        <p:txBody>
          <a:bodyPr>
            <a:noAutofit/>
          </a:bodyPr>
          <a:lstStyle/>
          <a:p>
            <a:r>
              <a:rPr lang="en-US" sz="3200" dirty="0"/>
              <a:t>Focus on priorities of Disability Community electorally rewarding </a:t>
            </a:r>
          </a:p>
        </p:txBody>
      </p:sp>
      <p:sp>
        <p:nvSpPr>
          <p:cNvPr id="7" name="AutoShape 4">
            <a:extLst>
              <a:ext uri="{FF2B5EF4-FFF2-40B4-BE49-F238E27FC236}">
                <a16:creationId xmlns:a16="http://schemas.microsoft.com/office/drawing/2014/main" id="{C698F7E8-54AD-9A46-895D-EE87672A91E4}"/>
              </a:ext>
            </a:extLst>
          </p:cNvPr>
          <p:cNvSpPr>
            <a:spLocks noChangeArrowheads="1"/>
          </p:cNvSpPr>
          <p:nvPr/>
        </p:nvSpPr>
        <p:spPr bwMode="auto">
          <a:xfrm>
            <a:off x="1662151" y="1572540"/>
            <a:ext cx="8867697" cy="730986"/>
          </a:xfrm>
          <a:prstGeom prst="roundRect">
            <a:avLst>
              <a:gd name="adj" fmla="val 16667"/>
            </a:avLst>
          </a:prstGeom>
          <a:solidFill>
            <a:srgbClr val="FFFFFF">
              <a:lumMod val="85000"/>
            </a:srgbClr>
          </a:solidFill>
          <a:ln>
            <a:noFill/>
          </a:ln>
          <a:effectLst/>
        </p:spPr>
        <p:txBody>
          <a:bodyPr wrap="square" lIns="0" tIns="0" rIns="0" bIns="0" anchor="ctr">
            <a:no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sz="1400" i="1" dirty="0">
                <a:solidFill>
                  <a:srgbClr val="000000"/>
                </a:solidFill>
                <a:latin typeface="Calibri"/>
              </a:rPr>
              <a:t>Please read through the list below of things our leaders can do to address the challenges facing people with disabilities. For each, please indicate whether this stand would make you much more likely, somewhat more, a little more or no more likely to support a candidate for elected office who makes this a priority. </a:t>
            </a:r>
          </a:p>
        </p:txBody>
      </p:sp>
      <p:graphicFrame>
        <p:nvGraphicFramePr>
          <p:cNvPr id="8" name="Table 7">
            <a:extLst>
              <a:ext uri="{FF2B5EF4-FFF2-40B4-BE49-F238E27FC236}">
                <a16:creationId xmlns:a16="http://schemas.microsoft.com/office/drawing/2014/main" id="{2C766AD6-0A87-0D4C-9D0F-D0AB10796EB8}"/>
              </a:ext>
            </a:extLst>
          </p:cNvPr>
          <p:cNvGraphicFramePr>
            <a:graphicFrameLocks noGrp="1"/>
          </p:cNvGraphicFramePr>
          <p:nvPr>
            <p:extLst>
              <p:ext uri="{D42A27DB-BD31-4B8C-83A1-F6EECF244321}">
                <p14:modId xmlns:p14="http://schemas.microsoft.com/office/powerpoint/2010/main" val="63835695"/>
              </p:ext>
            </p:extLst>
          </p:nvPr>
        </p:nvGraphicFramePr>
        <p:xfrm>
          <a:off x="399430" y="2574357"/>
          <a:ext cx="5359179" cy="3279605"/>
        </p:xfrm>
        <a:graphic>
          <a:graphicData uri="http://schemas.openxmlformats.org/drawingml/2006/table">
            <a:tbl>
              <a:tblPr firstRow="1" bandRow="1"/>
              <a:tblGrid>
                <a:gridCol w="1919249">
                  <a:extLst>
                    <a:ext uri="{9D8B030D-6E8A-4147-A177-3AD203B41FA5}">
                      <a16:colId xmlns:a16="http://schemas.microsoft.com/office/drawing/2014/main" val="20000"/>
                    </a:ext>
                  </a:extLst>
                </a:gridCol>
                <a:gridCol w="808540">
                  <a:extLst>
                    <a:ext uri="{9D8B030D-6E8A-4147-A177-3AD203B41FA5}">
                      <a16:colId xmlns:a16="http://schemas.microsoft.com/office/drawing/2014/main" val="2206359150"/>
                    </a:ext>
                  </a:extLst>
                </a:gridCol>
                <a:gridCol w="877130">
                  <a:extLst>
                    <a:ext uri="{9D8B030D-6E8A-4147-A177-3AD203B41FA5}">
                      <a16:colId xmlns:a16="http://schemas.microsoft.com/office/drawing/2014/main" val="991965569"/>
                    </a:ext>
                  </a:extLst>
                </a:gridCol>
                <a:gridCol w="877130">
                  <a:extLst>
                    <a:ext uri="{9D8B030D-6E8A-4147-A177-3AD203B41FA5}">
                      <a16:colId xmlns:a16="http://schemas.microsoft.com/office/drawing/2014/main" val="4055173973"/>
                    </a:ext>
                  </a:extLst>
                </a:gridCol>
                <a:gridCol w="877130">
                  <a:extLst>
                    <a:ext uri="{9D8B030D-6E8A-4147-A177-3AD203B41FA5}">
                      <a16:colId xmlns:a16="http://schemas.microsoft.com/office/drawing/2014/main" val="1664448448"/>
                    </a:ext>
                  </a:extLst>
                </a:gridCol>
              </a:tblGrid>
              <a:tr h="77033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a:solidFill>
                            <a:schemeClr val="tx1"/>
                          </a:solidFill>
                        </a:rPr>
                        <a:t>Ensuring that </a:t>
                      </a:r>
                      <a:r>
                        <a:rPr lang="en-US" sz="1400" b="1" kern="1200" baseline="0" dirty="0">
                          <a:solidFill>
                            <a:schemeClr val="tx1"/>
                          </a:solidFill>
                          <a:latin typeface="Calibri"/>
                          <a:ea typeface="+mn-ea"/>
                          <a:cs typeface="+mn-cs"/>
                        </a:rPr>
                        <a:t>children</a:t>
                      </a:r>
                      <a:r>
                        <a:rPr lang="en-US" sz="1400" b="1" baseline="0" dirty="0">
                          <a:solidFill>
                            <a:schemeClr val="tx1"/>
                          </a:solidFill>
                        </a:rPr>
                        <a:t> with disabilities get the education and training they need to succeed.</a:t>
                      </a:r>
                    </a:p>
                  </a:txBody>
                  <a:tcPr>
                    <a:lnL w="12700" cmpd="sng">
                      <a:solidFill>
                        <a:srgbClr val="FFFFFF"/>
                      </a:solidFill>
                    </a:lnL>
                    <a:lnR w="12700" cap="flat" cmpd="sng" algn="ctr">
                      <a:solidFill>
                        <a:srgbClr val="000000"/>
                      </a:solidFill>
                      <a:prstDash val="solid"/>
                      <a:round/>
                      <a:headEnd type="none" w="med" len="med"/>
                      <a:tailEnd type="none" w="med" len="med"/>
                    </a:lnR>
                    <a:lnT w="381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159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baseline="0" dirty="0">
                          <a:solidFill>
                            <a:schemeClr val="tx1"/>
                          </a:solidFill>
                          <a:latin typeface="+mn-lt"/>
                        </a:rPr>
                        <a:t>Total</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159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baseline="0" dirty="0">
                          <a:solidFill>
                            <a:schemeClr val="tx1"/>
                          </a:solidFill>
                          <a:latin typeface="+mn-lt"/>
                        </a:rPr>
                        <a:t>Person w/Disab.</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159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baseline="0" dirty="0">
                          <a:solidFill>
                            <a:schemeClr val="tx1"/>
                          </a:solidFill>
                          <a:latin typeface="+mn-lt"/>
                        </a:rPr>
                        <a:t>Disab Comm.</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159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baseline="0" dirty="0">
                          <a:solidFill>
                            <a:schemeClr val="tx1"/>
                          </a:solidFill>
                          <a:latin typeface="+mn-lt"/>
                        </a:rPr>
                        <a:t>Friend of Disab. Person</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1591BD">
                        <a:tint val="40000"/>
                      </a:srgbClr>
                    </a:solidFill>
                  </a:tcPr>
                </a:tc>
                <a:extLst>
                  <a:ext uri="{0D108BD9-81ED-4DB2-BD59-A6C34878D82A}">
                    <a16:rowId xmlns:a16="http://schemas.microsoft.com/office/drawing/2014/main" val="10001"/>
                  </a:ext>
                </a:extLst>
              </a:tr>
              <a:tr h="30114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400" b="0" dirty="0">
                          <a:solidFill>
                            <a:schemeClr val="tx1"/>
                          </a:solidFill>
                          <a:latin typeface="+mn-lt"/>
                        </a:rPr>
                        <a:t>Much more likely</a:t>
                      </a:r>
                    </a:p>
                  </a:txBody>
                  <a:tcPr anchor="ct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159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b="0" i="0" u="none" strike="noStrike" dirty="0">
                          <a:solidFill>
                            <a:schemeClr val="tx1"/>
                          </a:solidFill>
                          <a:effectLst/>
                          <a:latin typeface="+mn-lt"/>
                        </a:rPr>
                        <a:t>59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159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b="0" i="0" u="none" strike="noStrike" dirty="0">
                          <a:solidFill>
                            <a:schemeClr val="tx1"/>
                          </a:solidFill>
                          <a:effectLst/>
                          <a:latin typeface="+mn-lt"/>
                        </a:rPr>
                        <a:t>63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159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b="0" i="0" u="none" strike="noStrike" dirty="0">
                          <a:solidFill>
                            <a:schemeClr val="tx1"/>
                          </a:solidFill>
                          <a:effectLst/>
                          <a:latin typeface="+mn-lt"/>
                        </a:rPr>
                        <a:t>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159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b="0" i="0" u="none" strike="noStrike" dirty="0">
                          <a:solidFill>
                            <a:schemeClr val="tx1"/>
                          </a:solidFill>
                          <a:effectLst/>
                          <a:latin typeface="+mn-lt"/>
                        </a:rPr>
                        <a:t>61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1591BD">
                        <a:tint val="20000"/>
                      </a:srgbClr>
                    </a:solidFill>
                  </a:tcPr>
                </a:tc>
                <a:extLst>
                  <a:ext uri="{0D108BD9-81ED-4DB2-BD59-A6C34878D82A}">
                    <a16:rowId xmlns:a16="http://schemas.microsoft.com/office/drawing/2014/main" val="10002"/>
                  </a:ext>
                </a:extLst>
              </a:tr>
              <a:tr h="4224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400" b="0" dirty="0">
                          <a:solidFill>
                            <a:schemeClr val="tx1"/>
                          </a:solidFill>
                          <a:latin typeface="+mn-lt"/>
                        </a:rPr>
                        <a:t>Somewhat more likely</a:t>
                      </a:r>
                    </a:p>
                  </a:txBody>
                  <a:tcPr anchor="ctr">
                    <a:lnL w="12700" cmpd="sng">
                      <a:solidFill>
                        <a:srgbClr val="FFFFFF"/>
                      </a:solidFill>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9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b="0" i="0" u="none" strike="noStrike" dirty="0">
                          <a:solidFill>
                            <a:schemeClr val="tx1"/>
                          </a:solidFill>
                          <a:effectLst/>
                          <a:latin typeface="+mn-lt"/>
                        </a:rPr>
                        <a:t>28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9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b="0" i="0" u="none" strike="noStrike" dirty="0">
                          <a:solidFill>
                            <a:schemeClr val="tx1"/>
                          </a:solidFill>
                          <a:effectLst/>
                          <a:latin typeface="+mn-lt"/>
                        </a:rPr>
                        <a:t>27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9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b="0" i="0" u="none" strike="noStrike" dirty="0">
                          <a:solidFill>
                            <a:schemeClr val="tx1"/>
                          </a:solidFill>
                          <a:effectLst/>
                          <a:latin typeface="+mn-lt"/>
                        </a:rPr>
                        <a:t>27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9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b="0" i="0" u="none" strike="noStrike" dirty="0">
                          <a:solidFill>
                            <a:schemeClr val="tx1"/>
                          </a:solidFill>
                          <a:effectLst/>
                          <a:latin typeface="+mn-lt"/>
                        </a:rPr>
                        <a:t>24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91BD">
                        <a:tint val="40000"/>
                      </a:srgbClr>
                    </a:solidFill>
                  </a:tcPr>
                </a:tc>
                <a:extLst>
                  <a:ext uri="{0D108BD9-81ED-4DB2-BD59-A6C34878D82A}">
                    <a16:rowId xmlns:a16="http://schemas.microsoft.com/office/drawing/2014/main" val="10003"/>
                  </a:ext>
                </a:extLst>
              </a:tr>
              <a:tr h="30114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400" b="0" dirty="0">
                          <a:solidFill>
                            <a:schemeClr val="tx1"/>
                          </a:solidFill>
                          <a:latin typeface="+mn-lt"/>
                        </a:rPr>
                        <a:t>A little more likely</a:t>
                      </a:r>
                    </a:p>
                  </a:txBody>
                  <a:tcPr anchor="ctr">
                    <a:lnL w="12700" cmpd="sng">
                      <a:solidFill>
                        <a:srgbClr val="FFFFFF"/>
                      </a:solidFill>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9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b="0" i="0" u="none" strike="noStrike" dirty="0">
                          <a:solidFill>
                            <a:schemeClr val="tx1"/>
                          </a:solidFill>
                          <a:effectLst/>
                          <a:latin typeface="+mn-lt"/>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9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b="0" i="0" u="none" strike="noStrike" dirty="0">
                          <a:solidFill>
                            <a:schemeClr val="tx1"/>
                          </a:solidFill>
                          <a:effectLst/>
                          <a:latin typeface="+mn-lt"/>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9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b="0" i="0" u="none" strike="noStrike" dirty="0">
                          <a:solidFill>
                            <a:schemeClr val="tx1"/>
                          </a:solidFill>
                          <a:effectLst/>
                          <a:latin typeface="+mn-lt"/>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9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b="0" i="0" u="none" strike="noStrike" dirty="0">
                          <a:solidFill>
                            <a:schemeClr val="tx1"/>
                          </a:solidFill>
                          <a:effectLst/>
                          <a:latin typeface="+mn-lt"/>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91BD">
                        <a:tint val="20000"/>
                      </a:srgbClr>
                    </a:solidFill>
                  </a:tcPr>
                </a:tc>
                <a:extLst>
                  <a:ext uri="{0D108BD9-81ED-4DB2-BD59-A6C34878D82A}">
                    <a16:rowId xmlns:a16="http://schemas.microsoft.com/office/drawing/2014/main" val="10004"/>
                  </a:ext>
                </a:extLst>
              </a:tr>
              <a:tr h="30114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400" b="0" dirty="0">
                          <a:solidFill>
                            <a:schemeClr val="tx1"/>
                          </a:solidFill>
                          <a:latin typeface="+mn-lt"/>
                        </a:rPr>
                        <a:t>No more likely</a:t>
                      </a:r>
                    </a:p>
                  </a:txBody>
                  <a:tcPr anchor="ctr">
                    <a:lnL w="12700" cmpd="sng">
                      <a:solidFill>
                        <a:srgbClr val="FFFFFF"/>
                      </a:solidFill>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9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b="0" i="0" u="none" strike="noStrike" dirty="0">
                          <a:solidFill>
                            <a:schemeClr val="tx1"/>
                          </a:solidFill>
                          <a:effectLst/>
                          <a:latin typeface="+mn-lt"/>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9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b="0" i="0" u="none" strike="noStrike" dirty="0">
                          <a:solidFill>
                            <a:schemeClr val="tx1"/>
                          </a:solidFill>
                          <a:effectLst/>
                          <a:latin typeface="+mn-lt"/>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9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b="0" i="0" u="none" strike="noStrike" dirty="0">
                          <a:solidFill>
                            <a:schemeClr val="tx1"/>
                          </a:solidFill>
                          <a:effectLst/>
                          <a:latin typeface="+mn-lt"/>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9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b="0" i="0" u="none" strike="noStrike" dirty="0">
                          <a:solidFill>
                            <a:schemeClr val="tx1"/>
                          </a:solidFill>
                          <a:effectLst/>
                          <a:latin typeface="+mn-lt"/>
                        </a:rPr>
                        <a:t>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91BD">
                        <a:tint val="40000"/>
                      </a:srgbClr>
                    </a:solidFill>
                  </a:tcPr>
                </a:tc>
                <a:extLst>
                  <a:ext uri="{0D108BD9-81ED-4DB2-BD59-A6C34878D82A}">
                    <a16:rowId xmlns:a16="http://schemas.microsoft.com/office/drawing/2014/main" val="10005"/>
                  </a:ext>
                </a:extLst>
              </a:tr>
              <a:tr h="30114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400" b="0" dirty="0">
                          <a:solidFill>
                            <a:schemeClr val="tx1"/>
                          </a:solidFill>
                          <a:latin typeface="+mn-lt"/>
                        </a:rPr>
                        <a:t>Not sure</a:t>
                      </a:r>
                    </a:p>
                  </a:txBody>
                  <a:tcPr anchor="ctr">
                    <a:lnL w="12700" cmpd="sng">
                      <a:solidFill>
                        <a:srgbClr val="FFFFFF"/>
                      </a:solidFill>
                    </a:lnL>
                    <a:lnR w="12700" cap="flat" cmpd="sng" algn="ctr">
                      <a:solidFill>
                        <a:srgbClr val="000000"/>
                      </a:solidFill>
                      <a:prstDash val="solid"/>
                      <a:round/>
                      <a:headEnd type="none" w="med" len="med"/>
                      <a:tailEnd type="none" w="med" len="med"/>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159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b="0" i="0" u="none" strike="noStrike" dirty="0">
                          <a:solidFill>
                            <a:schemeClr val="tx1"/>
                          </a:solidFill>
                          <a:effectLst/>
                          <a:latin typeface="+mn-lt"/>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159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b="0" i="0" u="none" strike="noStrike" dirty="0">
                          <a:solidFill>
                            <a:schemeClr val="tx1"/>
                          </a:solidFill>
                          <a:effectLst/>
                          <a:latin typeface="+mn-lt"/>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159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b="0" i="0" u="none" strike="noStrike" dirty="0">
                          <a:solidFill>
                            <a:schemeClr val="tx1"/>
                          </a:solidFill>
                          <a:effectLst/>
                          <a:latin typeface="+mn-lt"/>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159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b="0" i="0" u="none" strike="noStrike" dirty="0">
                          <a:solidFill>
                            <a:schemeClr val="tx1"/>
                          </a:solidFill>
                          <a:effectLst/>
                          <a:latin typeface="+mn-lt"/>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1591BD">
                        <a:tint val="20000"/>
                      </a:srgbClr>
                    </a:solidFill>
                  </a:tcPr>
                </a:tc>
                <a:extLst>
                  <a:ext uri="{0D108BD9-81ED-4DB2-BD59-A6C34878D82A}">
                    <a16:rowId xmlns:a16="http://schemas.microsoft.com/office/drawing/2014/main" val="10006"/>
                  </a:ext>
                </a:extLst>
              </a:tr>
              <a:tr h="38828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400" b="0" dirty="0">
                          <a:solidFill>
                            <a:schemeClr val="tx1"/>
                          </a:solidFill>
                          <a:latin typeface="+mn-lt"/>
                        </a:rPr>
                        <a:t>Much/Somewhat more</a:t>
                      </a:r>
                    </a:p>
                  </a:txBody>
                  <a:tcPr anchor="ct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159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b="0" i="0" u="none" strike="noStrike" dirty="0">
                          <a:solidFill>
                            <a:schemeClr val="tx1"/>
                          </a:solidFill>
                          <a:effectLst/>
                          <a:latin typeface="+mn-lt"/>
                        </a:rPr>
                        <a:t>87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159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b="0" i="0" u="none" strike="noStrike" dirty="0">
                          <a:solidFill>
                            <a:schemeClr val="tx1"/>
                          </a:solidFill>
                          <a:effectLst/>
                          <a:latin typeface="+mn-lt"/>
                        </a:rPr>
                        <a:t>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159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b="0" i="0" u="none" strike="noStrike" dirty="0">
                          <a:solidFill>
                            <a:schemeClr val="tx1"/>
                          </a:solidFill>
                          <a:effectLst/>
                          <a:latin typeface="+mn-lt"/>
                        </a:rPr>
                        <a:t>87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159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b="0" i="0" u="none" strike="noStrike" dirty="0">
                          <a:solidFill>
                            <a:schemeClr val="tx1"/>
                          </a:solidFill>
                          <a:effectLst/>
                          <a:latin typeface="+mn-lt"/>
                        </a:rPr>
                        <a:t>85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1591BD">
                        <a:tint val="40000"/>
                      </a:srgbClr>
                    </a:solidFill>
                  </a:tcPr>
                </a:tc>
                <a:extLst>
                  <a:ext uri="{0D108BD9-81ED-4DB2-BD59-A6C34878D82A}">
                    <a16:rowId xmlns:a16="http://schemas.microsoft.com/office/drawing/2014/main" val="10007"/>
                  </a:ext>
                </a:extLst>
              </a:tr>
              <a:tr h="30114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400" b="0" dirty="0">
                          <a:solidFill>
                            <a:schemeClr val="tx1"/>
                          </a:solidFill>
                          <a:latin typeface="+mn-lt"/>
                        </a:rPr>
                        <a:t>A little/No more</a:t>
                      </a:r>
                    </a:p>
                  </a:txBody>
                  <a:tcPr anchor="ctr">
                    <a:lnL w="12700" cmpd="sng">
                      <a:solidFill>
                        <a:srgbClr val="FFFFFF"/>
                      </a:solidFill>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9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b="0" i="0" u="none" strike="noStrike" dirty="0">
                          <a:solidFill>
                            <a:schemeClr val="tx1"/>
                          </a:solidFill>
                          <a:effectLst/>
                          <a:latin typeface="+mn-lt"/>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9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b="0" i="0" u="none" strike="noStrike" dirty="0">
                          <a:solidFill>
                            <a:schemeClr val="tx1"/>
                          </a:solidFill>
                          <a:effectLst/>
                          <a:latin typeface="+mn-lt"/>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9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b="0" i="0" u="none" strike="noStrike" dirty="0">
                          <a:solidFill>
                            <a:schemeClr val="tx1"/>
                          </a:solidFill>
                          <a:effectLst/>
                          <a:latin typeface="+mn-lt"/>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9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b="0" i="0" u="none" strike="noStrike" dirty="0">
                          <a:solidFill>
                            <a:schemeClr val="tx1"/>
                          </a:solidFill>
                          <a:effectLst/>
                          <a:latin typeface="+mn-lt"/>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91BD">
                        <a:tint val="20000"/>
                      </a:srgbClr>
                    </a:solidFill>
                  </a:tcPr>
                </a:tc>
                <a:extLst>
                  <a:ext uri="{0D108BD9-81ED-4DB2-BD59-A6C34878D82A}">
                    <a16:rowId xmlns:a16="http://schemas.microsoft.com/office/drawing/2014/main" val="10008"/>
                  </a:ext>
                </a:extLst>
              </a:tr>
            </a:tbl>
          </a:graphicData>
        </a:graphic>
      </p:graphicFrame>
      <p:graphicFrame>
        <p:nvGraphicFramePr>
          <p:cNvPr id="10" name="Table 9">
            <a:extLst>
              <a:ext uri="{FF2B5EF4-FFF2-40B4-BE49-F238E27FC236}">
                <a16:creationId xmlns:a16="http://schemas.microsoft.com/office/drawing/2014/main" id="{FE065BF1-00CD-EB45-B01A-5D461CDC2FB2}"/>
              </a:ext>
            </a:extLst>
          </p:cNvPr>
          <p:cNvGraphicFramePr>
            <a:graphicFrameLocks noGrp="1"/>
          </p:cNvGraphicFramePr>
          <p:nvPr>
            <p:extLst>
              <p:ext uri="{D42A27DB-BD31-4B8C-83A1-F6EECF244321}">
                <p14:modId xmlns:p14="http://schemas.microsoft.com/office/powerpoint/2010/main" val="139144442"/>
              </p:ext>
            </p:extLst>
          </p:nvPr>
        </p:nvGraphicFramePr>
        <p:xfrm>
          <a:off x="5907601" y="2467678"/>
          <a:ext cx="5761884" cy="3492965"/>
        </p:xfrm>
        <a:graphic>
          <a:graphicData uri="http://schemas.openxmlformats.org/drawingml/2006/table">
            <a:tbl>
              <a:tblPr firstRow="1" bandRow="1"/>
              <a:tblGrid>
                <a:gridCol w="2037392">
                  <a:extLst>
                    <a:ext uri="{9D8B030D-6E8A-4147-A177-3AD203B41FA5}">
                      <a16:colId xmlns:a16="http://schemas.microsoft.com/office/drawing/2014/main" val="20000"/>
                    </a:ext>
                  </a:extLst>
                </a:gridCol>
                <a:gridCol w="931123">
                  <a:extLst>
                    <a:ext uri="{9D8B030D-6E8A-4147-A177-3AD203B41FA5}">
                      <a16:colId xmlns:a16="http://schemas.microsoft.com/office/drawing/2014/main" val="20003"/>
                    </a:ext>
                  </a:extLst>
                </a:gridCol>
                <a:gridCol w="931123">
                  <a:extLst>
                    <a:ext uri="{9D8B030D-6E8A-4147-A177-3AD203B41FA5}">
                      <a16:colId xmlns:a16="http://schemas.microsoft.com/office/drawing/2014/main" val="792080517"/>
                    </a:ext>
                  </a:extLst>
                </a:gridCol>
                <a:gridCol w="931123">
                  <a:extLst>
                    <a:ext uri="{9D8B030D-6E8A-4147-A177-3AD203B41FA5}">
                      <a16:colId xmlns:a16="http://schemas.microsoft.com/office/drawing/2014/main" val="1018011452"/>
                    </a:ext>
                  </a:extLst>
                </a:gridCol>
                <a:gridCol w="931123">
                  <a:extLst>
                    <a:ext uri="{9D8B030D-6E8A-4147-A177-3AD203B41FA5}">
                      <a16:colId xmlns:a16="http://schemas.microsoft.com/office/drawing/2014/main" val="1337948893"/>
                    </a:ext>
                  </a:extLst>
                </a:gridCol>
              </a:tblGrid>
              <a:tr h="77033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baseline="0" dirty="0">
                          <a:solidFill>
                            <a:schemeClr val="tx1"/>
                          </a:solidFill>
                          <a:latin typeface="Calibri"/>
                          <a:ea typeface="+mn-ea"/>
                          <a:cs typeface="+mn-cs"/>
                        </a:rPr>
                        <a:t>Expanding job and career opportunities for people with disabilities, so they can succeed just like anyone else.</a:t>
                      </a:r>
                    </a:p>
                  </a:txBody>
                  <a:tcPr>
                    <a:lnL w="12700" cmpd="sng">
                      <a:solidFill>
                        <a:srgbClr val="FFFFFF"/>
                      </a:solidFill>
                    </a:lnL>
                    <a:lnR w="12700" cap="flat" cmpd="sng" algn="ctr">
                      <a:solidFill>
                        <a:srgbClr val="000000"/>
                      </a:solidFill>
                      <a:prstDash val="solid"/>
                      <a:round/>
                      <a:headEnd type="none" w="med" len="med"/>
                      <a:tailEnd type="none" w="med" len="med"/>
                    </a:lnR>
                    <a:lnT w="381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159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baseline="0" dirty="0">
                          <a:latin typeface="+mn-lt"/>
                        </a:rPr>
                        <a:t>Total</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159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baseline="0" dirty="0">
                          <a:solidFill>
                            <a:schemeClr val="dk1"/>
                          </a:solidFill>
                          <a:latin typeface="+mn-lt"/>
                          <a:ea typeface="+mn-ea"/>
                          <a:cs typeface="+mn-cs"/>
                        </a:rPr>
                        <a:t>Person w/Disab.</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159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baseline="0" dirty="0">
                          <a:latin typeface="+mn-lt"/>
                        </a:rPr>
                        <a:t>Disab Comm.</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159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baseline="0" dirty="0">
                          <a:latin typeface="+mn-lt"/>
                        </a:rPr>
                        <a:t>Friend of Disab. Person</a:t>
                      </a:r>
                    </a:p>
                  </a:txBody>
                  <a:tcPr anchor="ctr">
                    <a:lnL w="12700" cap="flat" cmpd="sng" algn="ctr">
                      <a:solidFill>
                        <a:srgbClr val="000000"/>
                      </a:solidFill>
                      <a:prstDash val="solid"/>
                      <a:round/>
                      <a:headEnd type="none" w="med" len="med"/>
                      <a:tailEnd type="none" w="med" len="med"/>
                    </a:lnL>
                    <a:lnR w="12700" cmpd="sng">
                      <a:solidFill>
                        <a:srgbClr val="FFFFFF"/>
                      </a:solidFill>
                    </a:lnR>
                    <a:lnT w="381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1591BD">
                        <a:tint val="40000"/>
                      </a:srgbClr>
                    </a:solidFill>
                  </a:tcPr>
                </a:tc>
                <a:extLst>
                  <a:ext uri="{0D108BD9-81ED-4DB2-BD59-A6C34878D82A}">
                    <a16:rowId xmlns:a16="http://schemas.microsoft.com/office/drawing/2014/main" val="10001"/>
                  </a:ext>
                </a:extLst>
              </a:tr>
              <a:tr h="30114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400" b="0" dirty="0">
                          <a:latin typeface="+mn-lt"/>
                        </a:rPr>
                        <a:t>Much more likely</a:t>
                      </a:r>
                    </a:p>
                  </a:txBody>
                  <a:tcPr anchor="ct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159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fontAlgn="b" latinLnBrk="0" hangingPunct="1"/>
                      <a:r>
                        <a:rPr lang="en-US" sz="1400" b="0" i="0" u="none" strike="noStrike" kern="1200" dirty="0">
                          <a:solidFill>
                            <a:srgbClr val="000000"/>
                          </a:solidFill>
                          <a:effectLst/>
                          <a:latin typeface="+mn-lt"/>
                          <a:ea typeface="+mn-ea"/>
                          <a:cs typeface="+mn-cs"/>
                        </a:rPr>
                        <a:t>51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59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fontAlgn="b" latinLnBrk="0" hangingPunct="1"/>
                      <a:r>
                        <a:rPr lang="en-US" sz="1400" b="0" i="0" u="none" strike="noStrike" kern="1200" dirty="0">
                          <a:solidFill>
                            <a:srgbClr val="000000"/>
                          </a:solidFill>
                          <a:effectLst/>
                          <a:latin typeface="+mn-lt"/>
                          <a:ea typeface="+mn-ea"/>
                          <a:cs typeface="+mn-cs"/>
                        </a:rPr>
                        <a:t>59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159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fontAlgn="b" latinLnBrk="0" hangingPunct="1"/>
                      <a:r>
                        <a:rPr lang="en-US" sz="1400" b="0" i="0" u="none" strike="noStrike" kern="1200" dirty="0">
                          <a:solidFill>
                            <a:srgbClr val="000000"/>
                          </a:solidFill>
                          <a:effectLst/>
                          <a:latin typeface="+mn-lt"/>
                          <a:ea typeface="+mn-ea"/>
                          <a:cs typeface="+mn-cs"/>
                        </a:rPr>
                        <a:t>54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159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fontAlgn="b" latinLnBrk="0" hangingPunct="1"/>
                      <a:r>
                        <a:rPr lang="en-US" sz="1400" b="0" i="0" u="none" strike="noStrike" kern="1200" dirty="0">
                          <a:solidFill>
                            <a:srgbClr val="000000"/>
                          </a:solidFill>
                          <a:effectLst/>
                          <a:latin typeface="+mn-lt"/>
                          <a:ea typeface="+mn-ea"/>
                          <a:cs typeface="+mn-cs"/>
                        </a:rPr>
                        <a:t>47</a:t>
                      </a:r>
                    </a:p>
                  </a:txBody>
                  <a:tcPr marL="9525" marR="9525" marT="9525" marB="0" anchor="ct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1591BD">
                        <a:tint val="20000"/>
                      </a:srgbClr>
                    </a:solidFill>
                  </a:tcPr>
                </a:tc>
                <a:extLst>
                  <a:ext uri="{0D108BD9-81ED-4DB2-BD59-A6C34878D82A}">
                    <a16:rowId xmlns:a16="http://schemas.microsoft.com/office/drawing/2014/main" val="10002"/>
                  </a:ext>
                </a:extLst>
              </a:tr>
              <a:tr h="4224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400" b="0" dirty="0">
                          <a:latin typeface="+mn-lt"/>
                        </a:rPr>
                        <a:t>Somewhat more likely</a:t>
                      </a:r>
                    </a:p>
                  </a:txBody>
                  <a:tcPr anchor="ctr">
                    <a:lnL w="12700" cmpd="sng">
                      <a:solidFill>
                        <a:srgbClr val="FFFFFF"/>
                      </a:solidFill>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9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fontAlgn="b" latinLnBrk="0" hangingPunct="1"/>
                      <a:r>
                        <a:rPr lang="en-US" sz="1400" b="0" i="0" u="none" strike="noStrike" kern="1200" dirty="0">
                          <a:solidFill>
                            <a:srgbClr val="000000"/>
                          </a:solidFill>
                          <a:effectLst/>
                          <a:latin typeface="+mn-lt"/>
                          <a:ea typeface="+mn-ea"/>
                          <a:cs typeface="+mn-cs"/>
                        </a:rPr>
                        <a:t>33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59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fontAlgn="b" latinLnBrk="0" hangingPunct="1"/>
                      <a:r>
                        <a:rPr lang="en-US" sz="1400" b="0" i="0" u="none" strike="noStrike" kern="1200" dirty="0">
                          <a:solidFill>
                            <a:srgbClr val="000000"/>
                          </a:solidFill>
                          <a:effectLst/>
                          <a:latin typeface="+mn-lt"/>
                          <a:ea typeface="+mn-ea"/>
                          <a:cs typeface="+mn-cs"/>
                        </a:rPr>
                        <a:t>31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9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fontAlgn="b" latinLnBrk="0" hangingPunct="1"/>
                      <a:r>
                        <a:rPr lang="en-US" sz="1400" b="0" i="0" u="none" strike="noStrike" kern="1200" dirty="0">
                          <a:solidFill>
                            <a:srgbClr val="000000"/>
                          </a:solidFill>
                          <a:effectLst/>
                          <a:latin typeface="+mn-lt"/>
                          <a:ea typeface="+mn-ea"/>
                          <a:cs typeface="+mn-cs"/>
                        </a:rPr>
                        <a:t>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9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fontAlgn="b" latinLnBrk="0" hangingPunct="1"/>
                      <a:r>
                        <a:rPr lang="en-US" sz="1400" b="0" i="0" u="none" strike="noStrike" kern="1200" dirty="0">
                          <a:solidFill>
                            <a:srgbClr val="000000"/>
                          </a:solidFill>
                          <a:effectLst/>
                          <a:latin typeface="+mn-lt"/>
                          <a:ea typeface="+mn-ea"/>
                          <a:cs typeface="+mn-cs"/>
                        </a:rPr>
                        <a:t>35</a:t>
                      </a:r>
                    </a:p>
                  </a:txBody>
                  <a:tcPr marL="9525" marR="9525" marT="9525" marB="0" anchor="ctr">
                    <a:lnL w="12700" cap="flat" cmpd="sng" algn="ctr">
                      <a:solidFill>
                        <a:srgbClr val="000000"/>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91BD">
                        <a:tint val="40000"/>
                      </a:srgbClr>
                    </a:solidFill>
                  </a:tcPr>
                </a:tc>
                <a:extLst>
                  <a:ext uri="{0D108BD9-81ED-4DB2-BD59-A6C34878D82A}">
                    <a16:rowId xmlns:a16="http://schemas.microsoft.com/office/drawing/2014/main" val="10003"/>
                  </a:ext>
                </a:extLst>
              </a:tr>
              <a:tr h="30114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400" b="0" dirty="0">
                          <a:latin typeface="+mn-lt"/>
                        </a:rPr>
                        <a:t>A little more likely</a:t>
                      </a:r>
                    </a:p>
                  </a:txBody>
                  <a:tcPr anchor="ctr">
                    <a:lnL w="12700" cmpd="sng">
                      <a:solidFill>
                        <a:srgbClr val="FFFFFF"/>
                      </a:solidFill>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9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fontAlgn="b" latinLnBrk="0" hangingPunct="1"/>
                      <a:r>
                        <a:rPr lang="en-US" sz="1400" b="0" i="0" u="none" strike="noStrike" kern="1200" dirty="0">
                          <a:solidFill>
                            <a:srgbClr val="000000"/>
                          </a:solidFill>
                          <a:effectLst/>
                          <a:latin typeface="+mn-lt"/>
                          <a:ea typeface="+mn-ea"/>
                          <a:cs typeface="+mn-cs"/>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59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fontAlgn="b" latinLnBrk="0" hangingPunct="1"/>
                      <a:r>
                        <a:rPr lang="en-US" sz="1400" b="0" i="0" u="none" strike="noStrike" kern="1200" dirty="0">
                          <a:solidFill>
                            <a:srgbClr val="000000"/>
                          </a:solidFill>
                          <a:effectLst/>
                          <a:latin typeface="+mn-lt"/>
                          <a:ea typeface="+mn-ea"/>
                          <a:cs typeface="+mn-cs"/>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9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fontAlgn="b" latinLnBrk="0" hangingPunct="1"/>
                      <a:r>
                        <a:rPr lang="en-US" sz="1400" b="0" i="0" u="none" strike="noStrike" kern="1200" dirty="0">
                          <a:solidFill>
                            <a:srgbClr val="000000"/>
                          </a:solidFill>
                          <a:effectLst/>
                          <a:latin typeface="+mn-lt"/>
                          <a:ea typeface="+mn-ea"/>
                          <a:cs typeface="+mn-cs"/>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9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fontAlgn="b" latinLnBrk="0" hangingPunct="1"/>
                      <a:r>
                        <a:rPr lang="en-US" sz="1400" b="0" i="0" u="none" strike="noStrike" kern="1200" dirty="0">
                          <a:solidFill>
                            <a:srgbClr val="000000"/>
                          </a:solidFill>
                          <a:effectLst/>
                          <a:latin typeface="+mn-lt"/>
                          <a:ea typeface="+mn-ea"/>
                          <a:cs typeface="+mn-cs"/>
                        </a:rPr>
                        <a:t>13</a:t>
                      </a:r>
                    </a:p>
                  </a:txBody>
                  <a:tcPr marL="9525" marR="9525" marT="9525" marB="0" anchor="ctr">
                    <a:lnL w="12700" cap="flat" cmpd="sng" algn="ctr">
                      <a:solidFill>
                        <a:srgbClr val="000000"/>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91BD">
                        <a:tint val="20000"/>
                      </a:srgbClr>
                    </a:solidFill>
                  </a:tcPr>
                </a:tc>
                <a:extLst>
                  <a:ext uri="{0D108BD9-81ED-4DB2-BD59-A6C34878D82A}">
                    <a16:rowId xmlns:a16="http://schemas.microsoft.com/office/drawing/2014/main" val="10004"/>
                  </a:ext>
                </a:extLst>
              </a:tr>
              <a:tr h="30114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400" b="0" dirty="0">
                          <a:latin typeface="+mn-lt"/>
                        </a:rPr>
                        <a:t>No more likely</a:t>
                      </a:r>
                    </a:p>
                  </a:txBody>
                  <a:tcPr anchor="ctr">
                    <a:lnL w="12700" cmpd="sng">
                      <a:solidFill>
                        <a:srgbClr val="FFFFFF"/>
                      </a:solidFill>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9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fontAlgn="b" latinLnBrk="0" hangingPunct="1"/>
                      <a:r>
                        <a:rPr lang="en-US" sz="1400" b="0" i="0" u="none" strike="noStrike" kern="1200" dirty="0">
                          <a:solidFill>
                            <a:srgbClr val="000000"/>
                          </a:solidFill>
                          <a:effectLst/>
                          <a:latin typeface="+mn-lt"/>
                          <a:ea typeface="+mn-ea"/>
                          <a:cs typeface="+mn-cs"/>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59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fontAlgn="b" latinLnBrk="0" hangingPunct="1"/>
                      <a:r>
                        <a:rPr lang="en-US" sz="1400" b="0" i="0" u="none" strike="noStrike" kern="1200" dirty="0">
                          <a:solidFill>
                            <a:srgbClr val="000000"/>
                          </a:solidFill>
                          <a:effectLst/>
                          <a:latin typeface="+mn-lt"/>
                          <a:ea typeface="+mn-ea"/>
                          <a:cs typeface="+mn-cs"/>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9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fontAlgn="b" latinLnBrk="0" hangingPunct="1"/>
                      <a:r>
                        <a:rPr lang="en-US" sz="1400" b="0" i="0" u="none" strike="noStrike" kern="1200" dirty="0">
                          <a:solidFill>
                            <a:srgbClr val="000000"/>
                          </a:solidFill>
                          <a:effectLst/>
                          <a:latin typeface="+mn-lt"/>
                          <a:ea typeface="+mn-ea"/>
                          <a:cs typeface="+mn-cs"/>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9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fontAlgn="b" latinLnBrk="0" hangingPunct="1"/>
                      <a:r>
                        <a:rPr lang="en-US" sz="1400" b="0" i="0" u="none" strike="noStrike" kern="1200" dirty="0">
                          <a:solidFill>
                            <a:srgbClr val="000000"/>
                          </a:solidFill>
                          <a:effectLst/>
                          <a:latin typeface="+mn-lt"/>
                          <a:ea typeface="+mn-ea"/>
                          <a:cs typeface="+mn-cs"/>
                        </a:rPr>
                        <a:t>5</a:t>
                      </a:r>
                    </a:p>
                  </a:txBody>
                  <a:tcPr marL="9525" marR="9525" marT="9525" marB="0" anchor="ctr">
                    <a:lnL w="12700" cap="flat" cmpd="sng" algn="ctr">
                      <a:solidFill>
                        <a:srgbClr val="000000"/>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91BD">
                        <a:tint val="40000"/>
                      </a:srgbClr>
                    </a:solidFill>
                  </a:tcPr>
                </a:tc>
                <a:extLst>
                  <a:ext uri="{0D108BD9-81ED-4DB2-BD59-A6C34878D82A}">
                    <a16:rowId xmlns:a16="http://schemas.microsoft.com/office/drawing/2014/main" val="10005"/>
                  </a:ext>
                </a:extLst>
              </a:tr>
              <a:tr h="30114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400" b="0" dirty="0">
                          <a:latin typeface="+mn-lt"/>
                        </a:rPr>
                        <a:t>Not sure</a:t>
                      </a:r>
                    </a:p>
                  </a:txBody>
                  <a:tcPr anchor="ctr">
                    <a:lnL w="12700" cmpd="sng">
                      <a:solidFill>
                        <a:srgbClr val="FFFFFF"/>
                      </a:solidFill>
                    </a:lnL>
                    <a:lnR w="12700" cap="flat" cmpd="sng" algn="ctr">
                      <a:solidFill>
                        <a:srgbClr val="000000"/>
                      </a:solidFill>
                      <a:prstDash val="solid"/>
                      <a:round/>
                      <a:headEnd type="none" w="med" len="med"/>
                      <a:tailEnd type="none" w="med" len="med"/>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159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fontAlgn="b" latinLnBrk="0" hangingPunct="1"/>
                      <a:r>
                        <a:rPr lang="en-US" sz="1400" b="0" i="0" u="none" strike="noStrike" kern="1200" dirty="0">
                          <a:solidFill>
                            <a:srgbClr val="000000"/>
                          </a:solidFill>
                          <a:effectLst/>
                          <a:latin typeface="+mn-lt"/>
                          <a:ea typeface="+mn-ea"/>
                          <a:cs typeface="+mn-cs"/>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159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fontAlgn="b" latinLnBrk="0" hangingPunct="1"/>
                      <a:r>
                        <a:rPr lang="en-US" sz="1400" b="0" i="0" u="none" strike="noStrike" kern="1200" dirty="0">
                          <a:solidFill>
                            <a:srgbClr val="000000"/>
                          </a:solidFill>
                          <a:effectLst/>
                          <a:latin typeface="+mn-lt"/>
                          <a:ea typeface="+mn-ea"/>
                          <a:cs typeface="+mn-cs"/>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159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fontAlgn="b" latinLnBrk="0" hangingPunct="1"/>
                      <a:r>
                        <a:rPr lang="en-US" sz="1400" b="0" i="0" u="none" strike="noStrike" kern="1200" dirty="0">
                          <a:solidFill>
                            <a:srgbClr val="000000"/>
                          </a:solidFill>
                          <a:effectLst/>
                          <a:latin typeface="+mn-lt"/>
                          <a:ea typeface="+mn-ea"/>
                          <a:cs typeface="+mn-cs"/>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159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fontAlgn="b" latinLnBrk="0" hangingPunct="1"/>
                      <a:r>
                        <a:rPr lang="en-US" sz="1400" b="0" i="0" u="none" strike="noStrike" kern="1200" dirty="0">
                          <a:solidFill>
                            <a:srgbClr val="000000"/>
                          </a:solidFill>
                          <a:effectLst/>
                          <a:latin typeface="+mn-lt"/>
                          <a:ea typeface="+mn-ea"/>
                          <a:cs typeface="+mn-cs"/>
                        </a:rPr>
                        <a:t>0</a:t>
                      </a:r>
                    </a:p>
                  </a:txBody>
                  <a:tcPr marL="9525" marR="9525" marT="9525" marB="0" anchor="ctr">
                    <a:lnL w="12700" cap="flat" cmpd="sng" algn="ctr">
                      <a:solidFill>
                        <a:srgbClr val="000000"/>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1591BD">
                        <a:tint val="20000"/>
                      </a:srgbClr>
                    </a:solidFill>
                  </a:tcPr>
                </a:tc>
                <a:extLst>
                  <a:ext uri="{0D108BD9-81ED-4DB2-BD59-A6C34878D82A}">
                    <a16:rowId xmlns:a16="http://schemas.microsoft.com/office/drawing/2014/main" val="10006"/>
                  </a:ext>
                </a:extLst>
              </a:tr>
              <a:tr h="38828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400" b="0" dirty="0">
                          <a:latin typeface="+mn-lt"/>
                        </a:rPr>
                        <a:t>Much/Somewhat more</a:t>
                      </a:r>
                    </a:p>
                  </a:txBody>
                  <a:tcPr anchor="ct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159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fontAlgn="b" latinLnBrk="0" hangingPunct="1"/>
                      <a:r>
                        <a:rPr lang="en-US" sz="1400" b="0" i="0" u="none" strike="noStrike" kern="1200" dirty="0">
                          <a:solidFill>
                            <a:srgbClr val="000000"/>
                          </a:solidFill>
                          <a:effectLst/>
                          <a:latin typeface="+mn-lt"/>
                          <a:ea typeface="+mn-ea"/>
                          <a:cs typeface="+mn-cs"/>
                        </a:rPr>
                        <a:t>84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59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fontAlgn="b" latinLnBrk="0" hangingPunct="1"/>
                      <a:r>
                        <a:rPr lang="en-US" sz="1400" b="0" i="0" u="none" strike="noStrike" kern="1200" dirty="0">
                          <a:solidFill>
                            <a:srgbClr val="000000"/>
                          </a:solidFill>
                          <a:effectLst/>
                          <a:latin typeface="+mn-lt"/>
                          <a:ea typeface="+mn-ea"/>
                          <a:cs typeface="+mn-cs"/>
                        </a:rPr>
                        <a:t>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159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fontAlgn="b" latinLnBrk="0" hangingPunct="1"/>
                      <a:r>
                        <a:rPr lang="en-US" sz="1400" b="0" i="0" u="none" strike="noStrike" kern="1200" dirty="0">
                          <a:solidFill>
                            <a:srgbClr val="000000"/>
                          </a:solidFill>
                          <a:effectLst/>
                          <a:latin typeface="+mn-lt"/>
                          <a:ea typeface="+mn-ea"/>
                          <a:cs typeface="+mn-cs"/>
                        </a:rPr>
                        <a:t>84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159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fontAlgn="b" latinLnBrk="0" hangingPunct="1"/>
                      <a:r>
                        <a:rPr lang="en-US" sz="1400" b="0" i="0" u="none" strike="noStrike" kern="1200" dirty="0">
                          <a:solidFill>
                            <a:srgbClr val="000000"/>
                          </a:solidFill>
                          <a:effectLst/>
                          <a:latin typeface="+mn-lt"/>
                          <a:ea typeface="+mn-ea"/>
                          <a:cs typeface="+mn-cs"/>
                        </a:rPr>
                        <a:t>82</a:t>
                      </a:r>
                    </a:p>
                  </a:txBody>
                  <a:tcPr marL="9525" marR="9525" marT="9525" marB="0" anchor="ct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1591BD">
                        <a:tint val="40000"/>
                      </a:srgbClr>
                    </a:solidFill>
                  </a:tcPr>
                </a:tc>
                <a:extLst>
                  <a:ext uri="{0D108BD9-81ED-4DB2-BD59-A6C34878D82A}">
                    <a16:rowId xmlns:a16="http://schemas.microsoft.com/office/drawing/2014/main" val="10007"/>
                  </a:ext>
                </a:extLst>
              </a:tr>
              <a:tr h="30114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400" b="0" dirty="0">
                          <a:latin typeface="+mn-lt"/>
                        </a:rPr>
                        <a:t>A little/No more</a:t>
                      </a:r>
                    </a:p>
                  </a:txBody>
                  <a:tcPr anchor="ctr">
                    <a:lnL w="12700" cmpd="sng">
                      <a:solidFill>
                        <a:srgbClr val="FFFFFF"/>
                      </a:solidFill>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9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fontAlgn="b" latinLnBrk="0" hangingPunct="1"/>
                      <a:r>
                        <a:rPr lang="en-US" sz="1400" b="0" i="0" u="none" strike="noStrike" kern="1200" dirty="0">
                          <a:solidFill>
                            <a:srgbClr val="000000"/>
                          </a:solidFill>
                          <a:effectLst/>
                          <a:latin typeface="+mn-lt"/>
                          <a:ea typeface="+mn-ea"/>
                          <a:cs typeface="+mn-cs"/>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159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fontAlgn="b" latinLnBrk="0" hangingPunct="1"/>
                      <a:r>
                        <a:rPr lang="en-US" sz="1400" b="0" i="0" u="none" strike="noStrike" kern="1200" dirty="0">
                          <a:solidFill>
                            <a:srgbClr val="000000"/>
                          </a:solidFill>
                          <a:effectLst/>
                          <a:latin typeface="+mn-lt"/>
                          <a:ea typeface="+mn-ea"/>
                          <a:cs typeface="+mn-cs"/>
                        </a:rPr>
                        <a:t>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9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fontAlgn="b" latinLnBrk="0" hangingPunct="1"/>
                      <a:r>
                        <a:rPr lang="en-US" sz="1400" b="0" i="0" u="none" strike="noStrike" kern="1200" dirty="0">
                          <a:solidFill>
                            <a:srgbClr val="000000"/>
                          </a:solidFill>
                          <a:effectLst/>
                          <a:latin typeface="+mn-lt"/>
                          <a:ea typeface="+mn-ea"/>
                          <a:cs typeface="+mn-cs"/>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9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fontAlgn="b" latinLnBrk="0" hangingPunct="1"/>
                      <a:r>
                        <a:rPr lang="en-US" sz="1400" b="0" i="0" u="none" strike="noStrike" kern="1200" dirty="0">
                          <a:solidFill>
                            <a:srgbClr val="000000"/>
                          </a:solidFill>
                          <a:effectLst/>
                          <a:latin typeface="+mn-lt"/>
                          <a:ea typeface="+mn-ea"/>
                          <a:cs typeface="+mn-cs"/>
                        </a:rPr>
                        <a:t>18</a:t>
                      </a:r>
                    </a:p>
                  </a:txBody>
                  <a:tcPr marL="9525" marR="9525" marT="9525" marB="0" anchor="ctr">
                    <a:lnL w="12700" cap="flat" cmpd="sng" algn="ctr">
                      <a:solidFill>
                        <a:srgbClr val="000000"/>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591BD">
                        <a:tint val="20000"/>
                      </a:srgbClr>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305665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0A3930-FE4D-4830-9AB9-1C1DE7EF46BF}"/>
              </a:ext>
            </a:extLst>
          </p:cNvPr>
          <p:cNvSpPr>
            <a:spLocks noGrp="1"/>
          </p:cNvSpPr>
          <p:nvPr>
            <p:ph type="title"/>
          </p:nvPr>
        </p:nvSpPr>
        <p:spPr/>
        <p:txBody>
          <a:bodyPr/>
          <a:lstStyle/>
          <a:p>
            <a:r>
              <a:rPr lang="en-US" dirty="0"/>
              <a:t>Turnout Among Voters with Disabilities in 2018…</a:t>
            </a:r>
          </a:p>
        </p:txBody>
      </p:sp>
      <p:sp>
        <p:nvSpPr>
          <p:cNvPr id="2" name="Content Placeholder 1">
            <a:extLst>
              <a:ext uri="{FF2B5EF4-FFF2-40B4-BE49-F238E27FC236}">
                <a16:creationId xmlns:a16="http://schemas.microsoft.com/office/drawing/2014/main" id="{D1B991C6-0F67-4E45-81C7-D9B8CFCC41E4}"/>
              </a:ext>
            </a:extLst>
          </p:cNvPr>
          <p:cNvSpPr>
            <a:spLocks noGrp="1"/>
          </p:cNvSpPr>
          <p:nvPr>
            <p:ph idx="1"/>
          </p:nvPr>
        </p:nvSpPr>
        <p:spPr>
          <a:xfrm>
            <a:off x="523240" y="1685109"/>
            <a:ext cx="4800601" cy="4807765"/>
          </a:xfrm>
        </p:spPr>
        <p:txBody>
          <a:bodyPr>
            <a:noAutofit/>
          </a:bodyPr>
          <a:lstStyle/>
          <a:p>
            <a:r>
              <a:rPr lang="en-US" sz="2400" dirty="0">
                <a:solidFill>
                  <a:schemeClr val="tx1"/>
                </a:solidFill>
              </a:rPr>
              <a:t>An estimated </a:t>
            </a:r>
            <a:r>
              <a:rPr lang="en-US" sz="2400" b="1" dirty="0">
                <a:solidFill>
                  <a:schemeClr val="tx1"/>
                </a:solidFill>
              </a:rPr>
              <a:t>14.3 million people with disabilities voted</a:t>
            </a:r>
            <a:r>
              <a:rPr lang="en-US" sz="2400" dirty="0">
                <a:solidFill>
                  <a:schemeClr val="tx1"/>
                </a:solidFill>
              </a:rPr>
              <a:t>, surpassing the number of Hispanic/Latino voters (11.7 million) and nearing the number of African-American voters (15.2 million). </a:t>
            </a:r>
          </a:p>
          <a:p>
            <a:r>
              <a:rPr lang="en-US" sz="2400" b="1" dirty="0">
                <a:solidFill>
                  <a:schemeClr val="tx1"/>
                </a:solidFill>
              </a:rPr>
              <a:t>10.2 million voters live with someone who has a disability</a:t>
            </a:r>
            <a:r>
              <a:rPr lang="en-US" sz="2400" dirty="0">
                <a:solidFill>
                  <a:schemeClr val="tx1"/>
                </a:solidFill>
              </a:rPr>
              <a:t>. Added to the 14.3 million voters with disabilities, that’s a total of 24.5 million voters in </a:t>
            </a:r>
            <a:r>
              <a:rPr lang="en-US" sz="2400" b="1" dirty="0">
                <a:solidFill>
                  <a:schemeClr val="tx1"/>
                </a:solidFill>
              </a:rPr>
              <a:t>“disability households” – equal to 20 percent of all voters in the 2018 midterms. </a:t>
            </a:r>
          </a:p>
        </p:txBody>
      </p:sp>
      <p:pic>
        <p:nvPicPr>
          <p:cNvPr id="1032" name="Picture 8" descr="Rutgers university logo">
            <a:extLst>
              <a:ext uri="{FF2B5EF4-FFF2-40B4-BE49-F238E27FC236}">
                <a16:creationId xmlns:a16="http://schemas.microsoft.com/office/drawing/2014/main" id="{98CD668E-FCF4-421C-B493-EDB2BD4B85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8445" y="1653781"/>
            <a:ext cx="3867331" cy="104740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isability and Voter Turnout in Midterm Elections&#10;&#10;2010 No Disability - 45.9%&#10;2014 No Disability - 42.1%&#10;2018 No Disability - 54%&#10;&#10;2010 Disability - 42.8%&#10;2014 Disability - 40.8%&#10;2018 Disability - 49.3%">
            <a:extLst>
              <a:ext uri="{FF2B5EF4-FFF2-40B4-BE49-F238E27FC236}">
                <a16:creationId xmlns:a16="http://schemas.microsoft.com/office/drawing/2014/main" id="{D0DE609E-ADC3-402D-967F-47E1DED1BB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9" y="2721802"/>
            <a:ext cx="5982479" cy="362843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F1E4528-DCF2-43F2-A161-163CCA64D7D6}"/>
              </a:ext>
            </a:extLst>
          </p:cNvPr>
          <p:cNvSpPr/>
          <p:nvPr/>
        </p:nvSpPr>
        <p:spPr>
          <a:xfrm>
            <a:off x="6238238" y="6353227"/>
            <a:ext cx="4800602" cy="461665"/>
          </a:xfrm>
          <a:prstGeom prst="rect">
            <a:avLst/>
          </a:prstGeom>
        </p:spPr>
        <p:txBody>
          <a:bodyPr wrap="square">
            <a:spAutoFit/>
          </a:bodyPr>
          <a:lstStyle/>
          <a:p>
            <a:pPr algn="ctr"/>
            <a:r>
              <a:rPr lang="en-US" sz="1200" b="1" dirty="0">
                <a:latin typeface="Times New Roman" panose="02020603050405020304" pitchFamily="18" charset="0"/>
                <a:cs typeface="Times New Roman" panose="02020603050405020304" pitchFamily="18" charset="0"/>
              </a:rPr>
              <a:t>Source: </a:t>
            </a:r>
            <a:r>
              <a:rPr lang="en-US" sz="1200" b="1" dirty="0">
                <a:latin typeface="Times New Roman" panose="02020603050405020304" pitchFamily="18" charset="0"/>
                <a:cs typeface="Times New Roman" panose="02020603050405020304" pitchFamily="18" charset="0"/>
                <a:hlinkClick r:id="rId5"/>
              </a:rPr>
              <a:t>https://smlr.rutgers.edu/news/voter-turnout-surges-among-people-disabilities</a:t>
            </a:r>
            <a:endParaRPr lang="en-US" sz="1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80201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FB86FA-9735-4FF2-A744-FEBA4C512DB6}"/>
              </a:ext>
            </a:extLst>
          </p:cNvPr>
          <p:cNvSpPr>
            <a:spLocks noGrp="1"/>
          </p:cNvSpPr>
          <p:nvPr>
            <p:ph type="title"/>
          </p:nvPr>
        </p:nvSpPr>
        <p:spPr/>
        <p:txBody>
          <a:bodyPr>
            <a:normAutofit/>
          </a:bodyPr>
          <a:lstStyle/>
          <a:p>
            <a:r>
              <a:rPr lang="en-US" dirty="0"/>
              <a:t>8 Steps to Connect with Voters with Disabilities</a:t>
            </a:r>
          </a:p>
        </p:txBody>
      </p:sp>
      <p:sp>
        <p:nvSpPr>
          <p:cNvPr id="2" name="Content Placeholder 1">
            <a:extLst>
              <a:ext uri="{FF2B5EF4-FFF2-40B4-BE49-F238E27FC236}">
                <a16:creationId xmlns:a16="http://schemas.microsoft.com/office/drawing/2014/main" id="{05D2333F-7A8F-4DFB-98A3-845E833519DF}"/>
              </a:ext>
            </a:extLst>
          </p:cNvPr>
          <p:cNvSpPr>
            <a:spLocks noGrp="1"/>
          </p:cNvSpPr>
          <p:nvPr>
            <p:ph idx="1"/>
          </p:nvPr>
        </p:nvSpPr>
        <p:spPr>
          <a:xfrm>
            <a:off x="4732736" y="1825625"/>
            <a:ext cx="7201355" cy="4797244"/>
          </a:xfrm>
        </p:spPr>
        <p:txBody>
          <a:bodyPr>
            <a:normAutofit fontScale="92500" lnSpcReduction="10000"/>
          </a:bodyPr>
          <a:lstStyle/>
          <a:p>
            <a:pPr marL="1143000" indent="-457200">
              <a:buFont typeface="+mj-lt"/>
              <a:buAutoNum type="arabicPeriod"/>
            </a:pPr>
            <a:r>
              <a:rPr lang="en-US" dirty="0">
                <a:solidFill>
                  <a:srgbClr val="000000"/>
                </a:solidFill>
                <a:cs typeface="Arial" panose="020B0604020202020204" pitchFamily="34" charset="0"/>
              </a:rPr>
              <a:t>Build connections.</a:t>
            </a:r>
          </a:p>
          <a:p>
            <a:pPr marL="1143000" indent="-457200">
              <a:buFont typeface="+mj-lt"/>
              <a:buAutoNum type="arabicPeriod"/>
            </a:pPr>
            <a:r>
              <a:rPr lang="en-US" dirty="0">
                <a:solidFill>
                  <a:srgbClr val="000000"/>
                </a:solidFill>
                <a:cs typeface="Arial" panose="020B0604020202020204" pitchFamily="34" charset="0"/>
              </a:rPr>
              <a:t>Be inclusive – Nothing Without Us.</a:t>
            </a:r>
          </a:p>
          <a:p>
            <a:pPr marL="1143000" indent="-457200">
              <a:buFont typeface="+mj-lt"/>
              <a:buAutoNum type="arabicPeriod"/>
            </a:pPr>
            <a:r>
              <a:rPr lang="en-US" dirty="0">
                <a:solidFill>
                  <a:srgbClr val="000000"/>
                </a:solidFill>
                <a:cs typeface="Arial" panose="020B0604020202020204" pitchFamily="34" charset="0"/>
              </a:rPr>
              <a:t>Put out a statement.</a:t>
            </a:r>
          </a:p>
          <a:p>
            <a:pPr marL="1143000" indent="-457200">
              <a:buFont typeface="+mj-lt"/>
              <a:buAutoNum type="arabicPeriod"/>
            </a:pPr>
            <a:r>
              <a:rPr lang="en-US" dirty="0">
                <a:solidFill>
                  <a:srgbClr val="000000"/>
                </a:solidFill>
                <a:cs typeface="Arial" panose="020B0604020202020204" pitchFamily="34" charset="0"/>
              </a:rPr>
              <a:t>Learn and use respectful language.</a:t>
            </a:r>
          </a:p>
          <a:p>
            <a:pPr marL="1143000" indent="-457200">
              <a:buFont typeface="+mj-lt"/>
              <a:buAutoNum type="arabicPeriod"/>
            </a:pPr>
            <a:r>
              <a:rPr lang="en-US" dirty="0">
                <a:solidFill>
                  <a:srgbClr val="000000"/>
                </a:solidFill>
                <a:cs typeface="Arial" panose="020B0604020202020204" pitchFamily="34" charset="0"/>
              </a:rPr>
              <a:t>Make your social media and website accessible.</a:t>
            </a:r>
          </a:p>
          <a:p>
            <a:pPr marL="1143000" indent="-457200">
              <a:buFont typeface="+mj-lt"/>
              <a:buAutoNum type="arabicPeriod"/>
            </a:pPr>
            <a:r>
              <a:rPr lang="en-US" dirty="0">
                <a:solidFill>
                  <a:srgbClr val="000000"/>
                </a:solidFill>
                <a:cs typeface="Arial" panose="020B0604020202020204" pitchFamily="34" charset="0"/>
              </a:rPr>
              <a:t>Make all events and materials ADA accessible.</a:t>
            </a:r>
          </a:p>
          <a:p>
            <a:pPr marL="1143000" indent="-457200">
              <a:buFont typeface="+mj-lt"/>
              <a:buAutoNum type="arabicPeriod"/>
            </a:pPr>
            <a:r>
              <a:rPr lang="en-US" dirty="0">
                <a:solidFill>
                  <a:srgbClr val="000000"/>
                </a:solidFill>
                <a:cs typeface="Arial" panose="020B0604020202020204" pitchFamily="34" charset="0"/>
              </a:rPr>
              <a:t>Make sure people know your events are accessible.</a:t>
            </a:r>
          </a:p>
          <a:p>
            <a:pPr marL="1143000" indent="-457200">
              <a:buFont typeface="+mj-lt"/>
              <a:buAutoNum type="arabicPeriod"/>
            </a:pPr>
            <a:r>
              <a:rPr lang="en-US" dirty="0">
                <a:solidFill>
                  <a:srgbClr val="000000"/>
                </a:solidFill>
                <a:cs typeface="Arial" panose="020B0604020202020204" pitchFamily="34" charset="0"/>
              </a:rPr>
              <a:t>Consider intersectionality.</a:t>
            </a:r>
          </a:p>
          <a:p>
            <a:endParaRPr lang="en-US" dirty="0"/>
          </a:p>
        </p:txBody>
      </p:sp>
      <p:pic>
        <p:nvPicPr>
          <p:cNvPr id="4" name="Picture 3" descr="RespectAbility logo">
            <a:extLst>
              <a:ext uri="{FF2B5EF4-FFF2-40B4-BE49-F238E27FC236}">
                <a16:creationId xmlns:a16="http://schemas.microsoft.com/office/drawing/2014/main" id="{D29D6473-4C9F-4825-82DF-E6A6149E076E}"/>
              </a:ext>
            </a:extLst>
          </p:cNvPr>
          <p:cNvPicPr>
            <a:picLocks noChangeAspect="1"/>
          </p:cNvPicPr>
          <p:nvPr/>
        </p:nvPicPr>
        <p:blipFill>
          <a:blip r:embed="rId2"/>
          <a:srcRect/>
          <a:stretch/>
        </p:blipFill>
        <p:spPr>
          <a:xfrm>
            <a:off x="523240" y="1983400"/>
            <a:ext cx="4494868" cy="1905164"/>
          </a:xfrm>
          <a:prstGeom prst="rect">
            <a:avLst/>
          </a:prstGeom>
        </p:spPr>
      </p:pic>
    </p:spTree>
    <p:extLst>
      <p:ext uri="{BB962C8B-B14F-4D97-AF65-F5344CB8AC3E}">
        <p14:creationId xmlns:p14="http://schemas.microsoft.com/office/powerpoint/2010/main" val="4270449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p:txBody>
          <a:bodyPr>
            <a:normAutofit/>
          </a:bodyPr>
          <a:lstStyle/>
          <a:p>
            <a:r>
              <a:rPr lang="en-US" sz="3600" dirty="0"/>
              <a:t>Speakers</a:t>
            </a:r>
          </a:p>
        </p:txBody>
      </p:sp>
      <p:pic>
        <p:nvPicPr>
          <p:cNvPr id="12" name="Picture 11" descr="Steve Bartlett headshot">
            <a:extLst>
              <a:ext uri="{FF2B5EF4-FFF2-40B4-BE49-F238E27FC236}">
                <a16:creationId xmlns:a16="http://schemas.microsoft.com/office/drawing/2014/main" id="{8637D818-39C6-8444-BB82-7F5CCADEAE3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47384" y="1631083"/>
            <a:ext cx="1600201" cy="1600201"/>
          </a:xfrm>
          <a:prstGeom prst="rect">
            <a:avLst/>
          </a:prstGeom>
        </p:spPr>
      </p:pic>
      <p:sp>
        <p:nvSpPr>
          <p:cNvPr id="11" name="Rectangle 10">
            <a:extLst>
              <a:ext uri="{FF2B5EF4-FFF2-40B4-BE49-F238E27FC236}">
                <a16:creationId xmlns:a16="http://schemas.microsoft.com/office/drawing/2014/main" id="{AA88C111-003C-9643-89F3-ABEBEA594590}"/>
              </a:ext>
            </a:extLst>
          </p:cNvPr>
          <p:cNvSpPr/>
          <p:nvPr/>
        </p:nvSpPr>
        <p:spPr>
          <a:xfrm>
            <a:off x="2044405" y="1866353"/>
            <a:ext cx="3393878" cy="1200329"/>
          </a:xfrm>
          <a:prstGeom prst="rect">
            <a:avLst/>
          </a:prstGeom>
        </p:spPr>
        <p:txBody>
          <a:bodyPr wrap="none">
            <a:spAutoFit/>
          </a:bodyPr>
          <a:lstStyle/>
          <a:p>
            <a:r>
              <a:rPr lang="en-US" sz="2400" b="1" dirty="0">
                <a:latin typeface="Times New Roman" panose="02020603050405020304" pitchFamily="18" charset="0"/>
                <a:cs typeface="Times New Roman" panose="02020603050405020304" pitchFamily="18" charset="0"/>
                <a:hlinkClick r:id="rId3"/>
              </a:rPr>
              <a:t>Steve Bartlett</a:t>
            </a:r>
            <a:endParaRPr lang="en-US" sz="2400" b="1"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Chairman, RespectAbility</a:t>
            </a:r>
          </a:p>
          <a:p>
            <a:r>
              <a:rPr lang="en-US" sz="2400" dirty="0">
                <a:latin typeface="Times New Roman" panose="02020603050405020304" pitchFamily="18" charset="0"/>
                <a:cs typeface="Times New Roman" panose="02020603050405020304" pitchFamily="18" charset="0"/>
              </a:rPr>
              <a:t>He/him/his</a:t>
            </a:r>
          </a:p>
        </p:txBody>
      </p:sp>
      <p:pic>
        <p:nvPicPr>
          <p:cNvPr id="14" name="Picture 13" descr="Stan Greenberg headshot">
            <a:extLst>
              <a:ext uri="{FF2B5EF4-FFF2-40B4-BE49-F238E27FC236}">
                <a16:creationId xmlns:a16="http://schemas.microsoft.com/office/drawing/2014/main" id="{2418D660-C024-4249-9EA6-76E743B3FBE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47385" y="3367172"/>
            <a:ext cx="1600200" cy="1600200"/>
          </a:xfrm>
          <a:prstGeom prst="rect">
            <a:avLst/>
          </a:prstGeom>
        </p:spPr>
      </p:pic>
      <p:sp>
        <p:nvSpPr>
          <p:cNvPr id="7" name="Rectangle 6">
            <a:extLst>
              <a:ext uri="{FF2B5EF4-FFF2-40B4-BE49-F238E27FC236}">
                <a16:creationId xmlns:a16="http://schemas.microsoft.com/office/drawing/2014/main" id="{40E9E8F7-91B6-4944-A178-D7CFC052B533}"/>
              </a:ext>
            </a:extLst>
          </p:cNvPr>
          <p:cNvSpPr/>
          <p:nvPr/>
        </p:nvSpPr>
        <p:spPr>
          <a:xfrm>
            <a:off x="2044405" y="3567107"/>
            <a:ext cx="4588949" cy="1200329"/>
          </a:xfrm>
          <a:prstGeom prst="rect">
            <a:avLst/>
          </a:prstGeom>
        </p:spPr>
        <p:txBody>
          <a:bodyPr wrap="none">
            <a:spAutoFit/>
          </a:bodyPr>
          <a:lstStyle/>
          <a:p>
            <a:r>
              <a:rPr lang="en-US" sz="2400" b="1" dirty="0">
                <a:latin typeface="Times New Roman" panose="02020603050405020304" pitchFamily="18" charset="0"/>
                <a:cs typeface="Times New Roman" panose="02020603050405020304" pitchFamily="18" charset="0"/>
                <a:hlinkClick r:id="rId5"/>
              </a:rPr>
              <a:t>Stan Greenberg</a:t>
            </a:r>
            <a:endParaRPr lang="en-US" sz="2400" b="1"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CEO, Greenberg Research (GQRR)</a:t>
            </a:r>
          </a:p>
          <a:p>
            <a:r>
              <a:rPr lang="en-US" sz="2400" dirty="0">
                <a:latin typeface="Times New Roman" panose="02020603050405020304" pitchFamily="18" charset="0"/>
                <a:cs typeface="Times New Roman" panose="02020603050405020304" pitchFamily="18" charset="0"/>
              </a:rPr>
              <a:t>He/him/his</a:t>
            </a:r>
            <a:endParaRPr lang="en-US" sz="2200" dirty="0">
              <a:latin typeface="Times New Roman" panose="02020603050405020304" pitchFamily="18" charset="0"/>
              <a:cs typeface="Times New Roman" panose="02020603050405020304" pitchFamily="18" charset="0"/>
            </a:endParaRPr>
          </a:p>
        </p:txBody>
      </p:sp>
      <p:pic>
        <p:nvPicPr>
          <p:cNvPr id="10" name="Picture 9" descr="Jennifer Laszlo Mizrahi headshot">
            <a:extLst>
              <a:ext uri="{FF2B5EF4-FFF2-40B4-BE49-F238E27FC236}">
                <a16:creationId xmlns:a16="http://schemas.microsoft.com/office/drawing/2014/main" id="{16868D8C-9495-D144-A3F8-1C3CE09F65B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47384" y="5089664"/>
            <a:ext cx="1600201" cy="1600201"/>
          </a:xfrm>
          <a:prstGeom prst="rect">
            <a:avLst/>
          </a:prstGeom>
        </p:spPr>
      </p:pic>
      <p:sp>
        <p:nvSpPr>
          <p:cNvPr id="8" name="Rectangle 7">
            <a:extLst>
              <a:ext uri="{FF2B5EF4-FFF2-40B4-BE49-F238E27FC236}">
                <a16:creationId xmlns:a16="http://schemas.microsoft.com/office/drawing/2014/main" id="{9ABAF574-57FA-F443-84EC-2EDBF9D2EF4F}"/>
              </a:ext>
            </a:extLst>
          </p:cNvPr>
          <p:cNvSpPr/>
          <p:nvPr/>
        </p:nvSpPr>
        <p:spPr>
          <a:xfrm>
            <a:off x="2044405" y="5295079"/>
            <a:ext cx="4540025" cy="1200329"/>
          </a:xfrm>
          <a:prstGeom prst="rect">
            <a:avLst/>
          </a:prstGeom>
        </p:spPr>
        <p:txBody>
          <a:bodyPr wrap="none">
            <a:spAutoFit/>
          </a:bodyPr>
          <a:lstStyle/>
          <a:p>
            <a:r>
              <a:rPr lang="en-US" sz="2400" b="1" dirty="0">
                <a:latin typeface="Times New Roman" panose="02020603050405020304" pitchFamily="18" charset="0"/>
                <a:cs typeface="Times New Roman" panose="02020603050405020304" pitchFamily="18" charset="0"/>
                <a:hlinkClick r:id="rId7"/>
              </a:rPr>
              <a:t>Jennifer Laszlo Mizrahi</a:t>
            </a:r>
            <a:endParaRPr lang="en-US" sz="2400" b="1"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President and CEO, </a:t>
            </a:r>
            <a:r>
              <a:rPr lang="en-US" sz="2400" dirty="0" err="1">
                <a:latin typeface="Times New Roman" panose="02020603050405020304" pitchFamily="18" charset="0"/>
                <a:cs typeface="Times New Roman" panose="02020603050405020304" pitchFamily="18" charset="0"/>
              </a:rPr>
              <a:t>RespectAbility</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She/her/hers</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14794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05DB4F-CFED-46C1-8024-64625B9951CA}"/>
              </a:ext>
            </a:extLst>
          </p:cNvPr>
          <p:cNvSpPr>
            <a:spLocks noGrp="1"/>
          </p:cNvSpPr>
          <p:nvPr>
            <p:ph type="title"/>
          </p:nvPr>
        </p:nvSpPr>
        <p:spPr/>
        <p:txBody>
          <a:bodyPr/>
          <a:lstStyle/>
          <a:p>
            <a:r>
              <a:rPr lang="en-US" dirty="0"/>
              <a:t>1. Build Connections</a:t>
            </a:r>
          </a:p>
        </p:txBody>
      </p:sp>
      <p:sp>
        <p:nvSpPr>
          <p:cNvPr id="2" name="Content Placeholder 1">
            <a:extLst>
              <a:ext uri="{FF2B5EF4-FFF2-40B4-BE49-F238E27FC236}">
                <a16:creationId xmlns:a16="http://schemas.microsoft.com/office/drawing/2014/main" id="{2BCC3FF3-40CF-40C0-9F65-CF76770191B0}"/>
              </a:ext>
            </a:extLst>
          </p:cNvPr>
          <p:cNvSpPr>
            <a:spLocks noGrp="1"/>
          </p:cNvSpPr>
          <p:nvPr>
            <p:ph idx="1"/>
          </p:nvPr>
        </p:nvSpPr>
        <p:spPr>
          <a:xfrm>
            <a:off x="320039" y="1581355"/>
            <a:ext cx="4915616" cy="4566580"/>
          </a:xfrm>
        </p:spPr>
        <p:txBody>
          <a:bodyPr>
            <a:noAutofit/>
          </a:bodyPr>
          <a:lstStyle/>
          <a:p>
            <a:r>
              <a:rPr lang="en-US" dirty="0">
                <a:solidFill>
                  <a:schemeClr val="tx1"/>
                </a:solidFill>
              </a:rPr>
              <a:t>America has 56 million people with disabilities, more than 20 million of whom are working age. Polls show the majority of voters either have a disability or a loved one with a disability. </a:t>
            </a:r>
          </a:p>
          <a:p>
            <a:r>
              <a:rPr lang="en-US" dirty="0">
                <a:solidFill>
                  <a:schemeClr val="tx1"/>
                </a:solidFill>
              </a:rPr>
              <a:t>63% of Americans are part of the extended disability community.</a:t>
            </a:r>
          </a:p>
          <a:p>
            <a:r>
              <a:rPr lang="en-US" dirty="0">
                <a:solidFill>
                  <a:schemeClr val="tx1"/>
                </a:solidFill>
              </a:rPr>
              <a:t>Include us in all policies that impact our lives. We are ready to be your partners in success.</a:t>
            </a:r>
            <a:br>
              <a:rPr lang="en-US" dirty="0">
                <a:solidFill>
                  <a:schemeClr val="tx1"/>
                </a:solidFill>
              </a:rPr>
            </a:br>
            <a:endParaRPr lang="en-US" dirty="0">
              <a:solidFill>
                <a:schemeClr val="tx1"/>
              </a:solidFill>
            </a:endParaRPr>
          </a:p>
        </p:txBody>
      </p:sp>
      <p:pic>
        <p:nvPicPr>
          <p:cNvPr id="4" name="Google Shape;218;p25" descr="A group of people walking down the street, including one woman holding onto a guide dog">
            <a:extLst>
              <a:ext uri="{FF2B5EF4-FFF2-40B4-BE49-F238E27FC236}">
                <a16:creationId xmlns:a16="http://schemas.microsoft.com/office/drawing/2014/main" id="{EBC4ADDD-1AA4-6C48-90E0-752050DFAA64}"/>
              </a:ext>
            </a:extLst>
          </p:cNvPr>
          <p:cNvPicPr preferRelativeResize="0"/>
          <p:nvPr/>
        </p:nvPicPr>
        <p:blipFill rotWithShape="1">
          <a:blip r:embed="rId3">
            <a:alphaModFix/>
          </a:blip>
          <a:srcRect/>
          <a:stretch/>
        </p:blipFill>
        <p:spPr>
          <a:xfrm>
            <a:off x="5305421" y="1581355"/>
            <a:ext cx="6564284" cy="3963103"/>
          </a:xfrm>
          <a:prstGeom prst="rect">
            <a:avLst/>
          </a:prstGeom>
          <a:noFill/>
          <a:ln>
            <a:noFill/>
          </a:ln>
        </p:spPr>
      </p:pic>
    </p:spTree>
    <p:extLst>
      <p:ext uri="{BB962C8B-B14F-4D97-AF65-F5344CB8AC3E}">
        <p14:creationId xmlns:p14="http://schemas.microsoft.com/office/powerpoint/2010/main" val="20674480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5DE35A-E33F-4A75-9C3C-662F5334D72E}"/>
              </a:ext>
            </a:extLst>
          </p:cNvPr>
          <p:cNvSpPr>
            <a:spLocks noGrp="1"/>
          </p:cNvSpPr>
          <p:nvPr>
            <p:ph type="title"/>
          </p:nvPr>
        </p:nvSpPr>
        <p:spPr/>
        <p:txBody>
          <a:bodyPr/>
          <a:lstStyle/>
          <a:p>
            <a:r>
              <a:rPr lang="en-US" dirty="0"/>
              <a:t>2. Be Inclusive – Nothing Without Us</a:t>
            </a:r>
          </a:p>
        </p:txBody>
      </p:sp>
      <p:sp>
        <p:nvSpPr>
          <p:cNvPr id="2" name="Content Placeholder 1">
            <a:extLst>
              <a:ext uri="{FF2B5EF4-FFF2-40B4-BE49-F238E27FC236}">
                <a16:creationId xmlns:a16="http://schemas.microsoft.com/office/drawing/2014/main" id="{6EE25193-FE03-4157-BC6C-8960B232DC14}"/>
              </a:ext>
            </a:extLst>
          </p:cNvPr>
          <p:cNvSpPr>
            <a:spLocks noGrp="1"/>
          </p:cNvSpPr>
          <p:nvPr>
            <p:ph idx="1"/>
          </p:nvPr>
        </p:nvSpPr>
        <p:spPr>
          <a:xfrm>
            <a:off x="294640" y="1636267"/>
            <a:ext cx="6071061" cy="4351338"/>
          </a:xfrm>
        </p:spPr>
        <p:txBody>
          <a:bodyPr>
            <a:noAutofit/>
          </a:bodyPr>
          <a:lstStyle/>
          <a:p>
            <a:r>
              <a:rPr lang="en-US" sz="2400" b="1" dirty="0">
                <a:solidFill>
                  <a:schemeClr val="tx1"/>
                </a:solidFill>
              </a:rPr>
              <a:t>Most important: Treat any person with a disability with the same respect and high expectations you would treat any other person. </a:t>
            </a:r>
          </a:p>
          <a:p>
            <a:r>
              <a:rPr lang="en-US" sz="2400" dirty="0">
                <a:solidFill>
                  <a:schemeClr val="tx1"/>
                </a:solidFill>
              </a:rPr>
              <a:t>Make sure that constituents are aware you are willing to make accommodations so they can participate, just like anyone else. </a:t>
            </a:r>
          </a:p>
          <a:p>
            <a:r>
              <a:rPr lang="en-US" sz="2400" dirty="0">
                <a:solidFill>
                  <a:schemeClr val="tx1"/>
                </a:solidFill>
              </a:rPr>
              <a:t>Schedule events and job interviews at an accessible location. Keep transportation in mind. </a:t>
            </a:r>
          </a:p>
          <a:p>
            <a:r>
              <a:rPr lang="en-US" sz="2400" dirty="0">
                <a:solidFill>
                  <a:schemeClr val="tx1"/>
                </a:solidFill>
              </a:rPr>
              <a:t>Use vendors who are or who hire people with disabilities.</a:t>
            </a:r>
          </a:p>
        </p:txBody>
      </p:sp>
      <p:pic>
        <p:nvPicPr>
          <p:cNvPr id="7" name="Picture 6" descr="Three women holding signs reading Earn My Vote!">
            <a:extLst>
              <a:ext uri="{FF2B5EF4-FFF2-40B4-BE49-F238E27FC236}">
                <a16:creationId xmlns:a16="http://schemas.microsoft.com/office/drawing/2014/main" id="{14EB661E-F609-7D42-BF7E-BE21830F93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5701" y="1636267"/>
            <a:ext cx="5474518" cy="3814762"/>
          </a:xfrm>
          <a:prstGeom prst="rect">
            <a:avLst/>
          </a:prstGeom>
        </p:spPr>
      </p:pic>
      <p:sp>
        <p:nvSpPr>
          <p:cNvPr id="5" name="Rectangle 4">
            <a:extLst>
              <a:ext uri="{FF2B5EF4-FFF2-40B4-BE49-F238E27FC236}">
                <a16:creationId xmlns:a16="http://schemas.microsoft.com/office/drawing/2014/main" id="{171CC710-C9BE-B144-8CC8-42413BEB6E48}"/>
              </a:ext>
            </a:extLst>
          </p:cNvPr>
          <p:cNvSpPr/>
          <p:nvPr/>
        </p:nvSpPr>
        <p:spPr>
          <a:xfrm>
            <a:off x="293625" y="6075843"/>
            <a:ext cx="11631749" cy="729430"/>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Learn more about etiquette on interacting with people with disabilities: </a:t>
            </a:r>
            <a:r>
              <a:rPr lang="en-US" sz="2200" dirty="0">
                <a:latin typeface="Times New Roman" panose="02020603050405020304" pitchFamily="18" charset="0"/>
                <a:cs typeface="Times New Roman" panose="02020603050405020304" pitchFamily="18" charset="0"/>
                <a:hlinkClick r:id="rId3"/>
              </a:rPr>
              <a:t>www.respectability.org/inclusion-toolkits/etiquette-interacting-with-peoplewith-disabilities</a:t>
            </a:r>
            <a:r>
              <a:rPr lang="en-US" sz="2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926264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F5C898-2D07-41D5-8739-9B0A25463940}"/>
              </a:ext>
            </a:extLst>
          </p:cNvPr>
          <p:cNvSpPr>
            <a:spLocks noGrp="1"/>
          </p:cNvSpPr>
          <p:nvPr>
            <p:ph type="title"/>
          </p:nvPr>
        </p:nvSpPr>
        <p:spPr/>
        <p:txBody>
          <a:bodyPr/>
          <a:lstStyle/>
          <a:p>
            <a:r>
              <a:rPr lang="en-US" dirty="0"/>
              <a:t>3. Put Out a Statement on www.VoteAbility.com</a:t>
            </a:r>
          </a:p>
        </p:txBody>
      </p:sp>
      <p:sp>
        <p:nvSpPr>
          <p:cNvPr id="2" name="Content Placeholder 1">
            <a:extLst>
              <a:ext uri="{FF2B5EF4-FFF2-40B4-BE49-F238E27FC236}">
                <a16:creationId xmlns:a16="http://schemas.microsoft.com/office/drawing/2014/main" id="{97852ABB-EDE6-4C6F-85D6-53C5FA77F750}"/>
              </a:ext>
            </a:extLst>
          </p:cNvPr>
          <p:cNvSpPr>
            <a:spLocks noGrp="1"/>
          </p:cNvSpPr>
          <p:nvPr>
            <p:ph idx="1"/>
          </p:nvPr>
        </p:nvSpPr>
        <p:spPr>
          <a:xfrm>
            <a:off x="523241" y="1825625"/>
            <a:ext cx="5247640" cy="4351338"/>
          </a:xfrm>
        </p:spPr>
        <p:txBody>
          <a:bodyPr>
            <a:normAutofit/>
          </a:bodyPr>
          <a:lstStyle/>
          <a:p>
            <a:r>
              <a:rPr lang="en-US" sz="2400" dirty="0">
                <a:solidFill>
                  <a:schemeClr val="tx1"/>
                </a:solidFill>
              </a:rPr>
              <a:t>Talk about how you will create new job opportunities for people with disabilities. Yes, a safety net is very important. However, studies show that most people with disabilities can and want to work.</a:t>
            </a:r>
          </a:p>
          <a:p>
            <a:r>
              <a:rPr lang="en-US" sz="2400" dirty="0">
                <a:solidFill>
                  <a:schemeClr val="tx1"/>
                </a:solidFill>
              </a:rPr>
              <a:t>Many organizations have </a:t>
            </a:r>
            <a:r>
              <a:rPr lang="en-US" sz="2400" dirty="0">
                <a:solidFill>
                  <a:schemeClr val="accent1"/>
                </a:solidFill>
                <a:hlinkClick r:id="rId2">
                  <a:extLst>
                    <a:ext uri="{A12FA001-AC4F-418D-AE19-62706E023703}">
                      <ahyp:hlinkClr xmlns:ahyp="http://schemas.microsoft.com/office/drawing/2018/hyperlinkcolor" val="tx"/>
                    </a:ext>
                  </a:extLst>
                </a:hlinkClick>
              </a:rPr>
              <a:t>concrete policy recommendations</a:t>
            </a:r>
            <a:r>
              <a:rPr lang="en-US" sz="2400" dirty="0">
                <a:solidFill>
                  <a:schemeClr val="accent1"/>
                </a:solidFill>
              </a:rPr>
              <a:t> </a:t>
            </a:r>
            <a:r>
              <a:rPr lang="en-US" sz="2400" dirty="0">
                <a:solidFill>
                  <a:schemeClr val="tx1"/>
                </a:solidFill>
              </a:rPr>
              <a:t>on how to lead on this issue.</a:t>
            </a:r>
          </a:p>
          <a:p>
            <a:r>
              <a:rPr lang="en-US" sz="2400" dirty="0">
                <a:solidFill>
                  <a:schemeClr val="tx1"/>
                </a:solidFill>
              </a:rPr>
              <a:t>Several candidates responded to RespectAbility’s </a:t>
            </a:r>
            <a:r>
              <a:rPr lang="en-US" sz="2400" dirty="0">
                <a:solidFill>
                  <a:schemeClr val="tx1"/>
                </a:solidFill>
                <a:hlinkClick r:id="rId3"/>
              </a:rPr>
              <a:t>2020 Disability Voter Candidate Questionnaire</a:t>
            </a:r>
            <a:r>
              <a:rPr lang="en-US" sz="2400" dirty="0">
                <a:solidFill>
                  <a:schemeClr val="tx1"/>
                </a:solidFill>
              </a:rPr>
              <a:t>.</a:t>
            </a:r>
          </a:p>
        </p:txBody>
      </p:sp>
      <p:pic>
        <p:nvPicPr>
          <p:cNvPr id="4" name="Picture 3" descr="Photos of Pete Buttigieg, Amy Klobuchar, Bernie Sanders, Elizabeth Warren and Andrew Yang, captioned with their names">
            <a:extLst>
              <a:ext uri="{FF2B5EF4-FFF2-40B4-BE49-F238E27FC236}">
                <a16:creationId xmlns:a16="http://schemas.microsoft.com/office/drawing/2014/main" id="{5C14DF4C-0573-46AC-AFEC-6213C6D95919}"/>
              </a:ext>
            </a:extLst>
          </p:cNvPr>
          <p:cNvPicPr>
            <a:picLocks noChangeAspect="1"/>
          </p:cNvPicPr>
          <p:nvPr/>
        </p:nvPicPr>
        <p:blipFill>
          <a:blip r:embed="rId4"/>
          <a:stretch>
            <a:fillRect/>
          </a:stretch>
        </p:blipFill>
        <p:spPr>
          <a:xfrm>
            <a:off x="5781040" y="1825625"/>
            <a:ext cx="6038850" cy="4286250"/>
          </a:xfrm>
          <a:prstGeom prst="rect">
            <a:avLst/>
          </a:prstGeom>
        </p:spPr>
      </p:pic>
    </p:spTree>
    <p:extLst>
      <p:ext uri="{BB962C8B-B14F-4D97-AF65-F5344CB8AC3E}">
        <p14:creationId xmlns:p14="http://schemas.microsoft.com/office/powerpoint/2010/main" val="23504079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7F784B-D675-4120-A031-7B0866698BC7}"/>
              </a:ext>
            </a:extLst>
          </p:cNvPr>
          <p:cNvSpPr>
            <a:spLocks noGrp="1"/>
          </p:cNvSpPr>
          <p:nvPr>
            <p:ph type="title"/>
          </p:nvPr>
        </p:nvSpPr>
        <p:spPr/>
        <p:txBody>
          <a:bodyPr/>
          <a:lstStyle/>
          <a:p>
            <a:r>
              <a:rPr lang="en-US"/>
              <a:t>4. Learn and Use Respectful Language</a:t>
            </a:r>
            <a:endParaRPr lang="en-US" dirty="0"/>
          </a:p>
        </p:txBody>
      </p:sp>
      <p:pic>
        <p:nvPicPr>
          <p:cNvPr id="4" name="Google Shape;429;p46" descr="Jennifer Mizrahi smiles with Ollie Cantos and two other guests at the 2019 Summit">
            <a:extLst>
              <a:ext uri="{FF2B5EF4-FFF2-40B4-BE49-F238E27FC236}">
                <a16:creationId xmlns:a16="http://schemas.microsoft.com/office/drawing/2014/main" id="{5AF67DA1-C683-DE43-86C9-8CC8B61B47FE}"/>
              </a:ext>
            </a:extLst>
          </p:cNvPr>
          <p:cNvPicPr preferRelativeResize="0">
            <a:picLocks noChangeAspect="1"/>
          </p:cNvPicPr>
          <p:nvPr/>
        </p:nvPicPr>
        <p:blipFill rotWithShape="1">
          <a:blip r:embed="rId2"/>
          <a:srcRect t="18958" b="15576"/>
          <a:stretch/>
        </p:blipFill>
        <p:spPr>
          <a:xfrm>
            <a:off x="385761" y="1677128"/>
            <a:ext cx="4100919" cy="3580674"/>
          </a:xfrm>
          <a:prstGeom prst="rect">
            <a:avLst/>
          </a:prstGeom>
          <a:noFill/>
          <a:ln>
            <a:noFill/>
          </a:ln>
        </p:spPr>
      </p:pic>
      <p:sp>
        <p:nvSpPr>
          <p:cNvPr id="2" name="Content Placeholder 1">
            <a:extLst>
              <a:ext uri="{FF2B5EF4-FFF2-40B4-BE49-F238E27FC236}">
                <a16:creationId xmlns:a16="http://schemas.microsoft.com/office/drawing/2014/main" id="{AE0CD809-5A1F-491E-A012-AE1654326870}"/>
              </a:ext>
            </a:extLst>
          </p:cNvPr>
          <p:cNvSpPr>
            <a:spLocks noGrp="1"/>
          </p:cNvSpPr>
          <p:nvPr>
            <p:ph idx="1"/>
          </p:nvPr>
        </p:nvSpPr>
        <p:spPr>
          <a:xfrm>
            <a:off x="4529142" y="1648551"/>
            <a:ext cx="7396161" cy="4772883"/>
          </a:xfrm>
        </p:spPr>
        <p:txBody>
          <a:bodyPr>
            <a:noAutofit/>
          </a:bodyPr>
          <a:lstStyle/>
          <a:p>
            <a:r>
              <a:rPr lang="en-US" sz="2450" dirty="0">
                <a:solidFill>
                  <a:schemeClr val="tx1"/>
                </a:solidFill>
              </a:rPr>
              <a:t>Person-first language vs. Identity-first language – </a:t>
            </a:r>
            <a:r>
              <a:rPr lang="en-US" sz="2450" b="1" dirty="0">
                <a:solidFill>
                  <a:schemeClr val="tx1"/>
                </a:solidFill>
              </a:rPr>
              <a:t>ask the person </a:t>
            </a:r>
            <a:r>
              <a:rPr lang="en-US" sz="2450" dirty="0">
                <a:solidFill>
                  <a:schemeClr val="tx1"/>
                </a:solidFill>
              </a:rPr>
              <a:t>how they want to be identified.</a:t>
            </a:r>
          </a:p>
          <a:p>
            <a:r>
              <a:rPr lang="en-US" sz="2450" dirty="0">
                <a:solidFill>
                  <a:schemeClr val="tx1"/>
                </a:solidFill>
              </a:rPr>
              <a:t>Think about other language you use. Instead of describing someone as “wheelchair bound,” describe him as a “person who uses a wheelchair.” Don’t use words like “stupid” or “retarded” to mean incompetent. </a:t>
            </a:r>
          </a:p>
          <a:p>
            <a:r>
              <a:rPr lang="en-US" sz="2450" dirty="0">
                <a:solidFill>
                  <a:schemeClr val="tx1"/>
                </a:solidFill>
              </a:rPr>
              <a:t>There are many resources on appropriate communication that can be helpful to you and your staff: </a:t>
            </a:r>
            <a:r>
              <a:rPr lang="en-US" sz="2450" dirty="0">
                <a:hlinkClick r:id="rId3"/>
              </a:rPr>
              <a:t>www.respectability.org/inclusion-toolkits/terminology-tips-using-the-appropriate-lexicon</a:t>
            </a:r>
            <a:r>
              <a:rPr lang="en-US" sz="2450" dirty="0"/>
              <a:t>.</a:t>
            </a:r>
          </a:p>
          <a:p>
            <a:r>
              <a:rPr lang="en-US" sz="2450" dirty="0"/>
              <a:t>Webinar on Ensuring a Welcoming Lexicon: </a:t>
            </a:r>
            <a:r>
              <a:rPr lang="en-US" sz="2450" dirty="0">
                <a:hlinkClick r:id="rId4"/>
              </a:rPr>
              <a:t>https://</a:t>
            </a:r>
            <a:r>
              <a:rPr lang="en-US" sz="2450" dirty="0" err="1">
                <a:hlinkClick r:id="rId4"/>
              </a:rPr>
              <a:t>vimeo.com</a:t>
            </a:r>
            <a:r>
              <a:rPr lang="en-US" sz="2450" dirty="0">
                <a:hlinkClick r:id="rId4"/>
              </a:rPr>
              <a:t>/379886686</a:t>
            </a:r>
            <a:endParaRPr lang="en-US" sz="2450" dirty="0"/>
          </a:p>
        </p:txBody>
      </p:sp>
    </p:spTree>
    <p:extLst>
      <p:ext uri="{BB962C8B-B14F-4D97-AF65-F5344CB8AC3E}">
        <p14:creationId xmlns:p14="http://schemas.microsoft.com/office/powerpoint/2010/main" val="28721075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278163-D11E-4B32-A2B4-C76CE746EE36}"/>
              </a:ext>
            </a:extLst>
          </p:cNvPr>
          <p:cNvSpPr>
            <a:spLocks noGrp="1"/>
          </p:cNvSpPr>
          <p:nvPr>
            <p:ph type="title"/>
          </p:nvPr>
        </p:nvSpPr>
        <p:spPr/>
        <p:txBody>
          <a:bodyPr/>
          <a:lstStyle/>
          <a:p>
            <a:r>
              <a:rPr lang="en-US" dirty="0"/>
              <a:t>5. Social Media and Website Accessibility</a:t>
            </a:r>
          </a:p>
        </p:txBody>
      </p:sp>
      <p:sp>
        <p:nvSpPr>
          <p:cNvPr id="2" name="Content Placeholder 1">
            <a:extLst>
              <a:ext uri="{FF2B5EF4-FFF2-40B4-BE49-F238E27FC236}">
                <a16:creationId xmlns:a16="http://schemas.microsoft.com/office/drawing/2014/main" id="{3A825179-FE4D-4401-97AA-063A55EB2C38}"/>
              </a:ext>
            </a:extLst>
          </p:cNvPr>
          <p:cNvSpPr>
            <a:spLocks noGrp="1"/>
          </p:cNvSpPr>
          <p:nvPr>
            <p:ph idx="1"/>
          </p:nvPr>
        </p:nvSpPr>
        <p:spPr>
          <a:xfrm>
            <a:off x="523240" y="1719991"/>
            <a:ext cx="10830559" cy="4965014"/>
          </a:xfrm>
        </p:spPr>
        <p:txBody>
          <a:bodyPr>
            <a:normAutofit/>
          </a:bodyPr>
          <a:lstStyle/>
          <a:p>
            <a:r>
              <a:rPr lang="en-US" sz="2200" dirty="0">
                <a:solidFill>
                  <a:schemeClr val="tx1"/>
                </a:solidFill>
              </a:rPr>
              <a:t>Video hosting sites such as </a:t>
            </a:r>
            <a:r>
              <a:rPr lang="en-US" sz="2200" dirty="0">
                <a:solidFill>
                  <a:schemeClr val="accent1"/>
                </a:solidFill>
                <a:hlinkClick r:id="rId3">
                  <a:extLst>
                    <a:ext uri="{A12FA001-AC4F-418D-AE19-62706E023703}">
                      <ahyp:hlinkClr xmlns:ahyp="http://schemas.microsoft.com/office/drawing/2018/hyperlinkcolor" val="tx"/>
                    </a:ext>
                  </a:extLst>
                </a:hlinkClick>
              </a:rPr>
              <a:t>YouTube</a:t>
            </a:r>
            <a:r>
              <a:rPr lang="en-US" sz="2200" dirty="0">
                <a:solidFill>
                  <a:schemeClr val="tx1"/>
                </a:solidFill>
              </a:rPr>
              <a:t> have free tools that allow users to add automated subtitles to their clips, but they are not perfect. </a:t>
            </a:r>
            <a:r>
              <a:rPr lang="en-US" sz="2200" b="1" dirty="0">
                <a:solidFill>
                  <a:schemeClr val="tx1"/>
                </a:solidFill>
              </a:rPr>
              <a:t>It is important to ensure the accuracy of the captions. </a:t>
            </a:r>
          </a:p>
          <a:p>
            <a:r>
              <a:rPr lang="en-US" sz="2200" dirty="0">
                <a:solidFill>
                  <a:schemeClr val="tx1"/>
                </a:solidFill>
              </a:rPr>
              <a:t>Making a transcript of the video available online is also an incredibly helpful resource for users who have auditory disabilities, like Deafness or Hard of Hearing.</a:t>
            </a:r>
          </a:p>
          <a:p>
            <a:r>
              <a:rPr lang="en-US" sz="2200" dirty="0">
                <a:solidFill>
                  <a:schemeClr val="tx1"/>
                </a:solidFill>
              </a:rPr>
              <a:t>Add textual descriptions, or “alternative text,” to charts, graphs, images and maps so that they are discernible by assistive technology. Additionally, ensure that images on your social media (Facebook/Twitter/Instagram/etc.) are described in this manner.</a:t>
            </a:r>
          </a:p>
          <a:p>
            <a:r>
              <a:rPr lang="en-US" sz="2200" dirty="0">
                <a:solidFill>
                  <a:schemeClr val="tx1"/>
                </a:solidFill>
              </a:rPr>
              <a:t>Add </a:t>
            </a:r>
            <a:r>
              <a:rPr lang="en-US" sz="2200" dirty="0">
                <a:solidFill>
                  <a:schemeClr val="accent1"/>
                </a:solidFill>
                <a:hlinkClick r:id="rId4">
                  <a:extLst>
                    <a:ext uri="{A12FA001-AC4F-418D-AE19-62706E023703}">
                      <ahyp:hlinkClr xmlns:ahyp="http://schemas.microsoft.com/office/drawing/2018/hyperlinkcolor" val="tx"/>
                    </a:ext>
                  </a:extLst>
                </a:hlinkClick>
              </a:rPr>
              <a:t>audio description</a:t>
            </a:r>
            <a:r>
              <a:rPr lang="en-US" sz="2200" dirty="0">
                <a:solidFill>
                  <a:schemeClr val="tx1"/>
                </a:solidFill>
              </a:rPr>
              <a:t> for materials presented visually. </a:t>
            </a:r>
          </a:p>
          <a:p>
            <a:r>
              <a:rPr lang="en-US" sz="2200" dirty="0">
                <a:solidFill>
                  <a:schemeClr val="tx1"/>
                </a:solidFill>
              </a:rPr>
              <a:t>Ensure your website includes a site index. </a:t>
            </a:r>
          </a:p>
          <a:p>
            <a:r>
              <a:rPr lang="en-US" sz="2200" dirty="0">
                <a:solidFill>
                  <a:schemeClr val="tx1"/>
                </a:solidFill>
              </a:rPr>
              <a:t>Many of these things also increase your Search Engine Optimization, increasing your reach. </a:t>
            </a:r>
          </a:p>
          <a:p>
            <a:r>
              <a:rPr lang="en-US" sz="2200" dirty="0">
                <a:solidFill>
                  <a:schemeClr val="tx1"/>
                </a:solidFill>
              </a:rPr>
              <a:t>Watch RespectAbility’s webinar on web accessibility: </a:t>
            </a:r>
            <a:r>
              <a:rPr lang="en-US" sz="2200" dirty="0">
                <a:solidFill>
                  <a:schemeClr val="accent1"/>
                </a:solidFill>
                <a:hlinkClick r:id="rId5"/>
              </a:rPr>
              <a:t>https://</a:t>
            </a:r>
            <a:r>
              <a:rPr lang="en-US" sz="2200" dirty="0" err="1">
                <a:solidFill>
                  <a:schemeClr val="accent1"/>
                </a:solidFill>
                <a:hlinkClick r:id="rId5"/>
              </a:rPr>
              <a:t>vimeo.com</a:t>
            </a:r>
            <a:r>
              <a:rPr lang="en-US" sz="2200" dirty="0">
                <a:solidFill>
                  <a:schemeClr val="accent1"/>
                </a:solidFill>
                <a:hlinkClick r:id="rId5"/>
              </a:rPr>
              <a:t>/386336396</a:t>
            </a:r>
            <a:r>
              <a:rPr lang="en-US" sz="2200" dirty="0">
                <a:solidFill>
                  <a:schemeClr val="tx1"/>
                </a:solidFill>
              </a:rPr>
              <a:t>.</a:t>
            </a:r>
          </a:p>
        </p:txBody>
      </p:sp>
    </p:spTree>
    <p:extLst>
      <p:ext uri="{BB962C8B-B14F-4D97-AF65-F5344CB8AC3E}">
        <p14:creationId xmlns:p14="http://schemas.microsoft.com/office/powerpoint/2010/main" val="1588759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9FD49A-19C8-4725-9641-210A9CA04CD1}"/>
              </a:ext>
            </a:extLst>
          </p:cNvPr>
          <p:cNvSpPr>
            <a:spLocks noGrp="1"/>
          </p:cNvSpPr>
          <p:nvPr>
            <p:ph type="title"/>
          </p:nvPr>
        </p:nvSpPr>
        <p:spPr/>
        <p:txBody>
          <a:bodyPr/>
          <a:lstStyle/>
          <a:p>
            <a:r>
              <a:rPr lang="en-US" dirty="0"/>
              <a:t>6. Accessible Events and Materials</a:t>
            </a:r>
          </a:p>
        </p:txBody>
      </p:sp>
      <p:sp>
        <p:nvSpPr>
          <p:cNvPr id="2" name="Content Placeholder 1">
            <a:extLst>
              <a:ext uri="{FF2B5EF4-FFF2-40B4-BE49-F238E27FC236}">
                <a16:creationId xmlns:a16="http://schemas.microsoft.com/office/drawing/2014/main" id="{6BD3D257-DD15-4EDB-9042-CEF5DFA9F933}"/>
              </a:ext>
            </a:extLst>
          </p:cNvPr>
          <p:cNvSpPr>
            <a:spLocks noGrp="1"/>
          </p:cNvSpPr>
          <p:nvPr>
            <p:ph idx="1"/>
          </p:nvPr>
        </p:nvSpPr>
        <p:spPr>
          <a:xfrm>
            <a:off x="366072" y="1554158"/>
            <a:ext cx="7592066" cy="4275138"/>
          </a:xfrm>
        </p:spPr>
        <p:txBody>
          <a:bodyPr>
            <a:noAutofit/>
          </a:bodyPr>
          <a:lstStyle/>
          <a:p>
            <a:r>
              <a:rPr lang="en-US" sz="2200" dirty="0">
                <a:solidFill>
                  <a:schemeClr val="tx1"/>
                </a:solidFill>
              </a:rPr>
              <a:t>Ensure your events are held in accessible locations and accommodations (i.e., ASL interpreters) are provided when requested. Sample partial event checklist:</a:t>
            </a:r>
          </a:p>
          <a:p>
            <a:r>
              <a:rPr lang="en-US" sz="2200" b="1" dirty="0">
                <a:solidFill>
                  <a:schemeClr val="tx1"/>
                </a:solidFill>
              </a:rPr>
              <a:t>Invitation/Notification of Event</a:t>
            </a:r>
            <a:endParaRPr lang="en-US" sz="2200" dirty="0">
              <a:solidFill>
                <a:schemeClr val="tx1"/>
              </a:solidFill>
            </a:endParaRPr>
          </a:p>
          <a:p>
            <a:pPr lvl="1"/>
            <a:r>
              <a:rPr lang="en-US" sz="2000" dirty="0">
                <a:solidFill>
                  <a:schemeClr val="tx1"/>
                </a:solidFill>
              </a:rPr>
              <a:t>Does the invitation clearly indicate that people with all abilities are welcome?</a:t>
            </a:r>
          </a:p>
          <a:p>
            <a:pPr lvl="1"/>
            <a:r>
              <a:rPr lang="en-US" sz="2000" dirty="0">
                <a:solidFill>
                  <a:schemeClr val="tx1"/>
                </a:solidFill>
              </a:rPr>
              <a:t>Do appropriate icons appear (e.g., physical access, sign language interpreter available)?</a:t>
            </a:r>
          </a:p>
          <a:p>
            <a:pPr lvl="1"/>
            <a:r>
              <a:rPr lang="en-US" sz="2000" dirty="0">
                <a:solidFill>
                  <a:schemeClr val="tx1"/>
                </a:solidFill>
              </a:rPr>
              <a:t>Is the writing clear, in an easily legible font and size? </a:t>
            </a:r>
          </a:p>
          <a:p>
            <a:pPr lvl="1"/>
            <a:r>
              <a:rPr lang="en-US" sz="2000" dirty="0">
                <a:solidFill>
                  <a:schemeClr val="tx1"/>
                </a:solidFill>
              </a:rPr>
              <a:t>Do visual images depict inclusion of people with disabilities?</a:t>
            </a:r>
          </a:p>
          <a:p>
            <a:pPr lvl="1"/>
            <a:r>
              <a:rPr lang="en-US" sz="2000" dirty="0">
                <a:solidFill>
                  <a:schemeClr val="tx1"/>
                </a:solidFill>
              </a:rPr>
              <a:t>Have you included a contact name and number for accommodations inquiries?</a:t>
            </a:r>
          </a:p>
          <a:p>
            <a:r>
              <a:rPr lang="en-US" sz="2200" b="1" dirty="0">
                <a:solidFill>
                  <a:schemeClr val="tx1"/>
                </a:solidFill>
              </a:rPr>
              <a:t>Facilities</a:t>
            </a:r>
            <a:r>
              <a:rPr lang="en-US" sz="2200" dirty="0">
                <a:solidFill>
                  <a:schemeClr val="tx1"/>
                </a:solidFill>
              </a:rPr>
              <a:t> </a:t>
            </a:r>
          </a:p>
          <a:p>
            <a:pPr lvl="1"/>
            <a:r>
              <a:rPr lang="en-US" sz="2000" dirty="0">
                <a:solidFill>
                  <a:schemeClr val="tx1"/>
                </a:solidFill>
              </a:rPr>
              <a:t>Is the facility accessible – for wheelchairs, walkers and scooters? If the event is standing-room only, is there a section for wheelchair users and those who need to sit?</a:t>
            </a:r>
          </a:p>
        </p:txBody>
      </p:sp>
      <p:pic>
        <p:nvPicPr>
          <p:cNvPr id="4" name="Picture 2" descr="In a more formal event setting, a speaker is standing with a microphone and captions are shown on a tv with an ASL interpreter between the two." title="Single speaker">
            <a:extLst>
              <a:ext uri="{FF2B5EF4-FFF2-40B4-BE49-F238E27FC236}">
                <a16:creationId xmlns:a16="http://schemas.microsoft.com/office/drawing/2014/main" id="{C0352F9B-D5FA-8F4B-9532-CA430F653572}"/>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129588" y="1890715"/>
            <a:ext cx="3708401" cy="247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1">
            <a:extLst>
              <a:ext uri="{FF2B5EF4-FFF2-40B4-BE49-F238E27FC236}">
                <a16:creationId xmlns:a16="http://schemas.microsoft.com/office/drawing/2014/main" id="{A92F5B60-4037-7143-8C9B-ED532C0C5F4E}"/>
              </a:ext>
            </a:extLst>
          </p:cNvPr>
          <p:cNvSpPr txBox="1">
            <a:spLocks/>
          </p:cNvSpPr>
          <p:nvPr/>
        </p:nvSpPr>
        <p:spPr>
          <a:xfrm>
            <a:off x="8129588" y="4483100"/>
            <a:ext cx="3708401" cy="15605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b="1" dirty="0">
                <a:solidFill>
                  <a:schemeClr val="tx1"/>
                </a:solidFill>
              </a:rPr>
              <a:t>Communication</a:t>
            </a:r>
            <a:r>
              <a:rPr lang="en-US" sz="2200" dirty="0">
                <a:solidFill>
                  <a:schemeClr val="tx1"/>
                </a:solidFill>
              </a:rPr>
              <a:t> </a:t>
            </a:r>
          </a:p>
          <a:p>
            <a:pPr lvl="1"/>
            <a:r>
              <a:rPr lang="en-US" sz="2000" dirty="0">
                <a:solidFill>
                  <a:schemeClr val="tx1"/>
                </a:solidFill>
              </a:rPr>
              <a:t>Will there be a sign language interpreter? Live captioning (CART)? </a:t>
            </a:r>
          </a:p>
          <a:p>
            <a:pPr lvl="1"/>
            <a:r>
              <a:rPr lang="en-US" sz="2000" dirty="0">
                <a:solidFill>
                  <a:schemeClr val="tx1"/>
                </a:solidFill>
              </a:rPr>
              <a:t>If there are videos, will there be subtitles?</a:t>
            </a:r>
          </a:p>
        </p:txBody>
      </p:sp>
    </p:spTree>
    <p:extLst>
      <p:ext uri="{BB962C8B-B14F-4D97-AF65-F5344CB8AC3E}">
        <p14:creationId xmlns:p14="http://schemas.microsoft.com/office/powerpoint/2010/main" val="31809504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926B4D-0A44-4EAD-8443-A7C55D55AC0C}"/>
              </a:ext>
            </a:extLst>
          </p:cNvPr>
          <p:cNvSpPr>
            <a:spLocks noGrp="1"/>
          </p:cNvSpPr>
          <p:nvPr>
            <p:ph type="title"/>
          </p:nvPr>
        </p:nvSpPr>
        <p:spPr/>
        <p:txBody>
          <a:bodyPr/>
          <a:lstStyle/>
          <a:p>
            <a:r>
              <a:rPr lang="en-US" dirty="0"/>
              <a:t>6. Accessible Events and Materials (cont.)</a:t>
            </a:r>
          </a:p>
        </p:txBody>
      </p:sp>
      <p:sp>
        <p:nvSpPr>
          <p:cNvPr id="2" name="Content Placeholder 1">
            <a:extLst>
              <a:ext uri="{FF2B5EF4-FFF2-40B4-BE49-F238E27FC236}">
                <a16:creationId xmlns:a16="http://schemas.microsoft.com/office/drawing/2014/main" id="{316E6FCF-F2F7-443A-82EB-69559CA8289E}"/>
              </a:ext>
            </a:extLst>
          </p:cNvPr>
          <p:cNvSpPr>
            <a:spLocks noGrp="1"/>
          </p:cNvSpPr>
          <p:nvPr>
            <p:ph idx="1"/>
          </p:nvPr>
        </p:nvSpPr>
        <p:spPr/>
        <p:txBody>
          <a:bodyPr>
            <a:normAutofit/>
          </a:bodyPr>
          <a:lstStyle/>
          <a:p>
            <a:r>
              <a:rPr lang="en-US" sz="2200" b="1" dirty="0">
                <a:solidFill>
                  <a:schemeClr val="tx1"/>
                </a:solidFill>
              </a:rPr>
              <a:t>Staff/Volunteers</a:t>
            </a:r>
            <a:endParaRPr lang="en-US" sz="2200" dirty="0">
              <a:solidFill>
                <a:schemeClr val="tx1"/>
              </a:solidFill>
            </a:endParaRPr>
          </a:p>
          <a:p>
            <a:pPr lvl="1"/>
            <a:r>
              <a:rPr lang="en-US" sz="2000" dirty="0">
                <a:solidFill>
                  <a:schemeClr val="tx1"/>
                </a:solidFill>
              </a:rPr>
              <a:t>Have you arranged for volunteers?</a:t>
            </a:r>
          </a:p>
          <a:p>
            <a:pPr lvl="1"/>
            <a:r>
              <a:rPr lang="en-US" sz="2000" dirty="0">
                <a:solidFill>
                  <a:schemeClr val="tx1"/>
                </a:solidFill>
              </a:rPr>
              <a:t>Have they received orientation/sensitization and training to respond to inquiries?</a:t>
            </a:r>
          </a:p>
          <a:p>
            <a:r>
              <a:rPr lang="en-US" sz="2200" dirty="0">
                <a:solidFill>
                  <a:schemeClr val="tx1"/>
                </a:solidFill>
              </a:rPr>
              <a:t>At an event, provide handouts in an electronic version during meetings and presentations for individuals who need or want to use technology to access and manipulate the materials. Provide individuals with transcripts for purely audio files that do not have a visual component.</a:t>
            </a:r>
          </a:p>
          <a:p>
            <a:r>
              <a:rPr lang="en-US" sz="2200" dirty="0">
                <a:solidFill>
                  <a:schemeClr val="tx1"/>
                </a:solidFill>
              </a:rPr>
              <a:t>Resources: </a:t>
            </a:r>
          </a:p>
          <a:p>
            <a:pPr lvl="1"/>
            <a:r>
              <a:rPr lang="en-US" sz="2000" dirty="0">
                <a:hlinkClick r:id="rId2"/>
              </a:rPr>
              <a:t>https://accessibility.cornell.edu/event-planning/accessible-meeting-and-event-checklist/</a:t>
            </a:r>
            <a:endParaRPr lang="en-US" sz="2000" dirty="0"/>
          </a:p>
          <a:p>
            <a:pPr lvl="1"/>
            <a:r>
              <a:rPr lang="en-US" sz="2000" dirty="0">
                <a:hlinkClick r:id="rId3"/>
              </a:rPr>
              <a:t>https://hr.cornell.edu/sites/default/files/documents/accessible_meeting_checklist.pdf</a:t>
            </a:r>
            <a:endParaRPr lang="en-US" sz="2000" dirty="0"/>
          </a:p>
          <a:p>
            <a:pPr lvl="1"/>
            <a:r>
              <a:rPr lang="en-US" sz="2000" dirty="0">
                <a:hlinkClick r:id="rId4"/>
              </a:rPr>
              <a:t>https://splashthat.com/blog/accessible-event-planning</a:t>
            </a:r>
            <a:endParaRPr lang="en-US" sz="2000" dirty="0"/>
          </a:p>
          <a:p>
            <a:r>
              <a:rPr lang="en-US" sz="2200" dirty="0"/>
              <a:t>Webinar on Ensuring Accessible Events: </a:t>
            </a:r>
            <a:r>
              <a:rPr lang="en-US" sz="2200" dirty="0">
                <a:hlinkClick r:id="rId5"/>
              </a:rPr>
              <a:t>https://vimeo.com/375927062</a:t>
            </a:r>
            <a:r>
              <a:rPr lang="en-US" sz="2200" dirty="0"/>
              <a:t>.</a:t>
            </a:r>
          </a:p>
        </p:txBody>
      </p:sp>
    </p:spTree>
    <p:extLst>
      <p:ext uri="{BB962C8B-B14F-4D97-AF65-F5344CB8AC3E}">
        <p14:creationId xmlns:p14="http://schemas.microsoft.com/office/powerpoint/2010/main" val="35132115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20C3C-E907-4831-9B5C-8DBBA82CF71D}"/>
              </a:ext>
            </a:extLst>
          </p:cNvPr>
          <p:cNvSpPr>
            <a:spLocks noGrp="1"/>
          </p:cNvSpPr>
          <p:nvPr>
            <p:ph type="title"/>
          </p:nvPr>
        </p:nvSpPr>
        <p:spPr/>
        <p:txBody>
          <a:bodyPr/>
          <a:lstStyle/>
          <a:p>
            <a:r>
              <a:rPr lang="en-US" dirty="0"/>
              <a:t>7. Let People Know Your Events Are Accessible</a:t>
            </a:r>
          </a:p>
        </p:txBody>
      </p:sp>
      <p:sp>
        <p:nvSpPr>
          <p:cNvPr id="2" name="Content Placeholder 1">
            <a:extLst>
              <a:ext uri="{FF2B5EF4-FFF2-40B4-BE49-F238E27FC236}">
                <a16:creationId xmlns:a16="http://schemas.microsoft.com/office/drawing/2014/main" id="{953F1F8C-9EBE-4858-B6D5-B1A182C468A5}"/>
              </a:ext>
            </a:extLst>
          </p:cNvPr>
          <p:cNvSpPr>
            <a:spLocks noGrp="1"/>
          </p:cNvSpPr>
          <p:nvPr>
            <p:ph idx="1"/>
          </p:nvPr>
        </p:nvSpPr>
        <p:spPr/>
        <p:txBody>
          <a:bodyPr>
            <a:normAutofit fontScale="92500"/>
          </a:bodyPr>
          <a:lstStyle/>
          <a:p>
            <a:r>
              <a:rPr lang="en-US" dirty="0">
                <a:solidFill>
                  <a:schemeClr val="tx1"/>
                </a:solidFill>
              </a:rPr>
              <a:t>Planning on having access and space for wheelchairs, captioned and audio described videos, sign-language interpreters and communication access real-time translation (CART)? Share this information in your event announcement! </a:t>
            </a:r>
          </a:p>
          <a:p>
            <a:r>
              <a:rPr lang="en-US" dirty="0">
                <a:solidFill>
                  <a:schemeClr val="tx1"/>
                </a:solidFill>
              </a:rPr>
              <a:t>In your event RSVP form, ask participants if they need an accommodation.</a:t>
            </a:r>
          </a:p>
          <a:p>
            <a:r>
              <a:rPr lang="en-US" dirty="0">
                <a:solidFill>
                  <a:schemeClr val="tx1"/>
                </a:solidFill>
              </a:rPr>
              <a:t>All large events should automatically be accessible for wheelchair users, have captions and sign language interpreters. </a:t>
            </a:r>
          </a:p>
          <a:p>
            <a:r>
              <a:rPr lang="en-US" b="1" dirty="0">
                <a:solidFill>
                  <a:schemeClr val="tx1"/>
                </a:solidFill>
              </a:rPr>
              <a:t>Sample inclusion language to use for accommodations: </a:t>
            </a:r>
          </a:p>
          <a:p>
            <a:pPr lvl="1"/>
            <a:r>
              <a:rPr lang="en-US" i="1" dirty="0">
                <a:solidFill>
                  <a:schemeClr val="tx1"/>
                </a:solidFill>
              </a:rPr>
              <a:t>Accommodation requests should be directed to </a:t>
            </a:r>
            <a:r>
              <a:rPr lang="en-US" i="1" u="sng" dirty="0">
                <a:solidFill>
                  <a:schemeClr val="tx1"/>
                </a:solidFill>
              </a:rPr>
              <a:t>(Name)</a:t>
            </a:r>
            <a:r>
              <a:rPr lang="en-US" i="1" dirty="0">
                <a:solidFill>
                  <a:schemeClr val="tx1"/>
                </a:solidFill>
              </a:rPr>
              <a:t> at 222-222-222 no later than </a:t>
            </a:r>
            <a:r>
              <a:rPr lang="en-US" i="1" u="sng" dirty="0">
                <a:solidFill>
                  <a:schemeClr val="tx1"/>
                </a:solidFill>
              </a:rPr>
              <a:t>(deadline if appropriate)</a:t>
            </a:r>
            <a:r>
              <a:rPr lang="en-US" i="1" dirty="0">
                <a:solidFill>
                  <a:schemeClr val="tx1"/>
                </a:solidFill>
              </a:rPr>
              <a:t>. </a:t>
            </a:r>
          </a:p>
          <a:p>
            <a:pPr lvl="1"/>
            <a:r>
              <a:rPr lang="en-US" dirty="0">
                <a:solidFill>
                  <a:schemeClr val="tx1"/>
                </a:solidFill>
              </a:rPr>
              <a:t>Additional language may be added to state that requests for accommodations made after the advertised date will be honored to the maximum extent feasible.</a:t>
            </a:r>
          </a:p>
        </p:txBody>
      </p:sp>
    </p:spTree>
    <p:extLst>
      <p:ext uri="{BB962C8B-B14F-4D97-AF65-F5344CB8AC3E}">
        <p14:creationId xmlns:p14="http://schemas.microsoft.com/office/powerpoint/2010/main" val="1356160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8206B2-9549-48A4-9BE4-41122EB193F6}"/>
              </a:ext>
            </a:extLst>
          </p:cNvPr>
          <p:cNvSpPr>
            <a:spLocks noGrp="1"/>
          </p:cNvSpPr>
          <p:nvPr>
            <p:ph type="title"/>
          </p:nvPr>
        </p:nvSpPr>
        <p:spPr/>
        <p:txBody>
          <a:bodyPr/>
          <a:lstStyle/>
          <a:p>
            <a:r>
              <a:rPr lang="en-US" dirty="0"/>
              <a:t>8. Focus on Intersectionality</a:t>
            </a:r>
          </a:p>
        </p:txBody>
      </p:sp>
      <p:pic>
        <p:nvPicPr>
          <p:cNvPr id="4" name="Google Shape;254;p29" descr="Ollie Cantos drawing on a flip chart holding a white cane as Jennifer Mizrahi and Steve Bartlett look on">
            <a:extLst>
              <a:ext uri="{FF2B5EF4-FFF2-40B4-BE49-F238E27FC236}">
                <a16:creationId xmlns:a16="http://schemas.microsoft.com/office/drawing/2014/main" id="{98724701-2FAE-8349-8B40-9702D80B8BCA}"/>
              </a:ext>
            </a:extLst>
          </p:cNvPr>
          <p:cNvPicPr preferRelativeResize="0">
            <a:picLocks noChangeAspect="1"/>
          </p:cNvPicPr>
          <p:nvPr/>
        </p:nvPicPr>
        <p:blipFill rotWithShape="1">
          <a:blip r:embed="rId2"/>
          <a:srcRect b="16853"/>
          <a:stretch/>
        </p:blipFill>
        <p:spPr>
          <a:xfrm>
            <a:off x="376237" y="1825625"/>
            <a:ext cx="4776236" cy="2647521"/>
          </a:xfrm>
          <a:prstGeom prst="rect">
            <a:avLst/>
          </a:prstGeom>
          <a:noFill/>
          <a:ln>
            <a:noFill/>
          </a:ln>
        </p:spPr>
      </p:pic>
      <p:sp>
        <p:nvSpPr>
          <p:cNvPr id="2" name="Content Placeholder 1">
            <a:extLst>
              <a:ext uri="{FF2B5EF4-FFF2-40B4-BE49-F238E27FC236}">
                <a16:creationId xmlns:a16="http://schemas.microsoft.com/office/drawing/2014/main" id="{26A3B23B-4FB8-462A-A2BB-78FE14EB214B}"/>
              </a:ext>
            </a:extLst>
          </p:cNvPr>
          <p:cNvSpPr>
            <a:spLocks noGrp="1"/>
          </p:cNvSpPr>
          <p:nvPr>
            <p:ph idx="1"/>
          </p:nvPr>
        </p:nvSpPr>
        <p:spPr>
          <a:xfrm>
            <a:off x="5152473" y="1825625"/>
            <a:ext cx="6663290" cy="2647521"/>
          </a:xfrm>
        </p:spPr>
        <p:txBody>
          <a:bodyPr>
            <a:noAutofit/>
          </a:bodyPr>
          <a:lstStyle/>
          <a:p>
            <a:r>
              <a:rPr lang="en-US" sz="2000" dirty="0">
                <a:solidFill>
                  <a:schemeClr val="tx1"/>
                </a:solidFill>
              </a:rPr>
              <a:t>Intersectionality describes multiple threats of discrimination when an individual’s identities overlap with a number of minority classes, such as race, gender, age, ethnicity, disability and other characteristics. </a:t>
            </a:r>
            <a:r>
              <a:rPr lang="en-US" sz="2000" dirty="0" err="1">
                <a:solidFill>
                  <a:schemeClr val="tx1"/>
                </a:solidFill>
              </a:rPr>
              <a:t>Kimberlé</a:t>
            </a:r>
            <a:r>
              <a:rPr lang="en-US" sz="2000" dirty="0">
                <a:solidFill>
                  <a:schemeClr val="tx1"/>
                </a:solidFill>
              </a:rPr>
              <a:t> Williams Crenshaw coined the term in </a:t>
            </a:r>
            <a:r>
              <a:rPr lang="en-US" sz="2000" dirty="0">
                <a:solidFill>
                  <a:schemeClr val="accent1"/>
                </a:solidFill>
                <a:hlinkClick r:id="rId3">
                  <a:extLst>
                    <a:ext uri="{A12FA001-AC4F-418D-AE19-62706E023703}">
                      <ahyp:hlinkClr xmlns:ahyp="http://schemas.microsoft.com/office/drawing/2018/hyperlinkcolor" val="tx"/>
                    </a:ext>
                  </a:extLst>
                </a:hlinkClick>
              </a:rPr>
              <a:t>her 1989 essay</a:t>
            </a:r>
            <a:r>
              <a:rPr lang="en-US" sz="2000" dirty="0">
                <a:solidFill>
                  <a:schemeClr val="tx1"/>
                </a:solidFill>
              </a:rPr>
              <a:t>.</a:t>
            </a:r>
          </a:p>
          <a:p>
            <a:r>
              <a:rPr lang="en-US" sz="2000" dirty="0">
                <a:solidFill>
                  <a:schemeClr val="tx1"/>
                </a:solidFill>
              </a:rPr>
              <a:t>People of color and English as Second Language Learners with disabilities have unique barriers and are less likely to receive the disability diagnosis and early intervention they need. </a:t>
            </a:r>
          </a:p>
        </p:txBody>
      </p:sp>
      <p:sp>
        <p:nvSpPr>
          <p:cNvPr id="5" name="Content Placeholder 1">
            <a:extLst>
              <a:ext uri="{FF2B5EF4-FFF2-40B4-BE49-F238E27FC236}">
                <a16:creationId xmlns:a16="http://schemas.microsoft.com/office/drawing/2014/main" id="{11A04F0C-232C-ED4E-BE8A-4D5B01A0E221}"/>
              </a:ext>
            </a:extLst>
          </p:cNvPr>
          <p:cNvSpPr txBox="1">
            <a:spLocks/>
          </p:cNvSpPr>
          <p:nvPr/>
        </p:nvSpPr>
        <p:spPr>
          <a:xfrm>
            <a:off x="276224" y="4488655"/>
            <a:ext cx="11439526" cy="20042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tx1"/>
                </a:solidFill>
              </a:rPr>
              <a:t>People who live with multiple minority status are more at risk for school suspensions, dropping out of school, homelessness, addiction, incarceration, abuse and other issues. </a:t>
            </a:r>
          </a:p>
          <a:p>
            <a:r>
              <a:rPr lang="en-US" sz="2000" dirty="0">
                <a:solidFill>
                  <a:schemeClr val="tx1"/>
                </a:solidFill>
              </a:rPr>
              <a:t>Issues such as immigration, the school-to-prison pipeline, trafficking and foster care all have both race and disability angles.</a:t>
            </a:r>
          </a:p>
          <a:p>
            <a:r>
              <a:rPr lang="en-US" sz="2000" dirty="0">
                <a:solidFill>
                  <a:schemeClr val="tx1"/>
                </a:solidFill>
              </a:rPr>
              <a:t>Ensure that people with disabilities are on panels and programs, especially those on education, poverty, healthcare, employment and social justice.</a:t>
            </a:r>
          </a:p>
        </p:txBody>
      </p:sp>
    </p:spTree>
    <p:extLst>
      <p:ext uri="{BB962C8B-B14F-4D97-AF65-F5344CB8AC3E}">
        <p14:creationId xmlns:p14="http://schemas.microsoft.com/office/powerpoint/2010/main" val="2584039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p:txBody>
          <a:bodyPr>
            <a:normAutofit/>
          </a:bodyPr>
          <a:lstStyle/>
          <a:p>
            <a:r>
              <a:rPr lang="en-US" sz="3600" b="1" dirty="0"/>
              <a:t>Equity and Access Webinar Series</a:t>
            </a:r>
          </a:p>
        </p:txBody>
      </p:sp>
      <p:sp>
        <p:nvSpPr>
          <p:cNvPr id="2" name="Content Placeholder 1">
            <a:extLst>
              <a:ext uri="{FF2B5EF4-FFF2-40B4-BE49-F238E27FC236}">
                <a16:creationId xmlns:a16="http://schemas.microsoft.com/office/drawing/2014/main" id="{34009674-88AA-4827-9295-9A81B7D8EF66}"/>
              </a:ext>
            </a:extLst>
          </p:cNvPr>
          <p:cNvSpPr>
            <a:spLocks noGrp="1"/>
          </p:cNvSpPr>
          <p:nvPr>
            <p:ph idx="1"/>
          </p:nvPr>
        </p:nvSpPr>
        <p:spPr>
          <a:xfrm>
            <a:off x="361462" y="1633904"/>
            <a:ext cx="11303000" cy="3972460"/>
          </a:xfrm>
        </p:spPr>
        <p:txBody>
          <a:bodyPr>
            <a:noAutofit/>
          </a:bodyPr>
          <a:lstStyle/>
          <a:p>
            <a:r>
              <a:rPr lang="en-US" sz="2200" dirty="0">
                <a:solidFill>
                  <a:schemeClr val="tx1"/>
                </a:solidFill>
              </a:rPr>
              <a:t>Disability 101 </a:t>
            </a:r>
          </a:p>
          <a:p>
            <a:r>
              <a:rPr lang="en-US" sz="2200" dirty="0">
                <a:solidFill>
                  <a:schemeClr val="tx1"/>
                </a:solidFill>
              </a:rPr>
              <a:t>Disability History </a:t>
            </a:r>
          </a:p>
          <a:p>
            <a:r>
              <a:rPr lang="en-US" sz="2200" dirty="0">
                <a:solidFill>
                  <a:schemeClr val="tx1"/>
                </a:solidFill>
              </a:rPr>
              <a:t>How to Ensure Accessible Events </a:t>
            </a:r>
          </a:p>
          <a:p>
            <a:r>
              <a:rPr lang="en-US" sz="2200" dirty="0">
                <a:solidFill>
                  <a:schemeClr val="tx1"/>
                </a:solidFill>
              </a:rPr>
              <a:t>How to Recruit, Accommodate and Promote People with Disabilities for Volunteer Leadership, Board Positions and Paid Employment </a:t>
            </a:r>
          </a:p>
          <a:p>
            <a:r>
              <a:rPr lang="en-US" sz="2200" dirty="0">
                <a:solidFill>
                  <a:schemeClr val="tx1"/>
                </a:solidFill>
              </a:rPr>
              <a:t>How to Ensure A Welcoming Lexicon and Inclusive Storytelling </a:t>
            </a:r>
          </a:p>
          <a:p>
            <a:r>
              <a:rPr lang="en-US" sz="2200" dirty="0">
                <a:solidFill>
                  <a:schemeClr val="tx1"/>
                </a:solidFill>
              </a:rPr>
              <a:t>How to Ensue Accessible Websites and Social Media </a:t>
            </a:r>
          </a:p>
          <a:p>
            <a:r>
              <a:rPr lang="en-US" sz="2200" dirty="0">
                <a:solidFill>
                  <a:schemeClr val="tx1"/>
                </a:solidFill>
              </a:rPr>
              <a:t>Premium Skills Workshop in Social Media Accessibility </a:t>
            </a:r>
          </a:p>
          <a:p>
            <a:r>
              <a:rPr lang="en-US" sz="2200" dirty="0">
                <a:solidFill>
                  <a:schemeClr val="tx1"/>
                </a:solidFill>
              </a:rPr>
              <a:t>How to Ensure Legal Rights and Compliance Obligations: Exploring the Rights of Employees and Participants, and the Obligations of Nonprofit Organizations Under the Law</a:t>
            </a:r>
          </a:p>
        </p:txBody>
      </p:sp>
      <p:sp>
        <p:nvSpPr>
          <p:cNvPr id="4" name="Rectangle 3">
            <a:extLst>
              <a:ext uri="{FF2B5EF4-FFF2-40B4-BE49-F238E27FC236}">
                <a16:creationId xmlns:a16="http://schemas.microsoft.com/office/drawing/2014/main" id="{45B532F3-A44B-4BAB-BDBF-18DBBB87F803}"/>
              </a:ext>
            </a:extLst>
          </p:cNvPr>
          <p:cNvSpPr/>
          <p:nvPr/>
        </p:nvSpPr>
        <p:spPr>
          <a:xfrm>
            <a:off x="680720" y="5606364"/>
            <a:ext cx="10830559" cy="1015663"/>
          </a:xfrm>
          <a:prstGeom prst="rect">
            <a:avLst/>
          </a:prstGeom>
        </p:spPr>
        <p:txBody>
          <a:bodyPr wrap="square">
            <a:spAutoFit/>
          </a:bodyPr>
          <a:lstStyle/>
          <a:p>
            <a:pPr algn="ctr"/>
            <a:r>
              <a:rPr lang="en-US" sz="3000" b="1" dirty="0">
                <a:latin typeface="Times New Roman" panose="02020603050405020304" pitchFamily="18" charset="0"/>
                <a:cs typeface="Times New Roman" panose="02020603050405020304" pitchFamily="18" charset="0"/>
              </a:rPr>
              <a:t>Available Online Via Video and Transcript: </a:t>
            </a:r>
            <a:r>
              <a:rPr lang="en-US" sz="3000" b="1" dirty="0">
                <a:latin typeface="Times New Roman" panose="02020603050405020304" pitchFamily="18" charset="0"/>
                <a:cs typeface="Times New Roman" panose="02020603050405020304" pitchFamily="18" charset="0"/>
                <a:hlinkClick r:id="rId2"/>
              </a:rPr>
              <a:t>https://www.respectability.org/accessibility-webinars</a:t>
            </a:r>
            <a:endParaRPr lang="en-US"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4782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8D98E-366D-B340-8DA8-A403AABC62DB}"/>
              </a:ext>
            </a:extLst>
          </p:cNvPr>
          <p:cNvSpPr>
            <a:spLocks noGrp="1"/>
          </p:cNvSpPr>
          <p:nvPr>
            <p:ph type="title"/>
          </p:nvPr>
        </p:nvSpPr>
        <p:spPr/>
        <p:txBody>
          <a:bodyPr/>
          <a:lstStyle/>
          <a:p>
            <a:r>
              <a:rPr lang="en-US" dirty="0"/>
              <a:t>1 in 4 adults</a:t>
            </a:r>
          </a:p>
        </p:txBody>
      </p:sp>
      <p:pic>
        <p:nvPicPr>
          <p:cNvPr id="5" name="Picture 4" descr="Tatiana Lee smiling and laughing in her wheelchair">
            <a:extLst>
              <a:ext uri="{FF2B5EF4-FFF2-40B4-BE49-F238E27FC236}">
                <a16:creationId xmlns:a16="http://schemas.microsoft.com/office/drawing/2014/main" id="{C0844FA5-60D4-4D51-8FEE-50D681FBCF8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47164" y="-1"/>
            <a:ext cx="10148249" cy="6861735"/>
          </a:xfrm>
          <a:prstGeom prst="rect">
            <a:avLst/>
          </a:prstGeom>
        </p:spPr>
      </p:pic>
      <p:sp>
        <p:nvSpPr>
          <p:cNvPr id="3" name="Rectangle 2">
            <a:extLst>
              <a:ext uri="{FF2B5EF4-FFF2-40B4-BE49-F238E27FC236}">
                <a16:creationId xmlns:a16="http://schemas.microsoft.com/office/drawing/2014/main" id="{C71BFD20-01FB-44FA-AA40-AF3020B6292E}"/>
              </a:ext>
              <a:ext uri="{C183D7F6-B498-43B3-948B-1728B52AA6E4}">
                <adec:decorative xmlns:adec="http://schemas.microsoft.com/office/drawing/2017/decorative" val="1"/>
              </a:ext>
            </a:extLst>
          </p:cNvPr>
          <p:cNvSpPr/>
          <p:nvPr/>
        </p:nvSpPr>
        <p:spPr>
          <a:xfrm>
            <a:off x="304800" y="537029"/>
            <a:ext cx="3178629" cy="568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A33315F-A4C0-490F-A4DF-74E0DEC22061}"/>
              </a:ext>
            </a:extLst>
          </p:cNvPr>
          <p:cNvSpPr/>
          <p:nvPr/>
        </p:nvSpPr>
        <p:spPr>
          <a:xfrm>
            <a:off x="602079" y="745060"/>
            <a:ext cx="2612609" cy="5269985"/>
          </a:xfrm>
          <a:prstGeom prst="rect">
            <a:avLst/>
          </a:prstGeom>
          <a:solidFill>
            <a:srgbClr val="EFAF30"/>
          </a:solidFill>
          <a:ln>
            <a:solidFill>
              <a:srgbClr val="4D4D4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solidFill>
                  <a:schemeClr val="tx1"/>
                </a:solidFill>
                <a:latin typeface="Times New Roman" panose="02020603050405020304" pitchFamily="18" charset="0"/>
                <a:cs typeface="Times New Roman" panose="02020603050405020304" pitchFamily="18" charset="0"/>
              </a:rPr>
              <a:t>1 in 5 people</a:t>
            </a:r>
          </a:p>
          <a:p>
            <a:pPr algn="ctr"/>
            <a:r>
              <a:rPr lang="en-US" sz="3000" dirty="0">
                <a:solidFill>
                  <a:schemeClr val="tx1"/>
                </a:solidFill>
                <a:latin typeface="Times New Roman" panose="02020603050405020304" pitchFamily="18" charset="0"/>
                <a:cs typeface="Times New Roman" panose="02020603050405020304" pitchFamily="18" charset="0"/>
              </a:rPr>
              <a:t>have a disability</a:t>
            </a:r>
          </a:p>
          <a:p>
            <a:pPr algn="ctr"/>
            <a:r>
              <a:rPr lang="en-US" sz="1600" dirty="0">
                <a:solidFill>
                  <a:schemeClr val="tx1"/>
                </a:solidFill>
                <a:latin typeface="Times New Roman" panose="02020603050405020304" pitchFamily="18" charset="0"/>
                <a:cs typeface="Times New Roman" panose="02020603050405020304" pitchFamily="18" charset="0"/>
              </a:rPr>
              <a:t>(physical, sensory, cognitive, mental health or other)</a:t>
            </a:r>
          </a:p>
        </p:txBody>
      </p:sp>
      <p:pic>
        <p:nvPicPr>
          <p:cNvPr id="9" name="Picture 8" descr="RespectAbility logo">
            <a:extLst>
              <a:ext uri="{FF2B5EF4-FFF2-40B4-BE49-F238E27FC236}">
                <a16:creationId xmlns:a16="http://schemas.microsoft.com/office/drawing/2014/main" id="{D60E313D-3292-6F43-8AD2-60C082083D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775" y="6398532"/>
            <a:ext cx="906449" cy="403402"/>
          </a:xfrm>
          <a:prstGeom prst="rect">
            <a:avLst/>
          </a:prstGeom>
        </p:spPr>
      </p:pic>
    </p:spTree>
    <p:extLst>
      <p:ext uri="{BB962C8B-B14F-4D97-AF65-F5344CB8AC3E}">
        <p14:creationId xmlns:p14="http://schemas.microsoft.com/office/powerpoint/2010/main" val="11716128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D1D48-3D41-4231-B3FF-F098789DB362}"/>
              </a:ext>
            </a:extLst>
          </p:cNvPr>
          <p:cNvSpPr>
            <a:spLocks noGrp="1"/>
          </p:cNvSpPr>
          <p:nvPr>
            <p:ph type="title"/>
          </p:nvPr>
        </p:nvSpPr>
        <p:spPr/>
        <p:txBody>
          <a:bodyPr>
            <a:normAutofit fontScale="90000"/>
          </a:bodyPr>
          <a:lstStyle/>
          <a:p>
            <a:r>
              <a:rPr lang="en-US" dirty="0"/>
              <a:t>Previous Data – 2018 Midterms and People with Disabilities</a:t>
            </a:r>
          </a:p>
        </p:txBody>
      </p:sp>
      <p:pic>
        <p:nvPicPr>
          <p:cNvPr id="4" name="Google Shape;240;p28" descr="The U.S. Capitol dome">
            <a:extLst>
              <a:ext uri="{FF2B5EF4-FFF2-40B4-BE49-F238E27FC236}">
                <a16:creationId xmlns:a16="http://schemas.microsoft.com/office/drawing/2014/main" id="{3D1FA4EF-6DB0-B740-92A5-9279D47B6607}"/>
              </a:ext>
            </a:extLst>
          </p:cNvPr>
          <p:cNvPicPr preferRelativeResize="0"/>
          <p:nvPr/>
        </p:nvPicPr>
        <p:blipFill rotWithShape="1">
          <a:blip r:embed="rId2">
            <a:alphaModFix/>
          </a:blip>
          <a:srcRect/>
          <a:stretch/>
        </p:blipFill>
        <p:spPr>
          <a:xfrm>
            <a:off x="370840" y="1583836"/>
            <a:ext cx="3629046" cy="5274164"/>
          </a:xfrm>
          <a:prstGeom prst="rect">
            <a:avLst/>
          </a:prstGeom>
          <a:noFill/>
          <a:ln>
            <a:noFill/>
          </a:ln>
        </p:spPr>
      </p:pic>
      <p:sp>
        <p:nvSpPr>
          <p:cNvPr id="3" name="Content Placeholder 2">
            <a:extLst>
              <a:ext uri="{FF2B5EF4-FFF2-40B4-BE49-F238E27FC236}">
                <a16:creationId xmlns:a16="http://schemas.microsoft.com/office/drawing/2014/main" id="{8F66A8BD-0BB5-4393-BFE1-C58608AE55A7}"/>
              </a:ext>
            </a:extLst>
          </p:cNvPr>
          <p:cNvSpPr>
            <a:spLocks noGrp="1"/>
          </p:cNvSpPr>
          <p:nvPr>
            <p:ph idx="1"/>
          </p:nvPr>
        </p:nvSpPr>
        <p:spPr>
          <a:xfrm>
            <a:off x="4157663" y="1612413"/>
            <a:ext cx="7043736" cy="4909038"/>
          </a:xfrm>
        </p:spPr>
        <p:txBody>
          <a:bodyPr>
            <a:normAutofit/>
          </a:bodyPr>
          <a:lstStyle/>
          <a:p>
            <a:r>
              <a:rPr lang="en-US" dirty="0">
                <a:solidFill>
                  <a:schemeClr val="tx1"/>
                </a:solidFill>
              </a:rPr>
              <a:t>2018 poll of 1000 likely voters.</a:t>
            </a:r>
          </a:p>
          <a:p>
            <a:r>
              <a:rPr lang="en-US" dirty="0">
                <a:solidFill>
                  <a:schemeClr val="tx1"/>
                </a:solidFill>
              </a:rPr>
              <a:t>34% Swing Voters, 36% Democrats, 29% Republicans.</a:t>
            </a:r>
          </a:p>
          <a:p>
            <a:r>
              <a:rPr lang="en-US" b="1" dirty="0">
                <a:solidFill>
                  <a:schemeClr val="tx1"/>
                </a:solidFill>
              </a:rPr>
              <a:t>The Disability Community is More Politically Engaged:</a:t>
            </a:r>
          </a:p>
          <a:p>
            <a:pPr lvl="1"/>
            <a:r>
              <a:rPr lang="en-US" sz="2800" dirty="0">
                <a:solidFill>
                  <a:schemeClr val="tx1"/>
                </a:solidFill>
              </a:rPr>
              <a:t>More than half of Americans with disabilities have reached out to their elected officials or attended a political rally in the recent past versus 39% of Americans without a disability or any disability connection. </a:t>
            </a:r>
          </a:p>
        </p:txBody>
      </p:sp>
    </p:spTree>
    <p:extLst>
      <p:ext uri="{BB962C8B-B14F-4D97-AF65-F5344CB8AC3E}">
        <p14:creationId xmlns:p14="http://schemas.microsoft.com/office/powerpoint/2010/main" val="32753004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D1D48-3D41-4231-B3FF-F098789DB362}"/>
              </a:ext>
            </a:extLst>
          </p:cNvPr>
          <p:cNvSpPr>
            <a:spLocks noGrp="1"/>
          </p:cNvSpPr>
          <p:nvPr>
            <p:ph type="title"/>
          </p:nvPr>
        </p:nvSpPr>
        <p:spPr>
          <a:xfrm>
            <a:off x="523240" y="365126"/>
            <a:ext cx="11021060" cy="1139824"/>
          </a:xfrm>
        </p:spPr>
        <p:txBody>
          <a:bodyPr>
            <a:normAutofit/>
          </a:bodyPr>
          <a:lstStyle/>
          <a:p>
            <a:r>
              <a:rPr lang="en-US" dirty="0"/>
              <a:t>Previous Data – 2018 Midterms and PWDs (cont.)</a:t>
            </a:r>
          </a:p>
        </p:txBody>
      </p:sp>
      <p:sp>
        <p:nvSpPr>
          <p:cNvPr id="3" name="Content Placeholder 2">
            <a:extLst>
              <a:ext uri="{FF2B5EF4-FFF2-40B4-BE49-F238E27FC236}">
                <a16:creationId xmlns:a16="http://schemas.microsoft.com/office/drawing/2014/main" id="{8F66A8BD-0BB5-4393-BFE1-C58608AE55A7}"/>
              </a:ext>
            </a:extLst>
          </p:cNvPr>
          <p:cNvSpPr>
            <a:spLocks noGrp="1"/>
          </p:cNvSpPr>
          <p:nvPr>
            <p:ph idx="1"/>
          </p:nvPr>
        </p:nvSpPr>
        <p:spPr>
          <a:xfrm>
            <a:off x="370841" y="1636266"/>
            <a:ext cx="5725160" cy="4979945"/>
          </a:xfrm>
        </p:spPr>
        <p:txBody>
          <a:bodyPr>
            <a:normAutofit/>
          </a:bodyPr>
          <a:lstStyle/>
          <a:p>
            <a:r>
              <a:rPr lang="en-US" b="1" dirty="0">
                <a:solidFill>
                  <a:schemeClr val="tx1"/>
                </a:solidFill>
              </a:rPr>
              <a:t>35% of people with disabilities evaluated 2018 as America having a “Bad Year.”</a:t>
            </a:r>
          </a:p>
          <a:p>
            <a:pPr lvl="1"/>
            <a:r>
              <a:rPr lang="en-US" sz="2800" dirty="0">
                <a:solidFill>
                  <a:schemeClr val="tx1"/>
                </a:solidFill>
              </a:rPr>
              <a:t>Another 24% thought it was “only fair.” </a:t>
            </a:r>
          </a:p>
          <a:p>
            <a:r>
              <a:rPr lang="en-US" b="1" dirty="0">
                <a:solidFill>
                  <a:schemeClr val="tx1"/>
                </a:solidFill>
              </a:rPr>
              <a:t>86% of Americans with disabilities wanted Congress to pursue change in 2019.</a:t>
            </a:r>
          </a:p>
          <a:p>
            <a:pPr lvl="1"/>
            <a:r>
              <a:rPr lang="en-US" sz="2800" dirty="0">
                <a:solidFill>
                  <a:schemeClr val="tx1"/>
                </a:solidFill>
              </a:rPr>
              <a:t>49% wanted “significant, bold change.”</a:t>
            </a:r>
          </a:p>
        </p:txBody>
      </p:sp>
      <p:pic>
        <p:nvPicPr>
          <p:cNvPr id="6" name="Google Shape;199;p23" descr="A diverse group of people with and without disabilities smiling together inside a garage">
            <a:extLst>
              <a:ext uri="{FF2B5EF4-FFF2-40B4-BE49-F238E27FC236}">
                <a16:creationId xmlns:a16="http://schemas.microsoft.com/office/drawing/2014/main" id="{12E9CFB0-9710-0143-AFB8-F4D4C8F0767B}"/>
              </a:ext>
            </a:extLst>
          </p:cNvPr>
          <p:cNvPicPr preferRelativeResize="0"/>
          <p:nvPr/>
        </p:nvPicPr>
        <p:blipFill rotWithShape="1">
          <a:blip r:embed="rId2">
            <a:alphaModFix/>
          </a:blip>
          <a:srcRect/>
          <a:stretch/>
        </p:blipFill>
        <p:spPr>
          <a:xfrm>
            <a:off x="6365700" y="1636266"/>
            <a:ext cx="5531660" cy="4351338"/>
          </a:xfrm>
          <a:prstGeom prst="rect">
            <a:avLst/>
          </a:prstGeom>
          <a:noFill/>
          <a:ln>
            <a:noFill/>
          </a:ln>
        </p:spPr>
      </p:pic>
    </p:spTree>
    <p:extLst>
      <p:ext uri="{BB962C8B-B14F-4D97-AF65-F5344CB8AC3E}">
        <p14:creationId xmlns:p14="http://schemas.microsoft.com/office/powerpoint/2010/main" val="3459037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B8B0AA-21C2-45E7-A409-26C568E73525}"/>
              </a:ext>
            </a:extLst>
          </p:cNvPr>
          <p:cNvSpPr>
            <a:spLocks noGrp="1"/>
          </p:cNvSpPr>
          <p:nvPr>
            <p:ph type="title"/>
          </p:nvPr>
        </p:nvSpPr>
        <p:spPr/>
        <p:txBody>
          <a:bodyPr/>
          <a:lstStyle/>
          <a:p>
            <a:r>
              <a:rPr lang="en-US" dirty="0"/>
              <a:t>2018 and 2016 Polling Data</a:t>
            </a:r>
          </a:p>
        </p:txBody>
      </p:sp>
      <p:sp>
        <p:nvSpPr>
          <p:cNvPr id="2" name="Content Placeholder 1">
            <a:extLst>
              <a:ext uri="{FF2B5EF4-FFF2-40B4-BE49-F238E27FC236}">
                <a16:creationId xmlns:a16="http://schemas.microsoft.com/office/drawing/2014/main" id="{02563CC8-353F-45DD-BFD7-785E42471955}"/>
              </a:ext>
            </a:extLst>
          </p:cNvPr>
          <p:cNvSpPr>
            <a:spLocks noGrp="1"/>
          </p:cNvSpPr>
          <p:nvPr>
            <p:ph idx="1"/>
          </p:nvPr>
        </p:nvSpPr>
        <p:spPr>
          <a:xfrm>
            <a:off x="523240" y="1825624"/>
            <a:ext cx="10830559" cy="4667249"/>
          </a:xfrm>
        </p:spPr>
        <p:txBody>
          <a:bodyPr>
            <a:normAutofit lnSpcReduction="10000"/>
          </a:bodyPr>
          <a:lstStyle/>
          <a:p>
            <a:r>
              <a:rPr lang="en-US" i="1" dirty="0">
                <a:solidFill>
                  <a:schemeClr val="tx1"/>
                </a:solidFill>
                <a:hlinkClick r:id="rId2"/>
              </a:rPr>
              <a:t>Disability Community Determined to Voice Opinions in 2018 National Survey</a:t>
            </a:r>
            <a:r>
              <a:rPr lang="en-US" i="1" dirty="0">
                <a:solidFill>
                  <a:schemeClr val="tx1"/>
                </a:solidFill>
              </a:rPr>
              <a:t> </a:t>
            </a:r>
            <a:r>
              <a:rPr lang="en-US" dirty="0">
                <a:solidFill>
                  <a:schemeClr val="tx1"/>
                </a:solidFill>
              </a:rPr>
              <a:t>– Key Findings:</a:t>
            </a:r>
          </a:p>
          <a:p>
            <a:pPr lvl="1"/>
            <a:r>
              <a:rPr lang="en-US" dirty="0">
                <a:solidFill>
                  <a:schemeClr val="tx1"/>
                </a:solidFill>
              </a:rPr>
              <a:t>54% of voters are in the disability community.</a:t>
            </a:r>
          </a:p>
          <a:p>
            <a:pPr lvl="1"/>
            <a:r>
              <a:rPr lang="en-US" dirty="0">
                <a:solidFill>
                  <a:schemeClr val="tx1"/>
                </a:solidFill>
              </a:rPr>
              <a:t>58% of disability community say country is on the wrong track.</a:t>
            </a:r>
            <a:br>
              <a:rPr lang="en-US" dirty="0">
                <a:solidFill>
                  <a:schemeClr val="tx1"/>
                </a:solidFill>
              </a:rPr>
            </a:br>
            <a:endParaRPr lang="en-US" dirty="0">
              <a:solidFill>
                <a:schemeClr val="tx1"/>
              </a:solidFill>
            </a:endParaRPr>
          </a:p>
          <a:p>
            <a:r>
              <a:rPr lang="en-US" i="1" dirty="0">
                <a:solidFill>
                  <a:schemeClr val="tx1"/>
                </a:solidFill>
                <a:hlinkClick r:id="rId3"/>
              </a:rPr>
              <a:t>Election 2016 Polling Results from Two Separate Bipartisan Polls : December 2016</a:t>
            </a:r>
            <a:r>
              <a:rPr lang="en-US" i="1" dirty="0">
                <a:solidFill>
                  <a:schemeClr val="tx1"/>
                </a:solidFill>
              </a:rPr>
              <a:t> </a:t>
            </a:r>
            <a:r>
              <a:rPr lang="en-US" dirty="0">
                <a:solidFill>
                  <a:schemeClr val="tx1"/>
                </a:solidFill>
              </a:rPr>
              <a:t>(GQRR, Lake Research Partners, and North Star) – Key Findings: </a:t>
            </a:r>
          </a:p>
          <a:p>
            <a:pPr lvl="1"/>
            <a:r>
              <a:rPr lang="en-US" dirty="0">
                <a:solidFill>
                  <a:schemeClr val="tx1"/>
                </a:solidFill>
              </a:rPr>
              <a:t>In November poll, voters with disabilities were around even between Trump and Clinton (46% vs. 48%). </a:t>
            </a:r>
          </a:p>
          <a:p>
            <a:pPr lvl="1"/>
            <a:r>
              <a:rPr lang="en-US" dirty="0">
                <a:solidFill>
                  <a:schemeClr val="tx1"/>
                </a:solidFill>
              </a:rPr>
              <a:t>84% of voters are more likely to support a candidate who prioritizes “expanding job opportunities for people with disabilities, so they can succeed just like anyone else.”</a:t>
            </a:r>
          </a:p>
        </p:txBody>
      </p:sp>
    </p:spTree>
    <p:extLst>
      <p:ext uri="{BB962C8B-B14F-4D97-AF65-F5344CB8AC3E}">
        <p14:creationId xmlns:p14="http://schemas.microsoft.com/office/powerpoint/2010/main" val="37216697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B06879-E9D3-404F-BF97-572667CF2861}"/>
              </a:ext>
            </a:extLst>
          </p:cNvPr>
          <p:cNvSpPr>
            <a:spLocks noGrp="1"/>
          </p:cNvSpPr>
          <p:nvPr>
            <p:ph type="title"/>
          </p:nvPr>
        </p:nvSpPr>
        <p:spPr/>
        <p:txBody>
          <a:bodyPr>
            <a:normAutofit fontScale="90000"/>
          </a:bodyPr>
          <a:lstStyle/>
          <a:p>
            <a:r>
              <a:rPr lang="en-US" dirty="0"/>
              <a:t>November 2016 Poll: People with disabilities were as divided on the election as those without disabilities.</a:t>
            </a:r>
          </a:p>
        </p:txBody>
      </p:sp>
      <p:sp>
        <p:nvSpPr>
          <p:cNvPr id="7" name="TextBox 8">
            <a:extLst>
              <a:ext uri="{FF2B5EF4-FFF2-40B4-BE49-F238E27FC236}">
                <a16:creationId xmlns:a16="http://schemas.microsoft.com/office/drawing/2014/main" id="{B40DBB0F-49B3-4D51-AEA9-6D0F9156E07F}"/>
              </a:ext>
            </a:extLst>
          </p:cNvPr>
          <p:cNvSpPr txBox="1"/>
          <p:nvPr/>
        </p:nvSpPr>
        <p:spPr>
          <a:xfrm>
            <a:off x="1698991" y="1596298"/>
            <a:ext cx="3214811" cy="365760"/>
          </a:xfrm>
          <a:prstGeom prst="rect">
            <a:avLst/>
          </a:prstGeom>
          <a:solidFill>
            <a:schemeClr val="bg1">
              <a:lumMod val="85000"/>
            </a:schemeClr>
          </a:solidFill>
        </p:spPr>
        <p:txBody>
          <a:bodyPr wrap="square" rtlCol="0" anchor="ctr">
            <a:noAutofit/>
          </a:bodyPr>
          <a:lstStyle>
            <a:defPPr>
              <a:defRPr lang="en-US"/>
            </a:defPPr>
            <a:lvl1pPr algn="l" rtl="0" eaLnBrk="0" fontAlgn="base" hangingPunct="0">
              <a:spcBef>
                <a:spcPct val="0"/>
              </a:spcBef>
              <a:spcAft>
                <a:spcPct val="0"/>
              </a:spcAft>
              <a:defRPr sz="1200" kern="1200">
                <a:solidFill>
                  <a:schemeClr val="tx1"/>
                </a:solidFill>
                <a:latin typeface="Calibri" panose="020F0502020204030204" pitchFamily="34" charset="0"/>
                <a:ea typeface="+mn-ea"/>
                <a:cs typeface="Times New Roman" panose="02020603050405020304" pitchFamily="18" charset="0"/>
              </a:defRPr>
            </a:lvl1pPr>
            <a:lvl2pPr marL="457200" algn="l" rtl="0" eaLnBrk="0" fontAlgn="base" hangingPunct="0">
              <a:spcBef>
                <a:spcPct val="0"/>
              </a:spcBef>
              <a:spcAft>
                <a:spcPct val="0"/>
              </a:spcAft>
              <a:defRPr sz="1200" kern="1200">
                <a:solidFill>
                  <a:schemeClr val="tx1"/>
                </a:solidFill>
                <a:latin typeface="Calibri" panose="020F0502020204030204" pitchFamily="34" charset="0"/>
                <a:ea typeface="+mn-ea"/>
                <a:cs typeface="Times New Roman" panose="02020603050405020304" pitchFamily="18" charset="0"/>
              </a:defRPr>
            </a:lvl2pPr>
            <a:lvl3pPr marL="914400" algn="l" rtl="0" eaLnBrk="0" fontAlgn="base" hangingPunct="0">
              <a:spcBef>
                <a:spcPct val="0"/>
              </a:spcBef>
              <a:spcAft>
                <a:spcPct val="0"/>
              </a:spcAft>
              <a:defRPr sz="1200" kern="1200">
                <a:solidFill>
                  <a:schemeClr val="tx1"/>
                </a:solidFill>
                <a:latin typeface="Calibri" panose="020F0502020204030204" pitchFamily="34" charset="0"/>
                <a:ea typeface="+mn-ea"/>
                <a:cs typeface="Times New Roman" panose="02020603050405020304" pitchFamily="18" charset="0"/>
              </a:defRPr>
            </a:lvl3pPr>
            <a:lvl4pPr marL="1371600" algn="l" rtl="0" eaLnBrk="0" fontAlgn="base" hangingPunct="0">
              <a:spcBef>
                <a:spcPct val="0"/>
              </a:spcBef>
              <a:spcAft>
                <a:spcPct val="0"/>
              </a:spcAft>
              <a:defRPr sz="1200" kern="1200">
                <a:solidFill>
                  <a:schemeClr val="tx1"/>
                </a:solidFill>
                <a:latin typeface="Calibri" panose="020F0502020204030204" pitchFamily="34" charset="0"/>
                <a:ea typeface="+mn-ea"/>
                <a:cs typeface="Times New Roman" panose="02020603050405020304" pitchFamily="18" charset="0"/>
              </a:defRPr>
            </a:lvl4pPr>
            <a:lvl5pPr marL="1828800" algn="l" rtl="0" eaLnBrk="0" fontAlgn="base" hangingPunct="0">
              <a:spcBef>
                <a:spcPct val="0"/>
              </a:spcBef>
              <a:spcAft>
                <a:spcPct val="0"/>
              </a:spcAft>
              <a:defRPr sz="1200" kern="1200">
                <a:solidFill>
                  <a:schemeClr val="tx1"/>
                </a:solidFill>
                <a:latin typeface="Calibri" panose="020F0502020204030204" pitchFamily="34" charset="0"/>
                <a:ea typeface="+mn-ea"/>
                <a:cs typeface="Times New Roman" panose="02020603050405020304" pitchFamily="18" charset="0"/>
              </a:defRPr>
            </a:lvl5pPr>
            <a:lvl6pPr marL="2286000" algn="l" defTabSz="914400" rtl="0" eaLnBrk="1" latinLnBrk="0" hangingPunct="1">
              <a:defRPr sz="1200" kern="1200">
                <a:solidFill>
                  <a:schemeClr val="tx1"/>
                </a:solidFill>
                <a:latin typeface="Calibri" panose="020F0502020204030204" pitchFamily="34" charset="0"/>
                <a:ea typeface="+mn-ea"/>
                <a:cs typeface="Times New Roman" panose="02020603050405020304" pitchFamily="18" charset="0"/>
              </a:defRPr>
            </a:lvl6pPr>
            <a:lvl7pPr marL="2743200" algn="l" defTabSz="914400" rtl="0" eaLnBrk="1" latinLnBrk="0" hangingPunct="1">
              <a:defRPr sz="1200" kern="1200">
                <a:solidFill>
                  <a:schemeClr val="tx1"/>
                </a:solidFill>
                <a:latin typeface="Calibri" panose="020F0502020204030204" pitchFamily="34" charset="0"/>
                <a:ea typeface="+mn-ea"/>
                <a:cs typeface="Times New Roman" panose="02020603050405020304" pitchFamily="18" charset="0"/>
              </a:defRPr>
            </a:lvl7pPr>
            <a:lvl8pPr marL="3200400" algn="l" defTabSz="914400" rtl="0" eaLnBrk="1" latinLnBrk="0" hangingPunct="1">
              <a:defRPr sz="1200" kern="1200">
                <a:solidFill>
                  <a:schemeClr val="tx1"/>
                </a:solidFill>
                <a:latin typeface="Calibri" panose="020F0502020204030204" pitchFamily="34" charset="0"/>
                <a:ea typeface="+mn-ea"/>
                <a:cs typeface="Times New Roman" panose="02020603050405020304" pitchFamily="18" charset="0"/>
              </a:defRPr>
            </a:lvl8pPr>
            <a:lvl9pPr marL="3657600" algn="l" defTabSz="914400" rtl="0" eaLnBrk="1" latinLnBrk="0" hangingPunct="1">
              <a:defRPr sz="1200" kern="1200">
                <a:solidFill>
                  <a:schemeClr val="tx1"/>
                </a:solidFill>
                <a:latin typeface="Calibri" panose="020F0502020204030204" pitchFamily="34" charset="0"/>
                <a:ea typeface="+mn-ea"/>
                <a:cs typeface="Times New Roman" panose="02020603050405020304" pitchFamily="18" charset="0"/>
              </a:defRPr>
            </a:lvl9pPr>
          </a:lstStyle>
          <a:p>
            <a:pPr algn="ctr"/>
            <a:r>
              <a:rPr lang="en-US" sz="1400" b="1" dirty="0"/>
              <a:t>2016 Presidential Popular Vote</a:t>
            </a:r>
            <a:endParaRPr lang="en-US" b="1" dirty="0"/>
          </a:p>
        </p:txBody>
      </p:sp>
      <p:pic>
        <p:nvPicPr>
          <p:cNvPr id="4" name="Picture 3" title="Image of the White House">
            <a:extLst>
              <a:ext uri="{FF2B5EF4-FFF2-40B4-BE49-F238E27FC236}">
                <a16:creationId xmlns:a16="http://schemas.microsoft.com/office/drawing/2014/main" id="{DF02E26B-0829-4D3F-97B1-70D6189C758F}"/>
              </a:ext>
              <a:ext uri="{C183D7F6-B498-43B3-948B-1728B52AA6E4}">
                <adec:decorative xmlns:adec="http://schemas.microsoft.com/office/drawing/2017/decorative" val="0"/>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2642886" y="3342724"/>
            <a:ext cx="1367735" cy="1367735"/>
          </a:xfrm>
          <a:prstGeom prst="rect">
            <a:avLst/>
          </a:prstGeom>
        </p:spPr>
      </p:pic>
      <p:graphicFrame>
        <p:nvGraphicFramePr>
          <p:cNvPr id="6" name="Chart 5" descr="2016 Presidential Popular Vote&#10;&#10;As of 12/2/2016&#10;&#10;A pie chart is now used with a picture of the White House in the middle.&#10;On the left side, 48.1% voted for Hillary Clinton and is represented in blue.&#10;On the right side, 46.4% voted for Donald Trump and is represented in red.&#10;On the bottom, there is a gray silver that represents voting for Other." title="2016 Presidential Popular Vote ">
            <a:extLst>
              <a:ext uri="{FF2B5EF4-FFF2-40B4-BE49-F238E27FC236}">
                <a16:creationId xmlns:a16="http://schemas.microsoft.com/office/drawing/2014/main" id="{4E33E439-2480-4B15-B3A1-7B9F212F839E}"/>
              </a:ext>
            </a:extLst>
          </p:cNvPr>
          <p:cNvGraphicFramePr/>
          <p:nvPr/>
        </p:nvGraphicFramePr>
        <p:xfrm>
          <a:off x="1706518" y="1605756"/>
          <a:ext cx="3214811" cy="4887118"/>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22">
            <a:extLst>
              <a:ext uri="{FF2B5EF4-FFF2-40B4-BE49-F238E27FC236}">
                <a16:creationId xmlns:a16="http://schemas.microsoft.com/office/drawing/2014/main" id="{655EF8EB-06D2-4099-9148-C0FA7EF90D8E}"/>
              </a:ext>
            </a:extLst>
          </p:cNvPr>
          <p:cNvSpPr txBox="1"/>
          <p:nvPr/>
        </p:nvSpPr>
        <p:spPr>
          <a:xfrm>
            <a:off x="5199275" y="1593529"/>
            <a:ext cx="4928771" cy="365760"/>
          </a:xfrm>
          <a:prstGeom prst="rect">
            <a:avLst/>
          </a:prstGeom>
          <a:solidFill>
            <a:schemeClr val="bg1">
              <a:lumMod val="85000"/>
            </a:schemeClr>
          </a:solidFill>
        </p:spPr>
        <p:txBody>
          <a:bodyPr wrap="square" rtlCol="0" anchor="ctr">
            <a:noAutofit/>
          </a:bodyPr>
          <a:lstStyle>
            <a:defPPr>
              <a:defRPr lang="en-US"/>
            </a:defPPr>
            <a:lvl1pPr algn="l" rtl="0" eaLnBrk="0" fontAlgn="base" hangingPunct="0">
              <a:spcBef>
                <a:spcPct val="0"/>
              </a:spcBef>
              <a:spcAft>
                <a:spcPct val="0"/>
              </a:spcAft>
              <a:defRPr sz="1200" kern="1200">
                <a:solidFill>
                  <a:schemeClr val="tx1"/>
                </a:solidFill>
                <a:latin typeface="Calibri" panose="020F0502020204030204" pitchFamily="34" charset="0"/>
                <a:ea typeface="+mn-ea"/>
                <a:cs typeface="Times New Roman" panose="02020603050405020304" pitchFamily="18" charset="0"/>
              </a:defRPr>
            </a:lvl1pPr>
            <a:lvl2pPr marL="457200" algn="l" rtl="0" eaLnBrk="0" fontAlgn="base" hangingPunct="0">
              <a:spcBef>
                <a:spcPct val="0"/>
              </a:spcBef>
              <a:spcAft>
                <a:spcPct val="0"/>
              </a:spcAft>
              <a:defRPr sz="1200" kern="1200">
                <a:solidFill>
                  <a:schemeClr val="tx1"/>
                </a:solidFill>
                <a:latin typeface="Calibri" panose="020F0502020204030204" pitchFamily="34" charset="0"/>
                <a:ea typeface="+mn-ea"/>
                <a:cs typeface="Times New Roman" panose="02020603050405020304" pitchFamily="18" charset="0"/>
              </a:defRPr>
            </a:lvl2pPr>
            <a:lvl3pPr marL="914400" algn="l" rtl="0" eaLnBrk="0" fontAlgn="base" hangingPunct="0">
              <a:spcBef>
                <a:spcPct val="0"/>
              </a:spcBef>
              <a:spcAft>
                <a:spcPct val="0"/>
              </a:spcAft>
              <a:defRPr sz="1200" kern="1200">
                <a:solidFill>
                  <a:schemeClr val="tx1"/>
                </a:solidFill>
                <a:latin typeface="Calibri" panose="020F0502020204030204" pitchFamily="34" charset="0"/>
                <a:ea typeface="+mn-ea"/>
                <a:cs typeface="Times New Roman" panose="02020603050405020304" pitchFamily="18" charset="0"/>
              </a:defRPr>
            </a:lvl3pPr>
            <a:lvl4pPr marL="1371600" algn="l" rtl="0" eaLnBrk="0" fontAlgn="base" hangingPunct="0">
              <a:spcBef>
                <a:spcPct val="0"/>
              </a:spcBef>
              <a:spcAft>
                <a:spcPct val="0"/>
              </a:spcAft>
              <a:defRPr sz="1200" kern="1200">
                <a:solidFill>
                  <a:schemeClr val="tx1"/>
                </a:solidFill>
                <a:latin typeface="Calibri" panose="020F0502020204030204" pitchFamily="34" charset="0"/>
                <a:ea typeface="+mn-ea"/>
                <a:cs typeface="Times New Roman" panose="02020603050405020304" pitchFamily="18" charset="0"/>
              </a:defRPr>
            </a:lvl4pPr>
            <a:lvl5pPr marL="1828800" algn="l" rtl="0" eaLnBrk="0" fontAlgn="base" hangingPunct="0">
              <a:spcBef>
                <a:spcPct val="0"/>
              </a:spcBef>
              <a:spcAft>
                <a:spcPct val="0"/>
              </a:spcAft>
              <a:defRPr sz="1200" kern="1200">
                <a:solidFill>
                  <a:schemeClr val="tx1"/>
                </a:solidFill>
                <a:latin typeface="Calibri" panose="020F0502020204030204" pitchFamily="34" charset="0"/>
                <a:ea typeface="+mn-ea"/>
                <a:cs typeface="Times New Roman" panose="02020603050405020304" pitchFamily="18" charset="0"/>
              </a:defRPr>
            </a:lvl5pPr>
            <a:lvl6pPr marL="2286000" algn="l" defTabSz="914400" rtl="0" eaLnBrk="1" latinLnBrk="0" hangingPunct="1">
              <a:defRPr sz="1200" kern="1200">
                <a:solidFill>
                  <a:schemeClr val="tx1"/>
                </a:solidFill>
                <a:latin typeface="Calibri" panose="020F0502020204030204" pitchFamily="34" charset="0"/>
                <a:ea typeface="+mn-ea"/>
                <a:cs typeface="Times New Roman" panose="02020603050405020304" pitchFamily="18" charset="0"/>
              </a:defRPr>
            </a:lvl6pPr>
            <a:lvl7pPr marL="2743200" algn="l" defTabSz="914400" rtl="0" eaLnBrk="1" latinLnBrk="0" hangingPunct="1">
              <a:defRPr sz="1200" kern="1200">
                <a:solidFill>
                  <a:schemeClr val="tx1"/>
                </a:solidFill>
                <a:latin typeface="Calibri" panose="020F0502020204030204" pitchFamily="34" charset="0"/>
                <a:ea typeface="+mn-ea"/>
                <a:cs typeface="Times New Roman" panose="02020603050405020304" pitchFamily="18" charset="0"/>
              </a:defRPr>
            </a:lvl7pPr>
            <a:lvl8pPr marL="3200400" algn="l" defTabSz="914400" rtl="0" eaLnBrk="1" latinLnBrk="0" hangingPunct="1">
              <a:defRPr sz="1200" kern="1200">
                <a:solidFill>
                  <a:schemeClr val="tx1"/>
                </a:solidFill>
                <a:latin typeface="Calibri" panose="020F0502020204030204" pitchFamily="34" charset="0"/>
                <a:ea typeface="+mn-ea"/>
                <a:cs typeface="Times New Roman" panose="02020603050405020304" pitchFamily="18" charset="0"/>
              </a:defRPr>
            </a:lvl8pPr>
            <a:lvl9pPr marL="3657600" algn="l" defTabSz="914400" rtl="0" eaLnBrk="1" latinLnBrk="0" hangingPunct="1">
              <a:defRPr sz="1200" kern="1200">
                <a:solidFill>
                  <a:schemeClr val="tx1"/>
                </a:solidFill>
                <a:latin typeface="Calibri" panose="020F0502020204030204" pitchFamily="34" charset="0"/>
                <a:ea typeface="+mn-ea"/>
                <a:cs typeface="Times New Roman" panose="02020603050405020304" pitchFamily="18" charset="0"/>
              </a:defRPr>
            </a:lvl9pPr>
          </a:lstStyle>
          <a:p>
            <a:pPr algn="ctr"/>
            <a:r>
              <a:rPr lang="en-US" sz="1400" b="1" dirty="0"/>
              <a:t>Presidential Vote</a:t>
            </a:r>
            <a:endParaRPr lang="en-US" b="1" dirty="0"/>
          </a:p>
        </p:txBody>
      </p:sp>
      <p:graphicFrame>
        <p:nvGraphicFramePr>
          <p:cNvPr id="5" name="Chart 4" descr="In this series, Hillary Clinton is represented by blue while Donald Trump is represented by red.&#10;&#10;People who did not identify as Person with Disability. 46% of this sample voted for Hillary Clinton while 47% of this sample voted for Donald Trump. &#10;&#10;All People With Disability. 47% of this sample voted for Hillary Clinton while 48% voted for Donald Trump.&#10;&#10;All People who self-identified as having a disability. 49% voted for Hillary Clinton while 46% voted for Donald Trump.&#10;&#10;All People who identified as having a family member with a disability. 47% voted for Hillary Clinton while 48% voted for Donald Trump.&#10;&#10;All people who identified as having a friend who has a disability. 54% voted for Hillary Clinton while 41% voted for Donald Trump." title="Presidential Vote ">
            <a:extLst>
              <a:ext uri="{FF2B5EF4-FFF2-40B4-BE49-F238E27FC236}">
                <a16:creationId xmlns:a16="http://schemas.microsoft.com/office/drawing/2014/main" id="{F29A769D-6029-4049-A690-BD6970752CC0}"/>
              </a:ext>
            </a:extLst>
          </p:cNvPr>
          <p:cNvGraphicFramePr/>
          <p:nvPr/>
        </p:nvGraphicFramePr>
        <p:xfrm>
          <a:off x="4913801" y="1959289"/>
          <a:ext cx="5346979" cy="4279905"/>
        </p:xfrm>
        <a:graphic>
          <a:graphicData uri="http://schemas.openxmlformats.org/drawingml/2006/chart">
            <c:chart xmlns:c="http://schemas.openxmlformats.org/drawingml/2006/chart" xmlns:r="http://schemas.openxmlformats.org/officeDocument/2006/relationships" r:id="rId5"/>
          </a:graphicData>
        </a:graphic>
      </p:graphicFrame>
      <p:cxnSp>
        <p:nvCxnSpPr>
          <p:cNvPr id="9" name="Straight Connector 8" descr="Image of Presidential Vote &#10;&#10;Non PWDS: 46% votes for Clinton, 47% votes for Trump &#10;&#10;All PWD: 47% vote for Clinton, 48% votes for Trump&#10;&#10;Self: 49% votes for Clinton, 46% votes for Trump &#10;&#10;Family: 47 % votes for Clinton, 47% votes for Trump &#10;&#10;Friend;54 % votes for Clinton, 41% votes for Trump " title="Image of Presidential Vote ">
            <a:extLst>
              <a:ext uri="{FF2B5EF4-FFF2-40B4-BE49-F238E27FC236}">
                <a16:creationId xmlns:a16="http://schemas.microsoft.com/office/drawing/2014/main" id="{D74CBE4A-D53C-493C-990F-794DE8DDE8AA}"/>
              </a:ext>
            </a:extLst>
          </p:cNvPr>
          <p:cNvCxnSpPr/>
          <p:nvPr/>
        </p:nvCxnSpPr>
        <p:spPr bwMode="auto">
          <a:xfrm>
            <a:off x="6072239" y="2062525"/>
            <a:ext cx="0" cy="3931920"/>
          </a:xfrm>
          <a:prstGeom prst="line">
            <a:avLst/>
          </a:prstGeom>
          <a:solidFill>
            <a:srgbClr val="EAEAEA"/>
          </a:solidFill>
          <a:ln w="38100" cap="flat" cmpd="sng" algn="ctr">
            <a:solidFill>
              <a:schemeClr val="tx1"/>
            </a:solidFill>
            <a:prstDash val="sysDash"/>
            <a:round/>
            <a:headEnd type="none" w="med" len="med"/>
            <a:tailEnd type="none" w="med" len="med"/>
          </a:ln>
          <a:effectLst/>
          <a:extLs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0337650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8AC325-E7BE-451E-BB9D-36431D72AD36}"/>
              </a:ext>
            </a:extLst>
          </p:cNvPr>
          <p:cNvSpPr>
            <a:spLocks noGrp="1"/>
          </p:cNvSpPr>
          <p:nvPr>
            <p:ph type="title"/>
          </p:nvPr>
        </p:nvSpPr>
        <p:spPr/>
        <p:txBody>
          <a:bodyPr>
            <a:noAutofit/>
          </a:bodyPr>
          <a:lstStyle/>
          <a:p>
            <a:r>
              <a:rPr lang="en-US" sz="3300" dirty="0"/>
              <a:t>However, in the Congressional vote, people with disabilities were much more likely to vote Democrat for Congress.</a:t>
            </a:r>
          </a:p>
        </p:txBody>
      </p:sp>
      <p:sp>
        <p:nvSpPr>
          <p:cNvPr id="11" name="TextBox 8">
            <a:extLst>
              <a:ext uri="{FF2B5EF4-FFF2-40B4-BE49-F238E27FC236}">
                <a16:creationId xmlns:a16="http://schemas.microsoft.com/office/drawing/2014/main" id="{A6BB3BC1-47AF-4ED4-BE1B-9538A3289CCB}"/>
              </a:ext>
            </a:extLst>
          </p:cNvPr>
          <p:cNvSpPr txBox="1"/>
          <p:nvPr/>
        </p:nvSpPr>
        <p:spPr>
          <a:xfrm>
            <a:off x="1763485" y="1544987"/>
            <a:ext cx="3214811" cy="365760"/>
          </a:xfrm>
          <a:prstGeom prst="rect">
            <a:avLst/>
          </a:prstGeom>
          <a:solidFill>
            <a:schemeClr val="bg1">
              <a:lumMod val="85000"/>
            </a:schemeClr>
          </a:solidFill>
        </p:spPr>
        <p:txBody>
          <a:bodyPr wrap="square" rtlCol="0" anchor="ctr">
            <a:noAutofit/>
          </a:bodyPr>
          <a:lstStyle>
            <a:defPPr>
              <a:defRPr lang="en-US"/>
            </a:defPPr>
            <a:lvl1pPr algn="l" rtl="0" eaLnBrk="0" fontAlgn="base" hangingPunct="0">
              <a:spcBef>
                <a:spcPct val="0"/>
              </a:spcBef>
              <a:spcAft>
                <a:spcPct val="0"/>
              </a:spcAft>
              <a:defRPr sz="1200" kern="1200">
                <a:solidFill>
                  <a:schemeClr val="tx1"/>
                </a:solidFill>
                <a:latin typeface="Calibri" panose="020F0502020204030204" pitchFamily="34" charset="0"/>
                <a:ea typeface="+mn-ea"/>
                <a:cs typeface="Times New Roman" panose="02020603050405020304" pitchFamily="18" charset="0"/>
              </a:defRPr>
            </a:lvl1pPr>
            <a:lvl2pPr marL="457200" algn="l" rtl="0" eaLnBrk="0" fontAlgn="base" hangingPunct="0">
              <a:spcBef>
                <a:spcPct val="0"/>
              </a:spcBef>
              <a:spcAft>
                <a:spcPct val="0"/>
              </a:spcAft>
              <a:defRPr sz="1200" kern="1200">
                <a:solidFill>
                  <a:schemeClr val="tx1"/>
                </a:solidFill>
                <a:latin typeface="Calibri" panose="020F0502020204030204" pitchFamily="34" charset="0"/>
                <a:ea typeface="+mn-ea"/>
                <a:cs typeface="Times New Roman" panose="02020603050405020304" pitchFamily="18" charset="0"/>
              </a:defRPr>
            </a:lvl2pPr>
            <a:lvl3pPr marL="914400" algn="l" rtl="0" eaLnBrk="0" fontAlgn="base" hangingPunct="0">
              <a:spcBef>
                <a:spcPct val="0"/>
              </a:spcBef>
              <a:spcAft>
                <a:spcPct val="0"/>
              </a:spcAft>
              <a:defRPr sz="1200" kern="1200">
                <a:solidFill>
                  <a:schemeClr val="tx1"/>
                </a:solidFill>
                <a:latin typeface="Calibri" panose="020F0502020204030204" pitchFamily="34" charset="0"/>
                <a:ea typeface="+mn-ea"/>
                <a:cs typeface="Times New Roman" panose="02020603050405020304" pitchFamily="18" charset="0"/>
              </a:defRPr>
            </a:lvl3pPr>
            <a:lvl4pPr marL="1371600" algn="l" rtl="0" eaLnBrk="0" fontAlgn="base" hangingPunct="0">
              <a:spcBef>
                <a:spcPct val="0"/>
              </a:spcBef>
              <a:spcAft>
                <a:spcPct val="0"/>
              </a:spcAft>
              <a:defRPr sz="1200" kern="1200">
                <a:solidFill>
                  <a:schemeClr val="tx1"/>
                </a:solidFill>
                <a:latin typeface="Calibri" panose="020F0502020204030204" pitchFamily="34" charset="0"/>
                <a:ea typeface="+mn-ea"/>
                <a:cs typeface="Times New Roman" panose="02020603050405020304" pitchFamily="18" charset="0"/>
              </a:defRPr>
            </a:lvl4pPr>
            <a:lvl5pPr marL="1828800" algn="l" rtl="0" eaLnBrk="0" fontAlgn="base" hangingPunct="0">
              <a:spcBef>
                <a:spcPct val="0"/>
              </a:spcBef>
              <a:spcAft>
                <a:spcPct val="0"/>
              </a:spcAft>
              <a:defRPr sz="1200" kern="1200">
                <a:solidFill>
                  <a:schemeClr val="tx1"/>
                </a:solidFill>
                <a:latin typeface="Calibri" panose="020F0502020204030204" pitchFamily="34" charset="0"/>
                <a:ea typeface="+mn-ea"/>
                <a:cs typeface="Times New Roman" panose="02020603050405020304" pitchFamily="18" charset="0"/>
              </a:defRPr>
            </a:lvl5pPr>
            <a:lvl6pPr marL="2286000" algn="l" defTabSz="914400" rtl="0" eaLnBrk="1" latinLnBrk="0" hangingPunct="1">
              <a:defRPr sz="1200" kern="1200">
                <a:solidFill>
                  <a:schemeClr val="tx1"/>
                </a:solidFill>
                <a:latin typeface="Calibri" panose="020F0502020204030204" pitchFamily="34" charset="0"/>
                <a:ea typeface="+mn-ea"/>
                <a:cs typeface="Times New Roman" panose="02020603050405020304" pitchFamily="18" charset="0"/>
              </a:defRPr>
            </a:lvl6pPr>
            <a:lvl7pPr marL="2743200" algn="l" defTabSz="914400" rtl="0" eaLnBrk="1" latinLnBrk="0" hangingPunct="1">
              <a:defRPr sz="1200" kern="1200">
                <a:solidFill>
                  <a:schemeClr val="tx1"/>
                </a:solidFill>
                <a:latin typeface="Calibri" panose="020F0502020204030204" pitchFamily="34" charset="0"/>
                <a:ea typeface="+mn-ea"/>
                <a:cs typeface="Times New Roman" panose="02020603050405020304" pitchFamily="18" charset="0"/>
              </a:defRPr>
            </a:lvl7pPr>
            <a:lvl8pPr marL="3200400" algn="l" defTabSz="914400" rtl="0" eaLnBrk="1" latinLnBrk="0" hangingPunct="1">
              <a:defRPr sz="1200" kern="1200">
                <a:solidFill>
                  <a:schemeClr val="tx1"/>
                </a:solidFill>
                <a:latin typeface="Calibri" panose="020F0502020204030204" pitchFamily="34" charset="0"/>
                <a:ea typeface="+mn-ea"/>
                <a:cs typeface="Times New Roman" panose="02020603050405020304" pitchFamily="18" charset="0"/>
              </a:defRPr>
            </a:lvl8pPr>
            <a:lvl9pPr marL="3657600" algn="l" defTabSz="914400" rtl="0" eaLnBrk="1" latinLnBrk="0" hangingPunct="1">
              <a:defRPr sz="1200" kern="1200">
                <a:solidFill>
                  <a:schemeClr val="tx1"/>
                </a:solidFill>
                <a:latin typeface="Calibri" panose="020F0502020204030204" pitchFamily="34" charset="0"/>
                <a:ea typeface="+mn-ea"/>
                <a:cs typeface="Times New Roman" panose="02020603050405020304" pitchFamily="18" charset="0"/>
              </a:defRPr>
            </a:lvl9pPr>
          </a:lstStyle>
          <a:p>
            <a:pPr algn="ctr"/>
            <a:r>
              <a:rPr lang="en-US" sz="1400" b="1" dirty="0"/>
              <a:t>Congressional Vote</a:t>
            </a:r>
            <a:endParaRPr lang="en-US" b="1" dirty="0"/>
          </a:p>
        </p:txBody>
      </p:sp>
      <p:pic>
        <p:nvPicPr>
          <p:cNvPr id="5" name="Picture 4" title="Image of US Capital ">
            <a:extLst>
              <a:ext uri="{FF2B5EF4-FFF2-40B4-BE49-F238E27FC236}">
                <a16:creationId xmlns:a16="http://schemas.microsoft.com/office/drawing/2014/main" id="{16986256-50CD-45F7-B61D-14F415330ABE}"/>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2614704" y="3162835"/>
            <a:ext cx="1600859" cy="1504724"/>
          </a:xfrm>
          <a:prstGeom prst="rect">
            <a:avLst/>
          </a:prstGeom>
        </p:spPr>
      </p:pic>
      <p:graphicFrame>
        <p:nvGraphicFramePr>
          <p:cNvPr id="8" name="Chart 7" descr="In this series, Hillary Clinton is represented by blue while Donald Trump is represented by red.&#10;&#10;A pie chart with the Capital is presented. &#10;49 % identified as Democrat&#10;49 % identified as Republican&#10;A small section identified as other &#10;" title="Congresional Vote">
            <a:extLst>
              <a:ext uri="{FF2B5EF4-FFF2-40B4-BE49-F238E27FC236}">
                <a16:creationId xmlns:a16="http://schemas.microsoft.com/office/drawing/2014/main" id="{ECE2A231-DF80-4AA8-9C97-B88DBF86F21D}"/>
              </a:ext>
            </a:extLst>
          </p:cNvPr>
          <p:cNvGraphicFramePr/>
          <p:nvPr/>
        </p:nvGraphicFramePr>
        <p:xfrm>
          <a:off x="1783841" y="1605756"/>
          <a:ext cx="3214811" cy="4887118"/>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22">
            <a:extLst>
              <a:ext uri="{FF2B5EF4-FFF2-40B4-BE49-F238E27FC236}">
                <a16:creationId xmlns:a16="http://schemas.microsoft.com/office/drawing/2014/main" id="{2DFD50E9-C84E-4BF5-B52B-DAD96309DA61}"/>
              </a:ext>
            </a:extLst>
          </p:cNvPr>
          <p:cNvSpPr txBox="1"/>
          <p:nvPr/>
        </p:nvSpPr>
        <p:spPr>
          <a:xfrm>
            <a:off x="5263769" y="1542218"/>
            <a:ext cx="4928771" cy="365760"/>
          </a:xfrm>
          <a:prstGeom prst="rect">
            <a:avLst/>
          </a:prstGeom>
          <a:solidFill>
            <a:schemeClr val="bg1">
              <a:lumMod val="85000"/>
            </a:schemeClr>
          </a:solidFill>
        </p:spPr>
        <p:txBody>
          <a:bodyPr wrap="square" rtlCol="0" anchor="ctr">
            <a:noAutofit/>
          </a:bodyPr>
          <a:lstStyle>
            <a:defPPr>
              <a:defRPr lang="en-US"/>
            </a:defPPr>
            <a:lvl1pPr algn="l" rtl="0" eaLnBrk="0" fontAlgn="base" hangingPunct="0">
              <a:spcBef>
                <a:spcPct val="0"/>
              </a:spcBef>
              <a:spcAft>
                <a:spcPct val="0"/>
              </a:spcAft>
              <a:defRPr sz="1200" kern="1200">
                <a:solidFill>
                  <a:schemeClr val="tx1"/>
                </a:solidFill>
                <a:latin typeface="Calibri" panose="020F0502020204030204" pitchFamily="34" charset="0"/>
                <a:ea typeface="+mn-ea"/>
                <a:cs typeface="Times New Roman" panose="02020603050405020304" pitchFamily="18" charset="0"/>
              </a:defRPr>
            </a:lvl1pPr>
            <a:lvl2pPr marL="457200" algn="l" rtl="0" eaLnBrk="0" fontAlgn="base" hangingPunct="0">
              <a:spcBef>
                <a:spcPct val="0"/>
              </a:spcBef>
              <a:spcAft>
                <a:spcPct val="0"/>
              </a:spcAft>
              <a:defRPr sz="1200" kern="1200">
                <a:solidFill>
                  <a:schemeClr val="tx1"/>
                </a:solidFill>
                <a:latin typeface="Calibri" panose="020F0502020204030204" pitchFamily="34" charset="0"/>
                <a:ea typeface="+mn-ea"/>
                <a:cs typeface="Times New Roman" panose="02020603050405020304" pitchFamily="18" charset="0"/>
              </a:defRPr>
            </a:lvl2pPr>
            <a:lvl3pPr marL="914400" algn="l" rtl="0" eaLnBrk="0" fontAlgn="base" hangingPunct="0">
              <a:spcBef>
                <a:spcPct val="0"/>
              </a:spcBef>
              <a:spcAft>
                <a:spcPct val="0"/>
              </a:spcAft>
              <a:defRPr sz="1200" kern="1200">
                <a:solidFill>
                  <a:schemeClr val="tx1"/>
                </a:solidFill>
                <a:latin typeface="Calibri" panose="020F0502020204030204" pitchFamily="34" charset="0"/>
                <a:ea typeface="+mn-ea"/>
                <a:cs typeface="Times New Roman" panose="02020603050405020304" pitchFamily="18" charset="0"/>
              </a:defRPr>
            </a:lvl3pPr>
            <a:lvl4pPr marL="1371600" algn="l" rtl="0" eaLnBrk="0" fontAlgn="base" hangingPunct="0">
              <a:spcBef>
                <a:spcPct val="0"/>
              </a:spcBef>
              <a:spcAft>
                <a:spcPct val="0"/>
              </a:spcAft>
              <a:defRPr sz="1200" kern="1200">
                <a:solidFill>
                  <a:schemeClr val="tx1"/>
                </a:solidFill>
                <a:latin typeface="Calibri" panose="020F0502020204030204" pitchFamily="34" charset="0"/>
                <a:ea typeface="+mn-ea"/>
                <a:cs typeface="Times New Roman" panose="02020603050405020304" pitchFamily="18" charset="0"/>
              </a:defRPr>
            </a:lvl4pPr>
            <a:lvl5pPr marL="1828800" algn="l" rtl="0" eaLnBrk="0" fontAlgn="base" hangingPunct="0">
              <a:spcBef>
                <a:spcPct val="0"/>
              </a:spcBef>
              <a:spcAft>
                <a:spcPct val="0"/>
              </a:spcAft>
              <a:defRPr sz="1200" kern="1200">
                <a:solidFill>
                  <a:schemeClr val="tx1"/>
                </a:solidFill>
                <a:latin typeface="Calibri" panose="020F0502020204030204" pitchFamily="34" charset="0"/>
                <a:ea typeface="+mn-ea"/>
                <a:cs typeface="Times New Roman" panose="02020603050405020304" pitchFamily="18" charset="0"/>
              </a:defRPr>
            </a:lvl5pPr>
            <a:lvl6pPr marL="2286000" algn="l" defTabSz="914400" rtl="0" eaLnBrk="1" latinLnBrk="0" hangingPunct="1">
              <a:defRPr sz="1200" kern="1200">
                <a:solidFill>
                  <a:schemeClr val="tx1"/>
                </a:solidFill>
                <a:latin typeface="Calibri" panose="020F0502020204030204" pitchFamily="34" charset="0"/>
                <a:ea typeface="+mn-ea"/>
                <a:cs typeface="Times New Roman" panose="02020603050405020304" pitchFamily="18" charset="0"/>
              </a:defRPr>
            </a:lvl6pPr>
            <a:lvl7pPr marL="2743200" algn="l" defTabSz="914400" rtl="0" eaLnBrk="1" latinLnBrk="0" hangingPunct="1">
              <a:defRPr sz="1200" kern="1200">
                <a:solidFill>
                  <a:schemeClr val="tx1"/>
                </a:solidFill>
                <a:latin typeface="Calibri" panose="020F0502020204030204" pitchFamily="34" charset="0"/>
                <a:ea typeface="+mn-ea"/>
                <a:cs typeface="Times New Roman" panose="02020603050405020304" pitchFamily="18" charset="0"/>
              </a:defRPr>
            </a:lvl7pPr>
            <a:lvl8pPr marL="3200400" algn="l" defTabSz="914400" rtl="0" eaLnBrk="1" latinLnBrk="0" hangingPunct="1">
              <a:defRPr sz="1200" kern="1200">
                <a:solidFill>
                  <a:schemeClr val="tx1"/>
                </a:solidFill>
                <a:latin typeface="Calibri" panose="020F0502020204030204" pitchFamily="34" charset="0"/>
                <a:ea typeface="+mn-ea"/>
                <a:cs typeface="Times New Roman" panose="02020603050405020304" pitchFamily="18" charset="0"/>
              </a:defRPr>
            </a:lvl8pPr>
            <a:lvl9pPr marL="3657600" algn="l" defTabSz="914400" rtl="0" eaLnBrk="1" latinLnBrk="0" hangingPunct="1">
              <a:defRPr sz="1200" kern="1200">
                <a:solidFill>
                  <a:schemeClr val="tx1"/>
                </a:solidFill>
                <a:latin typeface="Calibri" panose="020F0502020204030204" pitchFamily="34" charset="0"/>
                <a:ea typeface="+mn-ea"/>
                <a:cs typeface="Times New Roman" panose="02020603050405020304" pitchFamily="18" charset="0"/>
              </a:defRPr>
            </a:lvl9pPr>
          </a:lstStyle>
          <a:p>
            <a:pPr algn="ctr"/>
            <a:r>
              <a:rPr lang="en-US" sz="1400" b="1" dirty="0"/>
              <a:t>Congressional Vote</a:t>
            </a:r>
            <a:endParaRPr lang="en-US" b="1" dirty="0"/>
          </a:p>
        </p:txBody>
      </p:sp>
      <p:graphicFrame>
        <p:nvGraphicFramePr>
          <p:cNvPr id="7" name="Chart 6" descr="In this series, Democrat is represented by blue while Republican is represented by red.&#10;&#10;People who did not identify as Person with Disability. 48% of this sample voted for Democrat while 50% of this sample voted for Republican. &#10;&#10;All People With Disability. 50% of this sample voted for Democrats while 48% voted for Republicans.&#10;&#10;All People who self-identified as having a disability. 54% voted for Democrats while 41% voted for Republicans.&#10;&#10;All People who identified as having a family member with a disability. 50% voted for Democrats while 48% voted for Republican.&#10;&#10;All people who identified as having a friend who has a disability. 51% voted for Democrat while 49% voted for Republicans.&#10;" title="Congressional Vote">
            <a:extLst>
              <a:ext uri="{FF2B5EF4-FFF2-40B4-BE49-F238E27FC236}">
                <a16:creationId xmlns:a16="http://schemas.microsoft.com/office/drawing/2014/main" id="{2F8291BF-DD79-4EE1-8685-CEF769A98A19}"/>
              </a:ext>
            </a:extLst>
          </p:cNvPr>
          <p:cNvGraphicFramePr/>
          <p:nvPr/>
        </p:nvGraphicFramePr>
        <p:xfrm>
          <a:off x="4978295" y="1907978"/>
          <a:ext cx="5346979" cy="4279905"/>
        </p:xfrm>
        <a:graphic>
          <a:graphicData uri="http://schemas.openxmlformats.org/drawingml/2006/chart">
            <c:chart xmlns:c="http://schemas.openxmlformats.org/drawingml/2006/chart" xmlns:r="http://schemas.openxmlformats.org/officeDocument/2006/relationships" r:id="rId5"/>
          </a:graphicData>
        </a:graphic>
      </p:graphicFrame>
      <p:cxnSp>
        <p:nvCxnSpPr>
          <p:cNvPr id="10" name="Straight Connector 9" descr="mage of Presidential Vote &#10;&#10;Non PWDS: 48% votes for Clinton, 50% votes for Trump &#10;&#10;All PWD: 50%  vote for Clinton, 48% votes for Trump&#10;&#10;Self: 54% votes for Clinton, 41% votes for Trump &#10;&#10;Family: 50 % votes for Clinton, 48% votes for Trump &#10;&#10;Friend: 51 % votes for Clinton, 49% votes for Trump " title="Congressional Vote ">
            <a:extLst>
              <a:ext uri="{FF2B5EF4-FFF2-40B4-BE49-F238E27FC236}">
                <a16:creationId xmlns:a16="http://schemas.microsoft.com/office/drawing/2014/main" id="{6F609469-CC62-4A08-994C-EA51DCE49508}"/>
              </a:ext>
            </a:extLst>
          </p:cNvPr>
          <p:cNvCxnSpPr/>
          <p:nvPr/>
        </p:nvCxnSpPr>
        <p:spPr bwMode="auto">
          <a:xfrm>
            <a:off x="6136733" y="2011214"/>
            <a:ext cx="0" cy="3931920"/>
          </a:xfrm>
          <a:prstGeom prst="line">
            <a:avLst/>
          </a:prstGeom>
          <a:solidFill>
            <a:srgbClr val="EAEAEA"/>
          </a:solidFill>
          <a:ln w="38100" cap="flat" cmpd="sng" algn="ctr">
            <a:solidFill>
              <a:schemeClr val="tx1"/>
            </a:solidFill>
            <a:prstDash val="sysDash"/>
            <a:round/>
            <a:headEnd type="none" w="med" len="med"/>
            <a:tailEnd type="none" w="med" len="med"/>
          </a:ln>
          <a:effectLst/>
          <a:extLs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78327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45754D12-F60B-EB40-8196-E41E769F5AF9}"/>
              </a:ext>
            </a:extLst>
          </p:cNvPr>
          <p:cNvSpPr>
            <a:spLocks noGrp="1"/>
          </p:cNvSpPr>
          <p:nvPr>
            <p:ph type="title"/>
          </p:nvPr>
        </p:nvSpPr>
        <p:spPr/>
        <p:txBody>
          <a:bodyPr/>
          <a:lstStyle/>
          <a:p>
            <a:r>
              <a:rPr lang="en-US" dirty="0"/>
              <a:t>Thank you!</a:t>
            </a:r>
          </a:p>
        </p:txBody>
      </p:sp>
      <p:pic>
        <p:nvPicPr>
          <p:cNvPr id="7" name="Picture 6" descr="RespectAbility Summer 2017 Fellows smile together with their arms around each other">
            <a:extLst>
              <a:ext uri="{FF2B5EF4-FFF2-40B4-BE49-F238E27FC236}">
                <a16:creationId xmlns:a16="http://schemas.microsoft.com/office/drawing/2014/main" id="{07969B73-6E11-4B49-AE15-B74871B43F3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2909" y="-325677"/>
            <a:ext cx="12553676" cy="3818173"/>
          </a:xfrm>
          <a:prstGeom prst="rect">
            <a:avLst/>
          </a:prstGeom>
        </p:spPr>
      </p:pic>
      <p:sp>
        <p:nvSpPr>
          <p:cNvPr id="12" name="TextBox 11">
            <a:extLst>
              <a:ext uri="{FF2B5EF4-FFF2-40B4-BE49-F238E27FC236}">
                <a16:creationId xmlns:a16="http://schemas.microsoft.com/office/drawing/2014/main" id="{83530FCE-8E76-1047-B755-0699CF69F928}"/>
              </a:ext>
            </a:extLst>
          </p:cNvPr>
          <p:cNvSpPr txBox="1"/>
          <p:nvPr/>
        </p:nvSpPr>
        <p:spPr>
          <a:xfrm>
            <a:off x="2212330" y="4147312"/>
            <a:ext cx="3212076" cy="1106970"/>
          </a:xfrm>
          <a:prstGeom prst="rect">
            <a:avLst/>
          </a:prstGeom>
          <a:noFill/>
        </p:spPr>
        <p:txBody>
          <a:bodyPr wrap="square" rtlCol="0">
            <a:spAutoFit/>
          </a:bodyPr>
          <a:lstStyle/>
          <a:p>
            <a:pPr algn="ctr">
              <a:lnSpc>
                <a:spcPct val="90000"/>
              </a:lnSpc>
              <a:spcBef>
                <a:spcPts val="480"/>
              </a:spcBef>
              <a:buSzPct val="25000"/>
              <a:defRPr/>
            </a:pPr>
            <a:r>
              <a:rPr lang="en-US" sz="2400" b="1" kern="0" dirty="0">
                <a:latin typeface="Times New Roman" panose="02020603050405020304" pitchFamily="18" charset="0"/>
                <a:ea typeface="Libre Baskerville"/>
                <a:cs typeface="Times New Roman" panose="02020603050405020304" pitchFamily="18" charset="0"/>
                <a:sym typeface="Libre Baskerville"/>
              </a:rPr>
              <a:t>Greenberg Research</a:t>
            </a:r>
            <a:endParaRPr lang="en-US" sz="2000" kern="0" dirty="0">
              <a:latin typeface="Times New Roman" panose="02020603050405020304" pitchFamily="18" charset="0"/>
              <a:ea typeface="Libre Baskerville"/>
              <a:cs typeface="Times New Roman" panose="02020603050405020304" pitchFamily="18" charset="0"/>
              <a:sym typeface="Libre Baskerville"/>
            </a:endParaRPr>
          </a:p>
          <a:p>
            <a:pPr algn="ctr">
              <a:lnSpc>
                <a:spcPct val="90000"/>
              </a:lnSpc>
              <a:spcBef>
                <a:spcPts val="480"/>
              </a:spcBef>
              <a:buSzPct val="25000"/>
              <a:defRPr/>
            </a:pPr>
            <a:r>
              <a:rPr lang="en-US" sz="2000" kern="0" dirty="0">
                <a:latin typeface="Times New Roman" panose="02020603050405020304" pitchFamily="18" charset="0"/>
                <a:ea typeface="Libre Baskerville"/>
                <a:cs typeface="Times New Roman" panose="02020603050405020304" pitchFamily="18" charset="0"/>
                <a:sym typeface="Libre Baskerville"/>
              </a:rPr>
              <a:t>(202) 499-6901</a:t>
            </a:r>
          </a:p>
          <a:p>
            <a:pPr algn="ctr">
              <a:lnSpc>
                <a:spcPct val="90000"/>
              </a:lnSpc>
              <a:spcBef>
                <a:spcPts val="480"/>
              </a:spcBef>
              <a:buSzPct val="25000"/>
              <a:defRPr/>
            </a:pPr>
            <a:r>
              <a:rPr lang="en-US" sz="2000" kern="0" dirty="0">
                <a:latin typeface="Times New Roman" panose="02020603050405020304" pitchFamily="18" charset="0"/>
                <a:ea typeface="Libre Baskerville"/>
                <a:cs typeface="Times New Roman" panose="02020603050405020304" pitchFamily="18" charset="0"/>
                <a:sym typeface="Libre Baskerville"/>
                <a:hlinkClick r:id="rId4">
                  <a:extLst>
                    <a:ext uri="{A12FA001-AC4F-418D-AE19-62706E023703}">
                      <ahyp:hlinkClr xmlns:ahyp="http://schemas.microsoft.com/office/drawing/2018/hyperlinkcolor" val="tx"/>
                    </a:ext>
                  </a:extLst>
                </a:hlinkClick>
              </a:rPr>
              <a:t>www.greenbergresearch.com</a:t>
            </a:r>
            <a:endParaRPr lang="en-US" sz="2000" kern="0" dirty="0">
              <a:latin typeface="Times New Roman" panose="02020603050405020304" pitchFamily="18" charset="0"/>
              <a:ea typeface="Libre Baskerville"/>
              <a:cs typeface="Times New Roman" panose="02020603050405020304" pitchFamily="18" charset="0"/>
              <a:sym typeface="Libre Baskerville"/>
            </a:endParaRPr>
          </a:p>
        </p:txBody>
      </p:sp>
      <p:pic>
        <p:nvPicPr>
          <p:cNvPr id="5" name="Picture 4" descr="Greenberg Research logo">
            <a:extLst>
              <a:ext uri="{FF2B5EF4-FFF2-40B4-BE49-F238E27FC236}">
                <a16:creationId xmlns:a16="http://schemas.microsoft.com/office/drawing/2014/main" id="{FA74E7A0-400E-D84E-A917-1576D49DFC9B}"/>
              </a:ext>
            </a:extLst>
          </p:cNvPr>
          <p:cNvPicPr>
            <a:picLocks noChangeAspect="1"/>
          </p:cNvPicPr>
          <p:nvPr/>
        </p:nvPicPr>
        <p:blipFill rotWithShape="1">
          <a:blip r:embed="rId5">
            <a:extLst>
              <a:ext uri="{28A0092B-C50C-407E-A947-70E740481C1C}">
                <a14:useLocalDpi xmlns:a14="http://schemas.microsoft.com/office/drawing/2010/main" val="0"/>
              </a:ext>
            </a:extLst>
          </a:blip>
          <a:srcRect l="4567" t="9431" r="3770" b="6098"/>
          <a:stretch/>
        </p:blipFill>
        <p:spPr>
          <a:xfrm>
            <a:off x="1792798" y="5535852"/>
            <a:ext cx="4051140" cy="439838"/>
          </a:xfrm>
          <a:prstGeom prst="rect">
            <a:avLst/>
          </a:prstGeom>
        </p:spPr>
      </p:pic>
      <p:sp>
        <p:nvSpPr>
          <p:cNvPr id="2" name="TextBox 1">
            <a:extLst>
              <a:ext uri="{FF2B5EF4-FFF2-40B4-BE49-F238E27FC236}">
                <a16:creationId xmlns:a16="http://schemas.microsoft.com/office/drawing/2014/main" id="{DB4D2C9D-347E-4710-B426-E2F945F2385B}"/>
              </a:ext>
            </a:extLst>
          </p:cNvPr>
          <p:cNvSpPr txBox="1"/>
          <p:nvPr/>
        </p:nvSpPr>
        <p:spPr>
          <a:xfrm>
            <a:off x="6767596" y="3786362"/>
            <a:ext cx="3631606" cy="1106970"/>
          </a:xfrm>
          <a:prstGeom prst="rect">
            <a:avLst/>
          </a:prstGeom>
          <a:noFill/>
        </p:spPr>
        <p:txBody>
          <a:bodyPr wrap="square" rtlCol="0">
            <a:spAutoFit/>
          </a:bodyPr>
          <a:lstStyle/>
          <a:p>
            <a:pPr algn="ctr">
              <a:lnSpc>
                <a:spcPct val="90000"/>
              </a:lnSpc>
              <a:spcBef>
                <a:spcPts val="480"/>
              </a:spcBef>
              <a:buSzPct val="25000"/>
              <a:defRPr/>
            </a:pPr>
            <a:r>
              <a:rPr lang="en-US" sz="2400" b="1" kern="0" dirty="0" err="1">
                <a:solidFill>
                  <a:srgbClr val="000000"/>
                </a:solidFill>
                <a:latin typeface="Times New Roman" panose="02020603050405020304" pitchFamily="18" charset="0"/>
                <a:ea typeface="Libre Baskerville"/>
                <a:cs typeface="Times New Roman" panose="02020603050405020304" pitchFamily="18" charset="0"/>
                <a:sym typeface="Libre Baskerville"/>
              </a:rPr>
              <a:t>RespectAbility</a:t>
            </a:r>
            <a:endParaRPr lang="en-US" sz="2000" u="sng" kern="0" dirty="0">
              <a:solidFill>
                <a:srgbClr val="000000"/>
              </a:solidFill>
              <a:latin typeface="Times New Roman" panose="02020603050405020304" pitchFamily="18" charset="0"/>
              <a:ea typeface="Libre Baskerville"/>
              <a:cs typeface="Times New Roman" panose="02020603050405020304" pitchFamily="18" charset="0"/>
              <a:sym typeface="Libre Baskerville"/>
              <a:hlinkClick r:id="rId6">
                <a:extLst>
                  <a:ext uri="{A12FA001-AC4F-418D-AE19-62706E023703}">
                    <ahyp:hlinkClr xmlns:ahyp="http://schemas.microsoft.com/office/drawing/2018/hyperlinkcolor" val="tx"/>
                  </a:ext>
                </a:extLst>
              </a:hlinkClick>
            </a:endParaRPr>
          </a:p>
          <a:p>
            <a:pPr algn="ctr">
              <a:lnSpc>
                <a:spcPct val="90000"/>
              </a:lnSpc>
              <a:spcBef>
                <a:spcPts val="480"/>
              </a:spcBef>
              <a:buSzPct val="25000"/>
              <a:defRPr/>
            </a:pPr>
            <a:r>
              <a:rPr lang="en-US" sz="2000" u="sng" kern="0" dirty="0">
                <a:solidFill>
                  <a:srgbClr val="000000"/>
                </a:solidFill>
                <a:latin typeface="Times New Roman" panose="02020603050405020304" pitchFamily="18" charset="0"/>
                <a:ea typeface="Libre Baskerville"/>
                <a:cs typeface="Times New Roman" panose="02020603050405020304" pitchFamily="18" charset="0"/>
                <a:sym typeface="Libre Baskerville"/>
                <a:hlinkClick r:id="rId6">
                  <a:extLst>
                    <a:ext uri="{A12FA001-AC4F-418D-AE19-62706E023703}">
                      <ahyp:hlinkClr xmlns:ahyp="http://schemas.microsoft.com/office/drawing/2018/hyperlinkcolor" val="tx"/>
                    </a:ext>
                  </a:extLst>
                </a:hlinkClick>
              </a:rPr>
              <a:t>JenniferM@RespectAbility.org</a:t>
            </a:r>
          </a:p>
          <a:p>
            <a:pPr algn="ctr">
              <a:lnSpc>
                <a:spcPct val="90000"/>
              </a:lnSpc>
              <a:spcBef>
                <a:spcPts val="480"/>
              </a:spcBef>
              <a:buSzPct val="25000"/>
              <a:defRPr/>
            </a:pPr>
            <a:r>
              <a:rPr lang="en-US" sz="2000" u="sng" kern="0" dirty="0">
                <a:solidFill>
                  <a:srgbClr val="000000"/>
                </a:solidFill>
                <a:latin typeface="Times New Roman" panose="02020603050405020304" pitchFamily="18" charset="0"/>
                <a:ea typeface="Libre Baskerville"/>
                <a:cs typeface="Times New Roman" panose="02020603050405020304" pitchFamily="18" charset="0"/>
                <a:sym typeface="Libre Baskerville"/>
                <a:hlinkClick r:id="rId7">
                  <a:extLst>
                    <a:ext uri="{A12FA001-AC4F-418D-AE19-62706E023703}">
                      <ahyp:hlinkClr xmlns:ahyp="http://schemas.microsoft.com/office/drawing/2018/hyperlinkcolor" val="tx"/>
                    </a:ext>
                  </a:extLst>
                </a:hlinkClick>
              </a:rPr>
              <a:t>www.RespectAbility.org</a:t>
            </a:r>
          </a:p>
        </p:txBody>
      </p:sp>
      <p:pic>
        <p:nvPicPr>
          <p:cNvPr id="8" name="Picture 7" descr="RespectAbility logo">
            <a:extLst>
              <a:ext uri="{FF2B5EF4-FFF2-40B4-BE49-F238E27FC236}">
                <a16:creationId xmlns:a16="http://schemas.microsoft.com/office/drawing/2014/main" id="{AFB8A443-DE0B-4628-8DFD-7EB3A7135CB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295185" y="5073812"/>
            <a:ext cx="2698058" cy="1206526"/>
          </a:xfrm>
          <a:prstGeom prst="rect">
            <a:avLst/>
          </a:prstGeom>
        </p:spPr>
      </p:pic>
      <p:sp>
        <p:nvSpPr>
          <p:cNvPr id="17" name="Rectangle 16">
            <a:extLst>
              <a:ext uri="{FF2B5EF4-FFF2-40B4-BE49-F238E27FC236}">
                <a16:creationId xmlns:a16="http://schemas.microsoft.com/office/drawing/2014/main" id="{5378BB05-B69B-7149-8055-112F72218FB5}"/>
              </a:ext>
              <a:ext uri="{C183D7F6-B498-43B3-948B-1728B52AA6E4}">
                <adec:decorative xmlns:adec="http://schemas.microsoft.com/office/drawing/2017/decorative" val="1"/>
              </a:ext>
            </a:extLst>
          </p:cNvPr>
          <p:cNvSpPr/>
          <p:nvPr/>
        </p:nvSpPr>
        <p:spPr>
          <a:xfrm>
            <a:off x="10857053" y="5856790"/>
            <a:ext cx="1238491" cy="1001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6477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1DD98-E9F2-451E-9441-0AED49A0579A}"/>
              </a:ext>
            </a:extLst>
          </p:cNvPr>
          <p:cNvSpPr>
            <a:spLocks noGrp="1"/>
          </p:cNvSpPr>
          <p:nvPr>
            <p:ph type="title"/>
          </p:nvPr>
        </p:nvSpPr>
        <p:spPr>
          <a:xfrm>
            <a:off x="838200" y="365126"/>
            <a:ext cx="10515600" cy="1139824"/>
          </a:xfrm>
        </p:spPr>
        <p:txBody>
          <a:bodyPr/>
          <a:lstStyle/>
          <a:p>
            <a:r>
              <a:rPr lang="en-US" dirty="0"/>
              <a:t>Disabilities Are….</a:t>
            </a:r>
          </a:p>
        </p:txBody>
      </p:sp>
      <p:pic>
        <p:nvPicPr>
          <p:cNvPr id="10" name="Picture 9" descr="John Lawson holding an umbrella with his hooks (Lawson is an amputee)">
            <a:extLst>
              <a:ext uri="{FF2B5EF4-FFF2-40B4-BE49-F238E27FC236}">
                <a16:creationId xmlns:a16="http://schemas.microsoft.com/office/drawing/2014/main" id="{10FE4378-2C38-4F8D-A533-D52B9800E3E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1359" y="1538600"/>
            <a:ext cx="3858937" cy="4237452"/>
          </a:xfrm>
          <a:prstGeom prst="rect">
            <a:avLst/>
          </a:prstGeom>
        </p:spPr>
      </p:pic>
      <p:pic>
        <p:nvPicPr>
          <p:cNvPr id="8" name="hugging.jpg&#10;&#10;Picture 2" descr="A mother with a young boy and girl smiling together.">
            <a:extLst>
              <a:ext uri="{FF2B5EF4-FFF2-40B4-BE49-F238E27FC236}">
                <a16:creationId xmlns:a16="http://schemas.microsoft.com/office/drawing/2014/main" id="{2BB64663-3CB7-4167-BB59-1EFFD9C1AFC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23133" y="1521936"/>
            <a:ext cx="3875697" cy="4604616"/>
          </a:xfrm>
          <a:prstGeom prst="rect">
            <a:avLst/>
          </a:prstGeom>
          <a:ln w="12700">
            <a:miter lim="400000"/>
          </a:ln>
        </p:spPr>
      </p:pic>
      <p:pic>
        <p:nvPicPr>
          <p:cNvPr id="16" name="Picture 15" descr="Kewon Vines smiling for the camera. Kewon is a little person">
            <a:extLst>
              <a:ext uri="{FF2B5EF4-FFF2-40B4-BE49-F238E27FC236}">
                <a16:creationId xmlns:a16="http://schemas.microsoft.com/office/drawing/2014/main" id="{DDC49BAA-34E6-4210-B6E0-A1978B6D0CC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107339" y="1537412"/>
            <a:ext cx="3759795" cy="3847525"/>
          </a:xfrm>
          <a:prstGeom prst="rect">
            <a:avLst/>
          </a:prstGeom>
        </p:spPr>
      </p:pic>
      <p:sp>
        <p:nvSpPr>
          <p:cNvPr id="12" name="Rectangle 11">
            <a:extLst>
              <a:ext uri="{FF2B5EF4-FFF2-40B4-BE49-F238E27FC236}">
                <a16:creationId xmlns:a16="http://schemas.microsoft.com/office/drawing/2014/main" id="{457DBEAA-9BF4-41F2-88B9-F91B582BA17F}"/>
              </a:ext>
              <a:ext uri="{C183D7F6-B498-43B3-948B-1728B52AA6E4}">
                <adec:decorative xmlns:adec="http://schemas.microsoft.com/office/drawing/2017/decorative" val="1"/>
              </a:ext>
            </a:extLst>
          </p:cNvPr>
          <p:cNvSpPr/>
          <p:nvPr/>
        </p:nvSpPr>
        <p:spPr>
          <a:xfrm>
            <a:off x="341900" y="5384936"/>
            <a:ext cx="11516725" cy="89733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mporary and Permanent">
            <a:extLst>
              <a:ext uri="{FF2B5EF4-FFF2-40B4-BE49-F238E27FC236}">
                <a16:creationId xmlns:a16="http://schemas.microsoft.com/office/drawing/2014/main" id="{1D2411ED-7DEF-4FDA-AA9C-7753B57FA28D}"/>
              </a:ext>
            </a:extLst>
          </p:cNvPr>
          <p:cNvSpPr txBox="1"/>
          <p:nvPr/>
        </p:nvSpPr>
        <p:spPr>
          <a:xfrm>
            <a:off x="533533" y="5540502"/>
            <a:ext cx="3418840" cy="68326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indent="203200" algn="ctr">
              <a:lnSpc>
                <a:spcPct val="80000"/>
              </a:lnSpc>
            </a:lvl1pPr>
          </a:lstStyle>
          <a:p>
            <a:pPr indent="0"/>
            <a:r>
              <a:rPr sz="2400" b="1" dirty="0">
                <a:solidFill>
                  <a:schemeClr val="bg1"/>
                </a:solidFill>
                <a:latin typeface="Times New Roman" panose="02020603050405020304" pitchFamily="18" charset="0"/>
                <a:cs typeface="Times New Roman" panose="02020603050405020304" pitchFamily="18" charset="0"/>
              </a:rPr>
              <a:t>Temporary</a:t>
            </a:r>
            <a:r>
              <a:rPr lang="en-US" sz="2400" b="1" dirty="0">
                <a:solidFill>
                  <a:schemeClr val="bg1"/>
                </a:solidFill>
                <a:latin typeface="Times New Roman" panose="02020603050405020304" pitchFamily="18" charset="0"/>
                <a:cs typeface="Times New Roman" panose="02020603050405020304" pitchFamily="18" charset="0"/>
              </a:rPr>
              <a:t> and </a:t>
            </a:r>
            <a:r>
              <a:rPr sz="2400" b="1" dirty="0">
                <a:solidFill>
                  <a:schemeClr val="bg1"/>
                </a:solidFill>
                <a:latin typeface="Times New Roman" panose="02020603050405020304" pitchFamily="18" charset="0"/>
                <a:cs typeface="Times New Roman" panose="02020603050405020304" pitchFamily="18" charset="0"/>
              </a:rPr>
              <a:t>Permanent</a:t>
            </a:r>
          </a:p>
        </p:txBody>
      </p:sp>
      <p:sp>
        <p:nvSpPr>
          <p:cNvPr id="6" name="Invisible and Visible">
            <a:extLst>
              <a:ext uri="{FF2B5EF4-FFF2-40B4-BE49-F238E27FC236}">
                <a16:creationId xmlns:a16="http://schemas.microsoft.com/office/drawing/2014/main" id="{96C7E27D-4A58-4025-9CCE-3B5A12F606DF}"/>
              </a:ext>
            </a:extLst>
          </p:cNvPr>
          <p:cNvSpPr txBox="1"/>
          <p:nvPr/>
        </p:nvSpPr>
        <p:spPr>
          <a:xfrm>
            <a:off x="5093784" y="5412857"/>
            <a:ext cx="2003375" cy="83099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indent="152400" algn="r"/>
          </a:lstStyle>
          <a:p>
            <a:pPr indent="0" algn="ctr"/>
            <a:r>
              <a:rPr lang="en-US" sz="2400" b="1" dirty="0">
                <a:solidFill>
                  <a:schemeClr val="bg1"/>
                </a:solidFill>
                <a:latin typeface="Times New Roman" panose="02020603050405020304" pitchFamily="18" charset="0"/>
                <a:cs typeface="Times New Roman" panose="02020603050405020304" pitchFamily="18" charset="0"/>
              </a:rPr>
              <a:t>V</a:t>
            </a:r>
            <a:r>
              <a:rPr sz="2400" b="1" dirty="0">
                <a:solidFill>
                  <a:schemeClr val="bg1"/>
                </a:solidFill>
                <a:latin typeface="Times New Roman" panose="02020603050405020304" pitchFamily="18" charset="0"/>
                <a:cs typeface="Times New Roman" panose="02020603050405020304" pitchFamily="18" charset="0"/>
              </a:rPr>
              <a:t>isible and </a:t>
            </a:r>
            <a:r>
              <a:rPr lang="en-US" sz="2400" b="1" dirty="0">
                <a:solidFill>
                  <a:schemeClr val="bg1"/>
                </a:solidFill>
                <a:latin typeface="Times New Roman" panose="02020603050405020304" pitchFamily="18" charset="0"/>
                <a:cs typeface="Times New Roman" panose="02020603050405020304" pitchFamily="18" charset="0"/>
              </a:rPr>
              <a:t>Nonv</a:t>
            </a:r>
            <a:r>
              <a:rPr sz="2400" b="1" dirty="0">
                <a:solidFill>
                  <a:schemeClr val="bg1"/>
                </a:solidFill>
                <a:latin typeface="Times New Roman" panose="02020603050405020304" pitchFamily="18" charset="0"/>
                <a:cs typeface="Times New Roman" panose="02020603050405020304" pitchFamily="18" charset="0"/>
              </a:rPr>
              <a:t>isible </a:t>
            </a:r>
          </a:p>
        </p:txBody>
      </p:sp>
      <p:sp>
        <p:nvSpPr>
          <p:cNvPr id="9" name="Invisible and Visible">
            <a:extLst>
              <a:ext uri="{FF2B5EF4-FFF2-40B4-BE49-F238E27FC236}">
                <a16:creationId xmlns:a16="http://schemas.microsoft.com/office/drawing/2014/main" id="{62472CCB-FEFC-41F2-8E99-7DDE9179D9AB}"/>
              </a:ext>
            </a:extLst>
          </p:cNvPr>
          <p:cNvSpPr txBox="1"/>
          <p:nvPr/>
        </p:nvSpPr>
        <p:spPr>
          <a:xfrm>
            <a:off x="8745118" y="5412856"/>
            <a:ext cx="2483689" cy="83099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indent="152400" algn="r"/>
          </a:lstStyle>
          <a:p>
            <a:pPr indent="0" algn="ctr"/>
            <a:r>
              <a:rPr lang="en-US" sz="2400" b="1" dirty="0">
                <a:solidFill>
                  <a:schemeClr val="bg1"/>
                </a:solidFill>
                <a:latin typeface="Times New Roman" panose="02020603050405020304" pitchFamily="18" charset="0"/>
                <a:cs typeface="Times New Roman" panose="02020603050405020304" pitchFamily="18" charset="0"/>
              </a:rPr>
              <a:t>From Birth or Acquired Later</a:t>
            </a:r>
            <a:endParaRPr sz="2400" b="1" dirty="0">
              <a:solidFill>
                <a:schemeClr val="bg1"/>
              </a:solidFill>
              <a:latin typeface="Times New Roman" panose="02020603050405020304" pitchFamily="18"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32AB852D-30E1-4F5F-8566-B5B76720960F}"/>
              </a:ext>
              <a:ext uri="{C183D7F6-B498-43B3-948B-1728B52AA6E4}">
                <adec:decorative xmlns:adec="http://schemas.microsoft.com/office/drawing/2017/decorative" val="1"/>
              </a:ext>
            </a:extLst>
          </p:cNvPr>
          <p:cNvCxnSpPr>
            <a:cxnSpLocks/>
          </p:cNvCxnSpPr>
          <p:nvPr/>
        </p:nvCxnSpPr>
        <p:spPr>
          <a:xfrm flipV="1">
            <a:off x="172720" y="5364512"/>
            <a:ext cx="11721123" cy="2825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AF8134D-6433-4665-A963-42D2408D23A4}"/>
              </a:ext>
              <a:ext uri="{C183D7F6-B498-43B3-948B-1728B52AA6E4}">
                <adec:decorative xmlns:adec="http://schemas.microsoft.com/office/drawing/2017/decorative" val="1"/>
              </a:ext>
            </a:extLst>
          </p:cNvPr>
          <p:cNvCxnSpPr>
            <a:cxnSpLocks/>
          </p:cNvCxnSpPr>
          <p:nvPr/>
        </p:nvCxnSpPr>
        <p:spPr>
          <a:xfrm flipH="1">
            <a:off x="8107339" y="1638300"/>
            <a:ext cx="7961" cy="492683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1F51D8-00A2-4BB9-8706-2479CBC86B75}"/>
              </a:ext>
              <a:ext uri="{C183D7F6-B498-43B3-948B-1728B52AA6E4}">
                <adec:decorative xmlns:adec="http://schemas.microsoft.com/office/drawing/2017/decorative" val="1"/>
              </a:ext>
            </a:extLst>
          </p:cNvPr>
          <p:cNvCxnSpPr/>
          <p:nvPr/>
        </p:nvCxnSpPr>
        <p:spPr>
          <a:xfrm>
            <a:off x="4207908" y="1537412"/>
            <a:ext cx="0" cy="485063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C6FF354-B66D-4EAE-8BD6-48074C71788D}"/>
              </a:ext>
              <a:ext uri="{C183D7F6-B498-43B3-948B-1728B52AA6E4}">
                <adec:decorative xmlns:adec="http://schemas.microsoft.com/office/drawing/2017/decorative" val="1"/>
              </a:ext>
            </a:extLst>
          </p:cNvPr>
          <p:cNvCxnSpPr>
            <a:cxnSpLocks/>
          </p:cNvCxnSpPr>
          <p:nvPr/>
        </p:nvCxnSpPr>
        <p:spPr>
          <a:xfrm flipV="1">
            <a:off x="207034" y="1502496"/>
            <a:ext cx="11721123" cy="2825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2628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C0EC26-C7B7-41B6-8090-A0F7E75AB6BD}"/>
              </a:ext>
            </a:extLst>
          </p:cNvPr>
          <p:cNvSpPr>
            <a:spLocks noGrp="1"/>
          </p:cNvSpPr>
          <p:nvPr>
            <p:ph type="title" idx="4294967295"/>
          </p:nvPr>
        </p:nvSpPr>
        <p:spPr>
          <a:xfrm>
            <a:off x="764058" y="946009"/>
            <a:ext cx="6021860" cy="1139825"/>
          </a:xfrm>
        </p:spPr>
        <p:txBody>
          <a:bodyPr anchor="b">
            <a:normAutofit fontScale="90000"/>
          </a:bodyPr>
          <a:lstStyle/>
          <a:p>
            <a:pPr algn="ctr"/>
            <a:r>
              <a:rPr lang="en-US" dirty="0"/>
              <a:t>Anyone can join the disability community at any point. </a:t>
            </a:r>
            <a:endParaRPr lang="en-US" dirty="0">
              <a:solidFill>
                <a:schemeClr val="tx1">
                  <a:lumMod val="85000"/>
                  <a:lumOff val="15000"/>
                </a:schemeClr>
              </a:solidFill>
            </a:endParaRPr>
          </a:p>
        </p:txBody>
      </p:sp>
      <p:cxnSp>
        <p:nvCxnSpPr>
          <p:cNvPr id="10" name="Straight Connector 9">
            <a:extLst>
              <a:ext uri="{FF2B5EF4-FFF2-40B4-BE49-F238E27FC236}">
                <a16:creationId xmlns:a16="http://schemas.microsoft.com/office/drawing/2014/main" id="{7D0010D8-92BE-6046-A214-68A9EDFFF06D}"/>
              </a:ext>
              <a:ext uri="{C183D7F6-B498-43B3-948B-1728B52AA6E4}">
                <adec:decorative xmlns:adec="http://schemas.microsoft.com/office/drawing/2017/decorative" val="1"/>
              </a:ext>
            </a:extLst>
          </p:cNvPr>
          <p:cNvCxnSpPr>
            <a:cxnSpLocks/>
          </p:cNvCxnSpPr>
          <p:nvPr/>
        </p:nvCxnSpPr>
        <p:spPr>
          <a:xfrm>
            <a:off x="2866767" y="2388384"/>
            <a:ext cx="1816443" cy="0"/>
          </a:xfrm>
          <a:prstGeom prst="line">
            <a:avLst/>
          </a:prstGeom>
          <a:ln w="28575">
            <a:solidFill>
              <a:srgbClr val="F5BA2B"/>
            </a:solidFill>
          </a:ln>
        </p:spPr>
        <p:style>
          <a:lnRef idx="1">
            <a:schemeClr val="accent1"/>
          </a:lnRef>
          <a:fillRef idx="0">
            <a:schemeClr val="accent1"/>
          </a:fillRef>
          <a:effectRef idx="0">
            <a:schemeClr val="accent1"/>
          </a:effectRef>
          <a:fontRef idx="minor">
            <a:schemeClr val="tx1"/>
          </a:fontRef>
        </p:style>
      </p:cxnSp>
      <p:sp>
        <p:nvSpPr>
          <p:cNvPr id="11" name="Content Placeholder 1">
            <a:extLst>
              <a:ext uri="{FF2B5EF4-FFF2-40B4-BE49-F238E27FC236}">
                <a16:creationId xmlns:a16="http://schemas.microsoft.com/office/drawing/2014/main" id="{82616261-2986-0A46-8D0E-5FA59E28267B}"/>
              </a:ext>
            </a:extLst>
          </p:cNvPr>
          <p:cNvSpPr txBox="1">
            <a:spLocks/>
          </p:cNvSpPr>
          <p:nvPr/>
        </p:nvSpPr>
        <p:spPr>
          <a:xfrm>
            <a:off x="764058" y="2804984"/>
            <a:ext cx="6021860" cy="6240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dirty="0">
                <a:solidFill>
                  <a:schemeClr val="tx1">
                    <a:lumMod val="85000"/>
                    <a:lumOff val="15000"/>
                  </a:schemeClr>
                </a:solidFill>
              </a:rPr>
              <a:t>The disability community can be cutting edge and innovative.</a:t>
            </a:r>
          </a:p>
        </p:txBody>
      </p:sp>
      <p:cxnSp>
        <p:nvCxnSpPr>
          <p:cNvPr id="9" name="Straight Connector 8">
            <a:extLst>
              <a:ext uri="{FF2B5EF4-FFF2-40B4-BE49-F238E27FC236}">
                <a16:creationId xmlns:a16="http://schemas.microsoft.com/office/drawing/2014/main" id="{3C13C223-1512-4211-BD55-57733730DC86}"/>
              </a:ext>
              <a:ext uri="{C183D7F6-B498-43B3-948B-1728B52AA6E4}">
                <adec:decorative xmlns:adec="http://schemas.microsoft.com/office/drawing/2017/decorative" val="1"/>
              </a:ext>
            </a:extLst>
          </p:cNvPr>
          <p:cNvCxnSpPr>
            <a:cxnSpLocks/>
          </p:cNvCxnSpPr>
          <p:nvPr/>
        </p:nvCxnSpPr>
        <p:spPr>
          <a:xfrm>
            <a:off x="2866768" y="4304270"/>
            <a:ext cx="1816443" cy="0"/>
          </a:xfrm>
          <a:prstGeom prst="line">
            <a:avLst/>
          </a:prstGeom>
          <a:ln w="28575">
            <a:solidFill>
              <a:srgbClr val="F5BA2B"/>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D40DAF7A-D903-408C-8C97-5228B5DBEA9D}"/>
              </a:ext>
            </a:extLst>
          </p:cNvPr>
          <p:cNvSpPr>
            <a:spLocks noGrp="1"/>
          </p:cNvSpPr>
          <p:nvPr>
            <p:ph idx="4294967295"/>
          </p:nvPr>
        </p:nvSpPr>
        <p:spPr>
          <a:xfrm>
            <a:off x="764058" y="4602746"/>
            <a:ext cx="6021860" cy="624016"/>
          </a:xfrm>
        </p:spPr>
        <p:txBody>
          <a:bodyPr>
            <a:noAutofit/>
          </a:bodyPr>
          <a:lstStyle/>
          <a:p>
            <a:pPr marL="0" indent="0" algn="ctr">
              <a:buNone/>
            </a:pPr>
            <a:r>
              <a:rPr lang="en-US" sz="3600" dirty="0">
                <a:solidFill>
                  <a:schemeClr val="tx1">
                    <a:lumMod val="85000"/>
                    <a:lumOff val="15000"/>
                  </a:schemeClr>
                </a:solidFill>
              </a:rPr>
              <a:t>People with disabilities are diverse and part of all communities.</a:t>
            </a:r>
          </a:p>
        </p:txBody>
      </p:sp>
      <p:pic>
        <p:nvPicPr>
          <p:cNvPr id="14" name="Picture 13" descr="RespectAbility logo">
            <a:extLst>
              <a:ext uri="{FF2B5EF4-FFF2-40B4-BE49-F238E27FC236}">
                <a16:creationId xmlns:a16="http://schemas.microsoft.com/office/drawing/2014/main" id="{753077BB-2BF8-4071-AA3F-BF41D1E94B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45" y="6454598"/>
            <a:ext cx="906449" cy="403402"/>
          </a:xfrm>
          <a:prstGeom prst="rect">
            <a:avLst/>
          </a:prstGeom>
        </p:spPr>
      </p:pic>
      <p:pic>
        <p:nvPicPr>
          <p:cNvPr id="6" name="Picture 5" descr="6 diverse people with and without disabilities smiling together">
            <a:extLst>
              <a:ext uri="{FF2B5EF4-FFF2-40B4-BE49-F238E27FC236}">
                <a16:creationId xmlns:a16="http://schemas.microsoft.com/office/drawing/2014/main" id="{D0450731-51F8-4D53-B495-F673942D20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04956" y="-22575"/>
            <a:ext cx="4587043" cy="6880564"/>
          </a:xfrm>
          <a:prstGeom prst="rect">
            <a:avLst/>
          </a:prstGeom>
        </p:spPr>
      </p:pic>
    </p:spTree>
    <p:extLst>
      <p:ext uri="{BB962C8B-B14F-4D97-AF65-F5344CB8AC3E}">
        <p14:creationId xmlns:p14="http://schemas.microsoft.com/office/powerpoint/2010/main" val="2078646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FB86FA-9735-4FF2-A744-FEBA4C512DB6}"/>
              </a:ext>
            </a:extLst>
          </p:cNvPr>
          <p:cNvSpPr>
            <a:spLocks noGrp="1"/>
          </p:cNvSpPr>
          <p:nvPr>
            <p:ph type="title"/>
          </p:nvPr>
        </p:nvSpPr>
        <p:spPr>
          <a:xfrm>
            <a:off x="523240" y="365126"/>
            <a:ext cx="11292522" cy="1139824"/>
          </a:xfrm>
        </p:spPr>
        <p:txBody>
          <a:bodyPr>
            <a:normAutofit/>
          </a:bodyPr>
          <a:lstStyle/>
          <a:p>
            <a:r>
              <a:rPr lang="en-US" dirty="0"/>
              <a:t>Combatting COVID-19 and Economic Crisis</a:t>
            </a:r>
          </a:p>
        </p:txBody>
      </p:sp>
      <p:sp>
        <p:nvSpPr>
          <p:cNvPr id="2" name="Content Placeholder 1">
            <a:extLst>
              <a:ext uri="{FF2B5EF4-FFF2-40B4-BE49-F238E27FC236}">
                <a16:creationId xmlns:a16="http://schemas.microsoft.com/office/drawing/2014/main" id="{05D2333F-7A8F-4DFB-98A3-845E833519DF}"/>
              </a:ext>
            </a:extLst>
          </p:cNvPr>
          <p:cNvSpPr>
            <a:spLocks noGrp="1"/>
          </p:cNvSpPr>
          <p:nvPr>
            <p:ph idx="1"/>
          </p:nvPr>
        </p:nvSpPr>
        <p:spPr>
          <a:xfrm>
            <a:off x="-371474" y="1538462"/>
            <a:ext cx="12187236" cy="5162370"/>
          </a:xfrm>
        </p:spPr>
        <p:txBody>
          <a:bodyPr>
            <a:noAutofit/>
          </a:bodyPr>
          <a:lstStyle/>
          <a:p>
            <a:pPr marL="1143000" indent="-457200">
              <a:buFont typeface="+mj-lt"/>
              <a:buAutoNum type="arabicPeriod"/>
            </a:pPr>
            <a:r>
              <a:rPr lang="en-US" sz="2450" b="1" dirty="0">
                <a:solidFill>
                  <a:srgbClr val="000000"/>
                </a:solidFill>
                <a:cs typeface="Arial" panose="020B0604020202020204" pitchFamily="34" charset="0"/>
              </a:rPr>
              <a:t>STOP THE SPREAD: </a:t>
            </a:r>
            <a:r>
              <a:rPr lang="en-US" sz="2450" dirty="0">
                <a:solidFill>
                  <a:srgbClr val="000000"/>
                </a:solidFill>
                <a:cs typeface="Arial" panose="020B0604020202020204" pitchFamily="34" charset="0"/>
              </a:rPr>
              <a:t>Leaders at every level need to advocate for and implement measures that will prevent the spread of the virus, including access to testing for people with disabilities.</a:t>
            </a:r>
          </a:p>
          <a:p>
            <a:pPr marL="1143000" indent="-457200">
              <a:buFont typeface="+mj-lt"/>
              <a:buAutoNum type="arabicPeriod"/>
            </a:pPr>
            <a:r>
              <a:rPr lang="en-US" sz="2450" b="1" dirty="0">
                <a:solidFill>
                  <a:srgbClr val="000000"/>
                </a:solidFill>
                <a:cs typeface="Arial" panose="020B0604020202020204" pitchFamily="34" charset="0"/>
              </a:rPr>
              <a:t>PROTECT FRONTLINE RESPONDERS: </a:t>
            </a:r>
            <a:r>
              <a:rPr lang="en-US" sz="2450" dirty="0">
                <a:solidFill>
                  <a:srgbClr val="000000"/>
                </a:solidFill>
                <a:cs typeface="Arial" panose="020B0604020202020204" pitchFamily="34" charset="0"/>
              </a:rPr>
              <a:t>Ensure front line responders and caregivers get the protection, testing and resources they need to serve those most at risk of experiencing COVID-19.</a:t>
            </a:r>
          </a:p>
          <a:p>
            <a:pPr marL="1143000" indent="-457200">
              <a:buFont typeface="+mj-lt"/>
              <a:buAutoNum type="arabicPeriod"/>
            </a:pPr>
            <a:r>
              <a:rPr lang="en-US" sz="2450" b="1" dirty="0">
                <a:solidFill>
                  <a:srgbClr val="000000"/>
                </a:solidFill>
                <a:cs typeface="Arial" panose="020B0604020202020204" pitchFamily="34" charset="0"/>
              </a:rPr>
              <a:t>ENABLE PEOPLE WITH DISABILITIES WHO ARE LIVING IN THE COMMUNITY TO HAVE ACCESS TO FOOD &amp; SUPPORTS. </a:t>
            </a:r>
            <a:r>
              <a:rPr lang="en-US" sz="2450" dirty="0">
                <a:solidFill>
                  <a:srgbClr val="000000"/>
                </a:solidFill>
                <a:cs typeface="Arial" panose="020B0604020202020204" pitchFamily="34" charset="0"/>
              </a:rPr>
              <a:t>Clear guidance and protocols are needed among the caregiver and patient community to actively minimize COVID-19 transmission. This needs to include in-home protocols to care for people with disabilities who develop COVID-19, and require their standard care, but are not sufficiently ill to require a hospital bed. Expand food security measures to people who are especially at risk from the virus and/or whose disabilities limit their ability to access food at this time, including alternative delivery options if normal delivery is suspended.</a:t>
            </a:r>
          </a:p>
        </p:txBody>
      </p:sp>
    </p:spTree>
    <p:extLst>
      <p:ext uri="{BB962C8B-B14F-4D97-AF65-F5344CB8AC3E}">
        <p14:creationId xmlns:p14="http://schemas.microsoft.com/office/powerpoint/2010/main" val="3324182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FB86FA-9735-4FF2-A744-FEBA4C512DB6}"/>
              </a:ext>
            </a:extLst>
          </p:cNvPr>
          <p:cNvSpPr>
            <a:spLocks noGrp="1"/>
          </p:cNvSpPr>
          <p:nvPr>
            <p:ph type="title"/>
          </p:nvPr>
        </p:nvSpPr>
        <p:spPr/>
        <p:txBody>
          <a:bodyPr>
            <a:normAutofit fontScale="90000"/>
          </a:bodyPr>
          <a:lstStyle/>
          <a:p>
            <a:r>
              <a:rPr lang="en-US" dirty="0"/>
              <a:t>Combatting COVID-19 and Economic Crisis (cont.)</a:t>
            </a:r>
          </a:p>
        </p:txBody>
      </p:sp>
      <p:sp>
        <p:nvSpPr>
          <p:cNvPr id="2" name="Content Placeholder 1">
            <a:extLst>
              <a:ext uri="{FF2B5EF4-FFF2-40B4-BE49-F238E27FC236}">
                <a16:creationId xmlns:a16="http://schemas.microsoft.com/office/drawing/2014/main" id="{05D2333F-7A8F-4DFB-98A3-845E833519DF}"/>
              </a:ext>
            </a:extLst>
          </p:cNvPr>
          <p:cNvSpPr>
            <a:spLocks noGrp="1"/>
          </p:cNvSpPr>
          <p:nvPr>
            <p:ph idx="1"/>
          </p:nvPr>
        </p:nvSpPr>
        <p:spPr>
          <a:xfrm>
            <a:off x="-357186" y="1695630"/>
            <a:ext cx="12187236" cy="5162370"/>
          </a:xfrm>
        </p:spPr>
        <p:txBody>
          <a:bodyPr>
            <a:noAutofit/>
          </a:bodyPr>
          <a:lstStyle/>
          <a:p>
            <a:pPr marL="1143000" indent="-457200">
              <a:buFont typeface="+mj-lt"/>
              <a:buAutoNum type="arabicPeriod" startAt="4"/>
            </a:pPr>
            <a:r>
              <a:rPr lang="en-US" sz="2450" b="1" dirty="0">
                <a:solidFill>
                  <a:srgbClr val="000000"/>
                </a:solidFill>
                <a:cs typeface="Arial" panose="020B0604020202020204" pitchFamily="34" charset="0"/>
              </a:rPr>
              <a:t>ENSURE PEOPLE WITH DISABILITEIS CAN KEEP THEIR JOBS AND/OR GAIN EMPLOYMENT WHEN THE CRISIS IS OVER. </a:t>
            </a:r>
            <a:r>
              <a:rPr lang="en-US" sz="2450" dirty="0">
                <a:solidFill>
                  <a:srgbClr val="000000"/>
                </a:solidFill>
                <a:cs typeface="Arial" panose="020B0604020202020204" pitchFamily="34" charset="0"/>
              </a:rPr>
              <a:t>Ensure the unemployment resources/stimulus efforts explicitly provide additional resources for people with disabilities who may lose their job as a result of lockdowns, social distancing or other pandemic-caused economic disruptions.</a:t>
            </a:r>
          </a:p>
          <a:p>
            <a:pPr marL="1143000" indent="-457200">
              <a:buFont typeface="+mj-lt"/>
              <a:buAutoNum type="arabicPeriod" startAt="4"/>
            </a:pPr>
            <a:r>
              <a:rPr lang="en-US" sz="2450" b="1" dirty="0">
                <a:solidFill>
                  <a:srgbClr val="000000"/>
                </a:solidFill>
                <a:cs typeface="Arial" panose="020B0604020202020204" pitchFamily="34" charset="0"/>
              </a:rPr>
              <a:t>ENSURE ACCESSIBILITY &amp; TRANSPORTATION: </a:t>
            </a:r>
            <a:r>
              <a:rPr lang="en-US" sz="2450" dirty="0">
                <a:solidFill>
                  <a:srgbClr val="000000"/>
                </a:solidFill>
                <a:cs typeface="Arial" panose="020B0604020202020204" pitchFamily="34" charset="0"/>
              </a:rPr>
              <a:t>Ensure that resources and information about the spread of this virus are accessible to people who are deaf, blind and/or have cognitive disabilities. In addition, there must be options for people who have the virus and have physical disabilities to be transported to hospitals and testing sites.</a:t>
            </a:r>
          </a:p>
          <a:p>
            <a:pPr marL="1143000" indent="-457200">
              <a:buFont typeface="+mj-lt"/>
              <a:buAutoNum type="arabicPeriod" startAt="4"/>
            </a:pPr>
            <a:r>
              <a:rPr lang="en-US" sz="2450" b="1" dirty="0">
                <a:solidFill>
                  <a:srgbClr val="000000"/>
                </a:solidFill>
                <a:cs typeface="Arial" panose="020B0604020202020204" pitchFamily="34" charset="0"/>
              </a:rPr>
              <a:t>OFFER ONLINE MENTAL HEALTH SUPPORTS: </a:t>
            </a:r>
            <a:r>
              <a:rPr lang="en-US" sz="2450" dirty="0">
                <a:solidFill>
                  <a:srgbClr val="000000"/>
                </a:solidFill>
                <a:cs typeface="Arial" panose="020B0604020202020204" pitchFamily="34" charset="0"/>
              </a:rPr>
              <a:t>Pay special attention to the effect of social distancing on people with disabilities as well as the mental health consequences of social distancing and teleworking. </a:t>
            </a:r>
          </a:p>
        </p:txBody>
      </p:sp>
    </p:spTree>
    <p:extLst>
      <p:ext uri="{BB962C8B-B14F-4D97-AF65-F5344CB8AC3E}">
        <p14:creationId xmlns:p14="http://schemas.microsoft.com/office/powerpoint/2010/main" val="1405730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0A3930-FE4D-4830-9AB9-1C1DE7EF46BF}"/>
              </a:ext>
            </a:extLst>
          </p:cNvPr>
          <p:cNvSpPr>
            <a:spLocks noGrp="1"/>
          </p:cNvSpPr>
          <p:nvPr>
            <p:ph type="title"/>
          </p:nvPr>
        </p:nvSpPr>
        <p:spPr/>
        <p:txBody>
          <a:bodyPr/>
          <a:lstStyle/>
          <a:p>
            <a:r>
              <a:rPr lang="en-US" dirty="0"/>
              <a:t>2020 Poll Data – Methodology</a:t>
            </a:r>
          </a:p>
        </p:txBody>
      </p:sp>
      <p:sp>
        <p:nvSpPr>
          <p:cNvPr id="2" name="Content Placeholder 1">
            <a:extLst>
              <a:ext uri="{FF2B5EF4-FFF2-40B4-BE49-F238E27FC236}">
                <a16:creationId xmlns:a16="http://schemas.microsoft.com/office/drawing/2014/main" id="{D1B991C6-0F67-4E45-81C7-D9B8CFCC41E4}"/>
              </a:ext>
            </a:extLst>
          </p:cNvPr>
          <p:cNvSpPr>
            <a:spLocks noGrp="1"/>
          </p:cNvSpPr>
          <p:nvPr>
            <p:ph idx="1"/>
          </p:nvPr>
        </p:nvSpPr>
        <p:spPr>
          <a:xfrm>
            <a:off x="523240" y="1504950"/>
            <a:ext cx="11353450" cy="4672013"/>
          </a:xfrm>
        </p:spPr>
        <p:txBody>
          <a:bodyPr>
            <a:noAutofit/>
          </a:bodyPr>
          <a:lstStyle/>
          <a:p>
            <a:pPr marL="0" indent="0">
              <a:buNone/>
            </a:pPr>
            <a:r>
              <a:rPr lang="en-US" sz="2000" b="1" u="sng" dirty="0">
                <a:solidFill>
                  <a:srgbClr val="000000"/>
                </a:solidFill>
                <a:cs typeface="Arial" charset="0"/>
              </a:rPr>
              <a:t>Methodology:</a:t>
            </a:r>
            <a:r>
              <a:rPr lang="en-US" sz="2000" dirty="0">
                <a:solidFill>
                  <a:srgbClr val="000000"/>
                </a:solidFill>
                <a:cs typeface="Arial" charset="0"/>
              </a:rPr>
              <a:t> A phone poll of 1,000 registered voters in a 16-state presidential and Senate battleground was conducted by phone March 9-16, 2020 from a voter-file sample. 67% of respondents were reached on cell phones in order to accurately reflect the American electorate. </a:t>
            </a:r>
            <a:endParaRPr lang="en-US" sz="2000" b="1" dirty="0">
              <a:solidFill>
                <a:srgbClr val="000000"/>
              </a:solidFill>
              <a:cs typeface="Arial" charset="0"/>
            </a:endParaRPr>
          </a:p>
          <a:p>
            <a:pPr marL="0" indent="0">
              <a:buNone/>
            </a:pPr>
            <a:r>
              <a:rPr lang="en-US" sz="2000" b="1" u="sng" dirty="0">
                <a:solidFill>
                  <a:srgbClr val="000000"/>
                </a:solidFill>
                <a:cs typeface="Arial" charset="0"/>
              </a:rPr>
              <a:t>Total 16-state presidential and Senate battleground:</a:t>
            </a:r>
            <a:r>
              <a:rPr lang="en-US" sz="2000" dirty="0">
                <a:solidFill>
                  <a:srgbClr val="000000"/>
                </a:solidFill>
                <a:cs typeface="Arial" charset="0"/>
              </a:rPr>
              <a:t> Arizona, Colorado, Florida, Georgia, Iowa, Nevada, New Hampshire, New Mexico, North Carolina, Maine, Michigan, Minnesota, Ohio, Pennsylvania, Virginia, Wisconsin</a:t>
            </a:r>
          </a:p>
          <a:p>
            <a:pPr marL="0" indent="0">
              <a:buNone/>
            </a:pPr>
            <a:r>
              <a:rPr lang="en-US" sz="2000" b="1" u="sng" dirty="0"/>
              <a:t>8 Diverse States</a:t>
            </a:r>
            <a:r>
              <a:rPr lang="en-US" sz="2000" b="1" dirty="0"/>
              <a:t> = </a:t>
            </a:r>
            <a:r>
              <a:rPr lang="en-US" sz="2000" dirty="0"/>
              <a:t>AZ </a:t>
            </a:r>
            <a:r>
              <a:rPr lang="en-US" sz="2000" dirty="0">
                <a:solidFill>
                  <a:srgbClr val="FF0000"/>
                </a:solidFill>
              </a:rPr>
              <a:t>(+5*)</a:t>
            </a:r>
            <a:r>
              <a:rPr lang="en-US" sz="2000" dirty="0"/>
              <a:t>, CO^ </a:t>
            </a:r>
            <a:r>
              <a:rPr lang="en-US" sz="2000" dirty="0">
                <a:solidFill>
                  <a:srgbClr val="0070C0"/>
                </a:solidFill>
              </a:rPr>
              <a:t>(+1^)</a:t>
            </a:r>
            <a:r>
              <a:rPr lang="en-US" sz="2000" dirty="0"/>
              <a:t>, FL </a:t>
            </a:r>
            <a:r>
              <a:rPr lang="en-US" sz="2000" dirty="0">
                <a:solidFill>
                  <a:srgbClr val="FF0000"/>
                </a:solidFill>
              </a:rPr>
              <a:t>(+2*)</a:t>
            </a:r>
            <a:r>
              <a:rPr lang="en-US" sz="2000" dirty="0"/>
              <a:t>, GA </a:t>
            </a:r>
            <a:r>
              <a:rPr lang="en-US" sz="2000" dirty="0">
                <a:solidFill>
                  <a:srgbClr val="FF0000"/>
                </a:solidFill>
              </a:rPr>
              <a:t>(+5*)</a:t>
            </a:r>
            <a:r>
              <a:rPr lang="en-US" sz="2000" dirty="0"/>
              <a:t>, NV </a:t>
            </a:r>
            <a:r>
              <a:rPr lang="en-US" sz="2000" dirty="0">
                <a:solidFill>
                  <a:srgbClr val="0070C0"/>
                </a:solidFill>
              </a:rPr>
              <a:t>(+1^)</a:t>
            </a:r>
            <a:r>
              <a:rPr lang="en-US" sz="2000" dirty="0"/>
              <a:t>, NM </a:t>
            </a:r>
            <a:r>
              <a:rPr lang="en-US" sz="2000" dirty="0">
                <a:solidFill>
                  <a:srgbClr val="0070C0"/>
                </a:solidFill>
              </a:rPr>
              <a:t>(+3^), </a:t>
            </a:r>
            <a:r>
              <a:rPr lang="en-US" sz="2000" dirty="0"/>
              <a:t>NC </a:t>
            </a:r>
            <a:r>
              <a:rPr lang="en-US" sz="2000" dirty="0">
                <a:solidFill>
                  <a:srgbClr val="FF0000"/>
                </a:solidFill>
              </a:rPr>
              <a:t>(+3*)</a:t>
            </a:r>
            <a:r>
              <a:rPr lang="en-US" sz="2000" dirty="0"/>
              <a:t>,</a:t>
            </a:r>
            <a:r>
              <a:rPr lang="en-US" sz="2000" dirty="0">
                <a:solidFill>
                  <a:srgbClr val="FF0000"/>
                </a:solidFill>
              </a:rPr>
              <a:t> </a:t>
            </a:r>
            <a:r>
              <a:rPr lang="en-US" sz="2000" dirty="0"/>
              <a:t>VA </a:t>
            </a:r>
            <a:r>
              <a:rPr lang="en-US" sz="2000" dirty="0">
                <a:solidFill>
                  <a:srgbClr val="0070C0"/>
                </a:solidFill>
              </a:rPr>
              <a:t>(+1^)</a:t>
            </a:r>
            <a:endParaRPr lang="en-US" sz="2000" b="1" u="sng" dirty="0"/>
          </a:p>
          <a:p>
            <a:pPr marL="0" indent="0">
              <a:buNone/>
            </a:pPr>
            <a:r>
              <a:rPr lang="en-US" sz="2000" b="1" u="sng" dirty="0"/>
              <a:t>8 Non-Diverse States</a:t>
            </a:r>
            <a:r>
              <a:rPr lang="en-US" sz="2000" b="1" dirty="0"/>
              <a:t> = </a:t>
            </a:r>
            <a:r>
              <a:rPr lang="en-US" sz="2000" dirty="0"/>
              <a:t>IA </a:t>
            </a:r>
            <a:r>
              <a:rPr lang="en-US" sz="2000" dirty="0">
                <a:solidFill>
                  <a:srgbClr val="FF0000"/>
                </a:solidFill>
              </a:rPr>
              <a:t>(+3*), </a:t>
            </a:r>
            <a:r>
              <a:rPr lang="en-US" sz="2000" dirty="0"/>
              <a:t>MI </a:t>
            </a:r>
            <a:r>
              <a:rPr lang="en-US" sz="2000" dirty="0">
                <a:solidFill>
                  <a:srgbClr val="0070C0"/>
                </a:solidFill>
              </a:rPr>
              <a:t>(+1^)</a:t>
            </a:r>
            <a:r>
              <a:rPr lang="en-US" sz="2000" dirty="0"/>
              <a:t>, ME </a:t>
            </a:r>
            <a:r>
              <a:rPr lang="en-US" sz="2000" dirty="0">
                <a:solidFill>
                  <a:srgbClr val="0070C0"/>
                </a:solidFill>
              </a:rPr>
              <a:t>(+3^), </a:t>
            </a:r>
            <a:r>
              <a:rPr lang="en-US" sz="2000" dirty="0"/>
              <a:t>MN </a:t>
            </a:r>
            <a:r>
              <a:rPr lang="en-US" sz="2000" dirty="0">
                <a:solidFill>
                  <a:srgbClr val="0070C0"/>
                </a:solidFill>
              </a:rPr>
              <a:t>(+1^)</a:t>
            </a:r>
            <a:r>
              <a:rPr lang="en-US" sz="2000" dirty="0"/>
              <a:t>, NH</a:t>
            </a:r>
            <a:r>
              <a:rPr lang="en-US" sz="2000" dirty="0">
                <a:solidFill>
                  <a:srgbClr val="7030A0"/>
                </a:solidFill>
              </a:rPr>
              <a:t> (-), </a:t>
            </a:r>
            <a:r>
              <a:rPr lang="en-US" sz="2000" dirty="0"/>
              <a:t>OH </a:t>
            </a:r>
            <a:r>
              <a:rPr lang="en-US" sz="2000" dirty="0">
                <a:solidFill>
                  <a:srgbClr val="FF0000"/>
                </a:solidFill>
              </a:rPr>
              <a:t>(+3*)</a:t>
            </a:r>
            <a:r>
              <a:rPr lang="en-US" sz="2000" dirty="0"/>
              <a:t>, PA </a:t>
            </a:r>
            <a:r>
              <a:rPr lang="en-US" sz="2000" dirty="0">
                <a:solidFill>
                  <a:srgbClr val="7030A0"/>
                </a:solidFill>
              </a:rPr>
              <a:t>(-)</a:t>
            </a:r>
            <a:r>
              <a:rPr lang="en-US" sz="2000" dirty="0"/>
              <a:t>, WI </a:t>
            </a:r>
            <a:r>
              <a:rPr lang="en-US" sz="2000" dirty="0">
                <a:solidFill>
                  <a:srgbClr val="7030A0"/>
                </a:solidFill>
              </a:rPr>
              <a:t>(-)</a:t>
            </a:r>
            <a:endParaRPr lang="en-US" sz="2000" b="1" u="sng" dirty="0"/>
          </a:p>
          <a:p>
            <a:pPr marL="0" indent="0">
              <a:buNone/>
            </a:pPr>
            <a:r>
              <a:rPr lang="en-US" sz="2000" b="1" u="sng" dirty="0"/>
              <a:t>4 Regions:</a:t>
            </a:r>
          </a:p>
          <a:p>
            <a:pPr marL="285750" indent="-285750"/>
            <a:r>
              <a:rPr lang="en-US" sz="2000" dirty="0"/>
              <a:t>Northeast (ME, NH, PA) </a:t>
            </a:r>
          </a:p>
          <a:p>
            <a:pPr marL="285750" indent="-285750"/>
            <a:r>
              <a:rPr lang="en-US" sz="2000" dirty="0"/>
              <a:t>Midwest (IA, MI, MN, OH, WI)</a:t>
            </a:r>
          </a:p>
          <a:p>
            <a:pPr marL="285750" indent="-285750"/>
            <a:r>
              <a:rPr lang="en-US" sz="2000" dirty="0"/>
              <a:t>South (FL, GA, NC, VA)</a:t>
            </a:r>
          </a:p>
          <a:p>
            <a:pPr marL="285750" indent="-285750"/>
            <a:r>
              <a:rPr lang="en-US" sz="2000" dirty="0"/>
              <a:t>West (AZ, CO, NM, NV)</a:t>
            </a:r>
          </a:p>
          <a:p>
            <a:pPr marL="0" indent="0" algn="ctr">
              <a:buNone/>
            </a:pPr>
            <a:r>
              <a:rPr lang="en-US" sz="2000" i="1" dirty="0">
                <a:solidFill>
                  <a:srgbClr val="FF0000"/>
                </a:solidFill>
              </a:rPr>
              <a:t>*=Republican PVI advantage </a:t>
            </a:r>
            <a:r>
              <a:rPr lang="en-US" sz="2000" i="1" dirty="0">
                <a:solidFill>
                  <a:srgbClr val="0070C0"/>
                </a:solidFill>
              </a:rPr>
              <a:t>^=Democratic PVI advantage </a:t>
            </a:r>
            <a:r>
              <a:rPr lang="en-US" sz="2000" i="1" dirty="0">
                <a:solidFill>
                  <a:srgbClr val="7030A0"/>
                </a:solidFill>
              </a:rPr>
              <a:t>-=even </a:t>
            </a:r>
          </a:p>
        </p:txBody>
      </p:sp>
    </p:spTree>
    <p:extLst>
      <p:ext uri="{BB962C8B-B14F-4D97-AF65-F5344CB8AC3E}">
        <p14:creationId xmlns:p14="http://schemas.microsoft.com/office/powerpoint/2010/main" val="1834246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0A3930-FE4D-4830-9AB9-1C1DE7EF46BF}"/>
              </a:ext>
            </a:extLst>
          </p:cNvPr>
          <p:cNvSpPr>
            <a:spLocks noGrp="1"/>
          </p:cNvSpPr>
          <p:nvPr>
            <p:ph type="title"/>
          </p:nvPr>
        </p:nvSpPr>
        <p:spPr>
          <a:xfrm>
            <a:off x="523239" y="365126"/>
            <a:ext cx="11038035" cy="1139824"/>
          </a:xfrm>
        </p:spPr>
        <p:txBody>
          <a:bodyPr>
            <a:normAutofit fontScale="90000"/>
          </a:bodyPr>
          <a:lstStyle/>
          <a:p>
            <a:r>
              <a:rPr lang="en-US" dirty="0"/>
              <a:t>2020 Poll Data – Definition of the Disability Community</a:t>
            </a:r>
          </a:p>
        </p:txBody>
      </p:sp>
      <p:sp>
        <p:nvSpPr>
          <p:cNvPr id="2" name="Content Placeholder 1">
            <a:extLst>
              <a:ext uri="{FF2B5EF4-FFF2-40B4-BE49-F238E27FC236}">
                <a16:creationId xmlns:a16="http://schemas.microsoft.com/office/drawing/2014/main" id="{D1B991C6-0F67-4E45-81C7-D9B8CFCC41E4}"/>
              </a:ext>
            </a:extLst>
          </p:cNvPr>
          <p:cNvSpPr>
            <a:spLocks noGrp="1"/>
          </p:cNvSpPr>
          <p:nvPr>
            <p:ph idx="1"/>
          </p:nvPr>
        </p:nvSpPr>
        <p:spPr/>
        <p:txBody>
          <a:bodyPr>
            <a:normAutofit/>
          </a:bodyPr>
          <a:lstStyle/>
          <a:p>
            <a:pPr marL="0" indent="0">
              <a:buNone/>
            </a:pPr>
            <a:r>
              <a:rPr lang="en-US" sz="3600" dirty="0">
                <a:solidFill>
                  <a:schemeClr val="tx1"/>
                </a:solidFill>
              </a:rPr>
              <a:t>The disability community includes people who self-identify as having a disability, having a family member with a disability, or having a close friend with a disability.</a:t>
            </a:r>
          </a:p>
          <a:p>
            <a:pPr marL="0" indent="0">
              <a:buNone/>
            </a:pPr>
            <a:endParaRPr lang="en-US" sz="3600" dirty="0">
              <a:solidFill>
                <a:schemeClr val="tx1"/>
              </a:solidFill>
            </a:endParaRPr>
          </a:p>
          <a:p>
            <a:pPr marL="0" indent="0">
              <a:buNone/>
            </a:pPr>
            <a:r>
              <a:rPr lang="en-US" sz="3600" b="1" dirty="0">
                <a:solidFill>
                  <a:schemeClr val="tx1"/>
                </a:solidFill>
              </a:rPr>
              <a:t>Full questionnaire, topline and crosstabs here:</a:t>
            </a:r>
          </a:p>
          <a:p>
            <a:pPr marL="0" indent="0">
              <a:buNone/>
            </a:pPr>
            <a:r>
              <a:rPr lang="en-US" sz="3600" b="1" dirty="0">
                <a:solidFill>
                  <a:schemeClr val="tx1"/>
                </a:solidFill>
                <a:hlinkClick r:id="rId2"/>
              </a:rPr>
              <a:t>https://www.respectability.org/2020/03/new-data-voters-disabilities-2020/</a:t>
            </a:r>
            <a:endParaRPr lang="en-US" sz="3600" b="1" dirty="0">
              <a:solidFill>
                <a:schemeClr val="tx1"/>
              </a:solidFill>
            </a:endParaRPr>
          </a:p>
        </p:txBody>
      </p:sp>
    </p:spTree>
    <p:extLst>
      <p:ext uri="{BB962C8B-B14F-4D97-AF65-F5344CB8AC3E}">
        <p14:creationId xmlns:p14="http://schemas.microsoft.com/office/powerpoint/2010/main" val="29303883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reenberg_Master_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Greenberg_Master_4">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Greenberg_Master_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Greenberg_Master_4">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23120</TotalTime>
  <Words>3913</Words>
  <Application>Microsoft Macintosh PowerPoint</Application>
  <PresentationFormat>Widescreen</PresentationFormat>
  <Paragraphs>400</Paragraphs>
  <Slides>35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Calibri Light</vt:lpstr>
      <vt:lpstr>Times New Roman</vt:lpstr>
      <vt:lpstr>Office Theme</vt:lpstr>
      <vt:lpstr>Ten-Fold Decrease in Job Gains for People with Disabilities </vt:lpstr>
      <vt:lpstr>Speakers</vt:lpstr>
      <vt:lpstr>1 in 4 adults</vt:lpstr>
      <vt:lpstr>Disabilities Are….</vt:lpstr>
      <vt:lpstr>Anyone can join the disability community at any point. </vt:lpstr>
      <vt:lpstr>Combatting COVID-19 and Economic Crisis</vt:lpstr>
      <vt:lpstr>Combatting COVID-19 and Economic Crisis (cont.)</vt:lpstr>
      <vt:lpstr>2020 Poll Data – Methodology</vt:lpstr>
      <vt:lpstr>2020 Poll Data – Definition of the Disability Community</vt:lpstr>
      <vt:lpstr>2020 Poll Data – Key Findings</vt:lpstr>
      <vt:lpstr>Disability Community represents more than half (59%) of the 2020 battleground</vt:lpstr>
      <vt:lpstr>Disability Community leans Democratic in presidential race with Biden as candidate, but contested with Sanders as candidate</vt:lpstr>
      <vt:lpstr>Disability Community most contested in Senate races; less in House races</vt:lpstr>
      <vt:lpstr>Voters are broadly positive toward Medicaid, particularly within the Disability Community</vt:lpstr>
      <vt:lpstr>Social Security/Medicare and drug costs particularly important to Disability Community</vt:lpstr>
      <vt:lpstr>Voters broadly agree that campaigns should be accessible, including those outside of the Disability Community</vt:lpstr>
      <vt:lpstr>Focus on priorities of Disability Community electorally rewarding </vt:lpstr>
      <vt:lpstr>Turnout Among Voters with Disabilities in 2018…</vt:lpstr>
      <vt:lpstr>8 Steps to Connect with Voters with Disabilities</vt:lpstr>
      <vt:lpstr>1. Build Connections</vt:lpstr>
      <vt:lpstr>2. Be Inclusive – Nothing Without Us</vt:lpstr>
      <vt:lpstr>3. Put Out a Statement on www.VoteAbility.com</vt:lpstr>
      <vt:lpstr>4. Learn and Use Respectful Language</vt:lpstr>
      <vt:lpstr>5. Social Media and Website Accessibility</vt:lpstr>
      <vt:lpstr>6. Accessible Events and Materials</vt:lpstr>
      <vt:lpstr>6. Accessible Events and Materials (cont.)</vt:lpstr>
      <vt:lpstr>7. Let People Know Your Events Are Accessible</vt:lpstr>
      <vt:lpstr>8. Focus on Intersectionality</vt:lpstr>
      <vt:lpstr>Equity and Access Webinar Series</vt:lpstr>
      <vt:lpstr>Previous Data – 2018 Midterms and People with Disabilities</vt:lpstr>
      <vt:lpstr>Previous Data – 2018 Midterms and PWDs (cont.)</vt:lpstr>
      <vt:lpstr>2018 and 2016 Polling Data</vt:lpstr>
      <vt:lpstr>November 2016 Poll: People with disabilities were as divided on the election as those without disabilities.</vt:lpstr>
      <vt:lpstr>However, in the Congressional vote, people with disabilities were much more likely to vote Democrat for Congress.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Shader</dc:creator>
  <cp:lastModifiedBy>Eric Ascher</cp:lastModifiedBy>
  <cp:revision>664</cp:revision>
  <dcterms:created xsi:type="dcterms:W3CDTF">2019-02-07T00:58:17Z</dcterms:created>
  <dcterms:modified xsi:type="dcterms:W3CDTF">2020-03-19T15:32:05Z</dcterms:modified>
</cp:coreProperties>
</file>