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8"/>
  </p:notesMasterIdLst>
  <p:sldIdLst>
    <p:sldId id="343" r:id="rId3"/>
    <p:sldId id="344" r:id="rId4"/>
    <p:sldId id="345" r:id="rId5"/>
    <p:sldId id="364" r:id="rId6"/>
    <p:sldId id="346" r:id="rId7"/>
    <p:sldId id="347" r:id="rId8"/>
    <p:sldId id="348" r:id="rId9"/>
    <p:sldId id="360" r:id="rId10"/>
    <p:sldId id="349" r:id="rId11"/>
    <p:sldId id="335" r:id="rId12"/>
    <p:sldId id="322" r:id="rId13"/>
    <p:sldId id="337" r:id="rId14"/>
    <p:sldId id="361" r:id="rId15"/>
    <p:sldId id="362" r:id="rId16"/>
    <p:sldId id="371" r:id="rId17"/>
    <p:sldId id="365" r:id="rId18"/>
    <p:sldId id="341" r:id="rId19"/>
    <p:sldId id="339" r:id="rId20"/>
    <p:sldId id="363" r:id="rId21"/>
    <p:sldId id="366" r:id="rId22"/>
    <p:sldId id="367" r:id="rId23"/>
    <p:sldId id="368" r:id="rId24"/>
    <p:sldId id="369" r:id="rId25"/>
    <p:sldId id="370" r:id="rId26"/>
    <p:sldId id="313"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Droid Sans" panose="020B0604020202020204" charset="0"/>
      <p:regular r:id="rId33"/>
      <p:bold r:id="rId34"/>
    </p:embeddedFont>
    <p:embeddedFont>
      <p:font typeface="Franklin Gothic Demi Con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6DB33F"/>
    <a:srgbClr val="DDE7C7"/>
    <a:srgbClr val="FCA304"/>
    <a:srgbClr val="A7A7A7"/>
    <a:srgbClr val="D6EBC7"/>
    <a:srgbClr val="BCD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4" autoAdjust="0"/>
    <p:restoredTop sz="84902" autoAdjust="0"/>
  </p:normalViewPr>
  <p:slideViewPr>
    <p:cSldViewPr>
      <p:cViewPr>
        <p:scale>
          <a:sx n="80" d="100"/>
          <a:sy n="80" d="100"/>
        </p:scale>
        <p:origin x="-78"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09795093175324"/>
          <c:y val="0.24194207895183326"/>
          <c:w val="0.35748972416183827"/>
          <c:h val="0.59963986504180222"/>
        </c:manualLayout>
      </c:layout>
      <c:pieChart>
        <c:varyColors val="1"/>
        <c:ser>
          <c:idx val="0"/>
          <c:order val="0"/>
          <c:tx>
            <c:strRef>
              <c:f>Sheet1!$B$1</c:f>
              <c:strCache>
                <c:ptCount val="1"/>
                <c:pt idx="0">
                  <c:v>Party ID</c:v>
                </c:pt>
              </c:strCache>
            </c:strRef>
          </c:tx>
          <c:spPr>
            <a:solidFill>
              <a:srgbClr val="002060"/>
            </a:solidFill>
            <a:ln>
              <a:solidFill>
                <a:schemeClr val="bg1"/>
              </a:solidFill>
            </a:ln>
          </c:spPr>
          <c:dPt>
            <c:idx val="0"/>
            <c:bubble3D val="0"/>
            <c:spPr>
              <a:pattFill prst="pct50">
                <a:fgClr>
                  <a:schemeClr val="accent5">
                    <a:lumMod val="50000"/>
                  </a:schemeClr>
                </a:fgClr>
                <a:bgClr>
                  <a:schemeClr val="bg1"/>
                </a:bgClr>
              </a:pattFill>
              <a:ln>
                <a:solidFill>
                  <a:schemeClr val="bg1"/>
                </a:solidFill>
              </a:ln>
            </c:spPr>
          </c:dPt>
          <c:dPt>
            <c:idx val="1"/>
            <c:bubble3D val="0"/>
            <c:spPr>
              <a:solidFill>
                <a:schemeClr val="tx1"/>
              </a:solidFill>
              <a:ln>
                <a:noFill/>
              </a:ln>
            </c:spPr>
          </c:dPt>
          <c:dPt>
            <c:idx val="2"/>
            <c:bubble3D val="0"/>
            <c:spPr>
              <a:solidFill>
                <a:schemeClr val="accent5">
                  <a:lumMod val="50000"/>
                </a:schemeClr>
              </a:solidFill>
              <a:ln>
                <a:solidFill>
                  <a:schemeClr val="bg1"/>
                </a:solidFill>
              </a:ln>
            </c:spPr>
          </c:dPt>
          <c:dPt>
            <c:idx val="3"/>
            <c:bubble3D val="0"/>
            <c:spPr>
              <a:pattFill prst="pct90">
                <a:fgClr>
                  <a:schemeClr val="accent5">
                    <a:lumMod val="50000"/>
                  </a:schemeClr>
                </a:fgClr>
                <a:bgClr>
                  <a:schemeClr val="bg1"/>
                </a:bgClr>
              </a:pattFill>
              <a:ln>
                <a:solidFill>
                  <a:schemeClr val="bg1"/>
                </a:solidFill>
              </a:ln>
            </c:spPr>
          </c:dPt>
          <c:dPt>
            <c:idx val="4"/>
            <c:bubble3D val="0"/>
            <c:spPr>
              <a:pattFill prst="pct75">
                <a:fgClr>
                  <a:schemeClr val="accent5">
                    <a:lumMod val="50000"/>
                  </a:schemeClr>
                </a:fgClr>
                <a:bgClr>
                  <a:schemeClr val="bg1"/>
                </a:bgClr>
              </a:pattFill>
              <a:ln>
                <a:solidFill>
                  <a:schemeClr val="bg1"/>
                </a:solidFill>
              </a:ln>
            </c:spPr>
          </c:dPt>
          <c:dPt>
            <c:idx val="5"/>
            <c:bubble3D val="0"/>
            <c:spPr>
              <a:solidFill>
                <a:schemeClr val="accent5">
                  <a:lumMod val="60000"/>
                  <a:lumOff val="40000"/>
                </a:schemeClr>
              </a:solidFill>
              <a:ln>
                <a:solidFill>
                  <a:schemeClr val="bg1"/>
                </a:solidFill>
              </a:ln>
            </c:spPr>
          </c:dPt>
          <c:dPt>
            <c:idx val="6"/>
            <c:bubble3D val="0"/>
            <c:spPr>
              <a:solidFill>
                <a:schemeClr val="bg1"/>
              </a:solidFill>
              <a:ln>
                <a:solidFill>
                  <a:schemeClr val="bg1"/>
                </a:solidFill>
              </a:ln>
            </c:spPr>
          </c:dPt>
          <c:dLbls>
            <c:dLbl>
              <c:idx val="0"/>
              <c:layout>
                <c:manualLayout>
                  <c:x val="-5.6231305357154732E-2"/>
                  <c:y val="9.4848691193306828E-2"/>
                </c:manualLayout>
              </c:layout>
              <c:tx>
                <c:rich>
                  <a:bodyPr/>
                  <a:lstStyle/>
                  <a:p>
                    <a:r>
                      <a:rPr lang="en-US" dirty="0">
                        <a:solidFill>
                          <a:schemeClr val="bg1"/>
                        </a:solidFill>
                      </a:rPr>
                      <a:t>9</a:t>
                    </a:r>
                  </a:p>
                </c:rich>
              </c:tx>
              <c:dLblPos val="bestFit"/>
              <c:showLegendKey val="0"/>
              <c:showVal val="1"/>
              <c:showCatName val="0"/>
              <c:showSerName val="0"/>
              <c:showPercent val="0"/>
              <c:showBubbleSize val="0"/>
            </c:dLbl>
            <c:dLbl>
              <c:idx val="1"/>
              <c:layout>
                <c:manualLayout>
                  <c:x val="-8.7878961224627836E-2"/>
                  <c:y val="-0.13731687203828868"/>
                </c:manualLayout>
              </c:layout>
              <c:dLblPos val="bestFit"/>
              <c:showLegendKey val="0"/>
              <c:showVal val="1"/>
              <c:showCatName val="0"/>
              <c:showSerName val="0"/>
              <c:showPercent val="0"/>
              <c:showBubbleSize val="0"/>
            </c:dLbl>
            <c:dLbl>
              <c:idx val="2"/>
              <c:layout>
                <c:manualLayout>
                  <c:x val="7.6122985591241574E-2"/>
                  <c:y val="-0.12231692499320412"/>
                </c:manualLayout>
              </c:layout>
              <c:dLblPos val="bestFit"/>
              <c:showLegendKey val="0"/>
              <c:showVal val="1"/>
              <c:showCatName val="0"/>
              <c:showSerName val="0"/>
              <c:showPercent val="0"/>
              <c:showBubbleSize val="0"/>
            </c:dLbl>
            <c:dLbl>
              <c:idx val="3"/>
              <c:layout>
                <c:manualLayout>
                  <c:x val="8.4244213327787976E-2"/>
                  <c:y val="3.0901165984171256E-2"/>
                </c:manualLayout>
              </c:layout>
              <c:tx>
                <c:rich>
                  <a:bodyPr/>
                  <a:lstStyle/>
                  <a:p>
                    <a:r>
                      <a:rPr lang="en-US" smtClean="0"/>
                      <a:t>34</a:t>
                    </a:r>
                    <a:endParaRPr lang="en-US" dirty="0"/>
                  </a:p>
                </c:rich>
              </c:tx>
              <c:dLblPos val="bestFit"/>
              <c:showLegendKey val="0"/>
              <c:showVal val="1"/>
              <c:showCatName val="0"/>
              <c:showSerName val="0"/>
              <c:showPercent val="0"/>
              <c:showBubbleSize val="0"/>
            </c:dLbl>
            <c:dLbl>
              <c:idx val="4"/>
              <c:layout>
                <c:manualLayout>
                  <c:x val="3.8509982530469111E-2"/>
                  <c:y val="0.17808322726775272"/>
                </c:manualLayout>
              </c:layout>
              <c:tx>
                <c:rich>
                  <a:bodyPr/>
                  <a:lstStyle/>
                  <a:p>
                    <a:r>
                      <a:rPr lang="en-US" dirty="0" smtClean="0">
                        <a:solidFill>
                          <a:schemeClr val="bg1"/>
                        </a:solidFill>
                      </a:rPr>
                      <a:t>39</a:t>
                    </a:r>
                    <a:endParaRPr lang="en-US" dirty="0">
                      <a:solidFill>
                        <a:schemeClr val="bg1"/>
                      </a:solidFill>
                    </a:endParaRPr>
                  </a:p>
                </c:rich>
              </c:tx>
              <c:showLegendKey val="0"/>
              <c:showVal val="1"/>
              <c:showCatName val="0"/>
              <c:showSerName val="0"/>
              <c:showPercent val="0"/>
              <c:showBubbleSize val="0"/>
            </c:dLbl>
            <c:dLbl>
              <c:idx val="5"/>
              <c:layout>
                <c:manualLayout>
                  <c:x val="-2.1682239747889274E-2"/>
                  <c:y val="-3.3252987228312728E-2"/>
                </c:manualLayout>
              </c:layout>
              <c:tx>
                <c:rich>
                  <a:bodyPr/>
                  <a:lstStyle/>
                  <a:p>
                    <a:r>
                      <a:rPr lang="en-US" dirty="0" smtClean="0">
                        <a:solidFill>
                          <a:schemeClr val="tx1"/>
                        </a:solidFill>
                      </a:rPr>
                      <a:t>10</a:t>
                    </a:r>
                    <a:endParaRPr lang="en-US" dirty="0">
                      <a:solidFill>
                        <a:schemeClr val="tx1"/>
                      </a:solidFill>
                    </a:endParaRPr>
                  </a:p>
                </c:rich>
              </c:tx>
              <c:dLblPos val="bestFit"/>
              <c:showLegendKey val="0"/>
              <c:showVal val="1"/>
              <c:showCatName val="0"/>
              <c:showSerName val="0"/>
              <c:showPercent val="0"/>
              <c:showBubbleSize val="0"/>
            </c:dLbl>
            <c:spPr>
              <a:noFill/>
              <a:ln>
                <a:noFill/>
              </a:ln>
              <a:effectLst/>
            </c:spPr>
            <c:txPr>
              <a:bodyPr/>
              <a:lstStyle/>
              <a:p>
                <a:pPr>
                  <a:defRPr sz="2400" b="1">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Sheet1!$A$2:$A$7</c:f>
              <c:strCache>
                <c:ptCount val="5"/>
                <c:pt idx="0">
                  <c:v>Not in disabled community, work on behalf of/volunteer for disability causes</c:v>
                </c:pt>
                <c:pt idx="1">
                  <c:v>Not in disability community/not working on disability causes</c:v>
                </c:pt>
                <c:pt idx="2">
                  <c:v>People with Disabilities (PwD)</c:v>
                </c:pt>
                <c:pt idx="3">
                  <c:v>Family member with disabilities</c:v>
                </c:pt>
                <c:pt idx="4">
                  <c:v>Close friend with disabilities</c:v>
                </c:pt>
              </c:strCache>
            </c:strRef>
          </c:cat>
          <c:val>
            <c:numRef>
              <c:f>Sheet1!$B$2:$B$7</c:f>
              <c:numCache>
                <c:formatCode>General</c:formatCode>
                <c:ptCount val="6"/>
                <c:pt idx="0">
                  <c:v>9</c:v>
                </c:pt>
                <c:pt idx="1">
                  <c:v>37</c:v>
                </c:pt>
                <c:pt idx="2">
                  <c:v>17</c:v>
                </c:pt>
                <c:pt idx="3">
                  <c:v>12</c:v>
                </c:pt>
                <c:pt idx="4">
                  <c:v>24</c:v>
                </c:pt>
              </c:numCache>
            </c:numRef>
          </c:val>
        </c:ser>
        <c:ser>
          <c:idx val="1"/>
          <c:order val="1"/>
          <c:tx>
            <c:strRef>
              <c:f>Sheet1!$C$1</c:f>
              <c:strCache>
                <c:ptCount val="1"/>
                <c:pt idx="0">
                  <c:v>Column1</c:v>
                </c:pt>
              </c:strCache>
            </c:strRef>
          </c:tx>
          <c:cat>
            <c:strRef>
              <c:f>Sheet1!$A$2:$A$7</c:f>
              <c:strCache>
                <c:ptCount val="5"/>
                <c:pt idx="0">
                  <c:v>Not in disabled community, work on behalf of/volunteer for disability causes</c:v>
                </c:pt>
                <c:pt idx="1">
                  <c:v>Not in disability community/not working on disability causes</c:v>
                </c:pt>
                <c:pt idx="2">
                  <c:v>People with Disabilities (PwD)</c:v>
                </c:pt>
                <c:pt idx="3">
                  <c:v>Family member with disabilities</c:v>
                </c:pt>
                <c:pt idx="4">
                  <c:v>Close friend with disabilities</c:v>
                </c:pt>
              </c:strCache>
            </c:strRef>
          </c:cat>
          <c:val>
            <c:numRef>
              <c:f>Sheet1!$C$2:$C$7</c:f>
              <c:numCache>
                <c:formatCode>General</c:formatCode>
                <c:ptCount val="6"/>
                <c:pt idx="2">
                  <c:v>17</c:v>
                </c:pt>
                <c:pt idx="3">
                  <c:v>34</c:v>
                </c:pt>
                <c:pt idx="4">
                  <c:v>39</c:v>
                </c:pt>
              </c:numCache>
            </c:numRef>
          </c:val>
        </c:ser>
        <c:dLbls>
          <c:showLegendKey val="0"/>
          <c:showVal val="0"/>
          <c:showCatName val="0"/>
          <c:showSerName val="0"/>
          <c:showPercent val="0"/>
          <c:showBubbleSize val="0"/>
          <c:showLeaderLines val="0"/>
        </c:dLbls>
        <c:firstSliceAng val="30"/>
      </c:pieChart>
    </c:plotArea>
    <c:legend>
      <c:legendPos val="t"/>
      <c:layout>
        <c:manualLayout>
          <c:xMode val="edge"/>
          <c:yMode val="edge"/>
          <c:x val="0.5717740066556064"/>
          <c:y val="0.16351647219752724"/>
          <c:w val="0.42811803227649098"/>
          <c:h val="0.33432680908008588"/>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38662397155889E-2"/>
          <c:y val="0.21376148293963251"/>
          <c:w val="0.93688274494660584"/>
          <c:h val="0.39432016310461193"/>
        </c:manualLayout>
      </c:layout>
      <c:barChart>
        <c:barDir val="col"/>
        <c:grouping val="clustered"/>
        <c:varyColors val="0"/>
        <c:ser>
          <c:idx val="0"/>
          <c:order val="0"/>
          <c:tx>
            <c:strRef>
              <c:f>Sheet1!$B$1</c:f>
              <c:strCache>
                <c:ptCount val="1"/>
                <c:pt idx="0">
                  <c:v>Republican Candidate</c:v>
                </c:pt>
              </c:strCache>
            </c:strRef>
          </c:tx>
          <c:spPr>
            <a:solidFill>
              <a:srgbClr val="C00000"/>
            </a:solidFill>
            <a:ln>
              <a:solidFill>
                <a:schemeClr val="bg1"/>
              </a:solidFill>
            </a:ln>
          </c:spPr>
          <c:invertIfNegative val="0"/>
          <c:dPt>
            <c:idx val="0"/>
            <c:invertIfNegative val="0"/>
            <c:bubble3D val="0"/>
          </c:dPt>
          <c:dPt>
            <c:idx val="1"/>
            <c:invertIfNegative val="0"/>
            <c:bubble3D val="0"/>
            <c:spPr>
              <a:solidFill>
                <a:srgbClr val="C00000"/>
              </a:solidFill>
              <a:ln>
                <a:solidFill>
                  <a:schemeClr val="bg1"/>
                </a:solidFill>
              </a:ln>
            </c:spPr>
          </c:dPt>
          <c:dPt>
            <c:idx val="2"/>
            <c:invertIfNegative val="0"/>
            <c:bubble3D val="0"/>
            <c:spPr>
              <a:solidFill>
                <a:srgbClr val="C00000"/>
              </a:solidFill>
              <a:ln>
                <a:solidFill>
                  <a:schemeClr val="bg1"/>
                </a:solidFill>
              </a:ln>
            </c:spPr>
          </c:dPt>
          <c:dPt>
            <c:idx val="3"/>
            <c:invertIfNegative val="0"/>
            <c:bubble3D val="0"/>
            <c:spPr>
              <a:solidFill>
                <a:srgbClr val="C00000"/>
              </a:solidFill>
              <a:ln>
                <a:solidFill>
                  <a:schemeClr val="bg1"/>
                </a:solidFill>
              </a:ln>
            </c:spPr>
          </c:dPt>
          <c:dPt>
            <c:idx val="4"/>
            <c:invertIfNegative val="0"/>
            <c:bubble3D val="0"/>
            <c:spPr>
              <a:solidFill>
                <a:srgbClr val="C00000"/>
              </a:solidFill>
              <a:ln>
                <a:solidFill>
                  <a:schemeClr val="bg1"/>
                </a:solidFill>
              </a:ln>
            </c:spPr>
          </c:dPt>
          <c:dPt>
            <c:idx val="5"/>
            <c:invertIfNegative val="0"/>
            <c:bubble3D val="0"/>
            <c:spPr>
              <a:solidFill>
                <a:srgbClr val="C00000"/>
              </a:solidFill>
              <a:ln>
                <a:solidFill>
                  <a:schemeClr val="bg1"/>
                </a:solidFill>
              </a:ln>
            </c:spPr>
          </c:dPt>
          <c:dPt>
            <c:idx val="6"/>
            <c:invertIfNegative val="0"/>
            <c:bubble3D val="0"/>
          </c:dPt>
          <c:dPt>
            <c:idx val="7"/>
            <c:invertIfNegative val="0"/>
            <c:bubble3D val="0"/>
          </c:dPt>
          <c:dPt>
            <c:idx val="8"/>
            <c:invertIfNegative val="0"/>
            <c:bubble3D val="0"/>
          </c:dPt>
          <c:dPt>
            <c:idx val="9"/>
            <c:invertIfNegative val="0"/>
            <c:bubble3D val="0"/>
          </c:dPt>
          <c:dLbls>
            <c:spPr>
              <a:noFill/>
              <a:ln>
                <a:noFill/>
              </a:ln>
              <a:effectLst/>
            </c:spPr>
            <c:txPr>
              <a:bodyPr/>
              <a:lstStyle/>
              <a:p>
                <a:pPr>
                  <a:defRPr sz="1800" b="1">
                    <a:solidFill>
                      <a:schemeClr val="bg1"/>
                    </a:solidFill>
                    <a:latin typeface="+mj-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2014</c:v>
                </c:pt>
                <c:pt idx="1">
                  <c:v>2016</c:v>
                </c:pt>
                <c:pt idx="2">
                  <c:v>2018</c:v>
                </c:pt>
                <c:pt idx="3">
                  <c:v>2014</c:v>
                </c:pt>
                <c:pt idx="4">
                  <c:v>2016</c:v>
                </c:pt>
                <c:pt idx="5">
                  <c:v>2018</c:v>
                </c:pt>
              </c:numCache>
            </c:numRef>
          </c:cat>
          <c:val>
            <c:numRef>
              <c:f>Sheet1!$B$2:$B$7</c:f>
              <c:numCache>
                <c:formatCode>General</c:formatCode>
                <c:ptCount val="6"/>
                <c:pt idx="0">
                  <c:v>51</c:v>
                </c:pt>
                <c:pt idx="1">
                  <c:v>50</c:v>
                </c:pt>
                <c:pt idx="2">
                  <c:v>36</c:v>
                </c:pt>
                <c:pt idx="3">
                  <c:v>55</c:v>
                </c:pt>
                <c:pt idx="4">
                  <c:v>48</c:v>
                </c:pt>
                <c:pt idx="5">
                  <c:v>39</c:v>
                </c:pt>
              </c:numCache>
            </c:numRef>
          </c:val>
        </c:ser>
        <c:ser>
          <c:idx val="1"/>
          <c:order val="1"/>
          <c:tx>
            <c:strRef>
              <c:f>Sheet1!$C$1</c:f>
              <c:strCache>
                <c:ptCount val="1"/>
                <c:pt idx="0">
                  <c:v>Democratic Candidate</c:v>
                </c:pt>
              </c:strCache>
            </c:strRef>
          </c:tx>
          <c:spPr>
            <a:solidFill>
              <a:srgbClr val="002060"/>
            </a:solidFill>
            <a:ln>
              <a:solidFill>
                <a:schemeClr val="bg1"/>
              </a:solidFill>
            </a:ln>
          </c:spPr>
          <c:invertIfNegative val="0"/>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numRef>
              <c:f>Sheet1!$A$2:$A$7</c:f>
              <c:numCache>
                <c:formatCode>General</c:formatCode>
                <c:ptCount val="6"/>
                <c:pt idx="0">
                  <c:v>2014</c:v>
                </c:pt>
                <c:pt idx="1">
                  <c:v>2016</c:v>
                </c:pt>
                <c:pt idx="2">
                  <c:v>2018</c:v>
                </c:pt>
                <c:pt idx="3">
                  <c:v>2014</c:v>
                </c:pt>
                <c:pt idx="4">
                  <c:v>2016</c:v>
                </c:pt>
                <c:pt idx="5">
                  <c:v>2018</c:v>
                </c:pt>
              </c:numCache>
            </c:numRef>
          </c:cat>
          <c:val>
            <c:numRef>
              <c:f>Sheet1!$C$2:$C$7</c:f>
              <c:numCache>
                <c:formatCode>General</c:formatCode>
                <c:ptCount val="6"/>
                <c:pt idx="0">
                  <c:v>46</c:v>
                </c:pt>
                <c:pt idx="1">
                  <c:v>48</c:v>
                </c:pt>
                <c:pt idx="2">
                  <c:v>48</c:v>
                </c:pt>
                <c:pt idx="3">
                  <c:v>44</c:v>
                </c:pt>
                <c:pt idx="4">
                  <c:v>50</c:v>
                </c:pt>
                <c:pt idx="5">
                  <c:v>50</c:v>
                </c:pt>
              </c:numCache>
            </c:numRef>
          </c:val>
        </c:ser>
        <c:dLbls>
          <c:showLegendKey val="0"/>
          <c:showVal val="0"/>
          <c:showCatName val="0"/>
          <c:showSerName val="0"/>
          <c:showPercent val="0"/>
          <c:showBubbleSize val="0"/>
        </c:dLbls>
        <c:gapWidth val="60"/>
        <c:axId val="72691712"/>
        <c:axId val="146428992"/>
      </c:barChart>
      <c:catAx>
        <c:axId val="72691712"/>
        <c:scaling>
          <c:orientation val="minMax"/>
        </c:scaling>
        <c:delete val="0"/>
        <c:axPos val="b"/>
        <c:numFmt formatCode="General" sourceLinked="0"/>
        <c:majorTickMark val="out"/>
        <c:minorTickMark val="none"/>
        <c:tickLblPos val="nextTo"/>
        <c:txPr>
          <a:bodyPr/>
          <a:lstStyle/>
          <a:p>
            <a:pPr>
              <a:defRPr sz="1600" b="1"/>
            </a:pPr>
            <a:endParaRPr lang="en-US"/>
          </a:p>
        </c:txPr>
        <c:crossAx val="146428992"/>
        <c:crosses val="autoZero"/>
        <c:auto val="1"/>
        <c:lblAlgn val="ctr"/>
        <c:lblOffset val="100"/>
        <c:noMultiLvlLbl val="0"/>
      </c:catAx>
      <c:valAx>
        <c:axId val="146428992"/>
        <c:scaling>
          <c:orientation val="minMax"/>
          <c:max val="6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72691712"/>
        <c:crosses val="autoZero"/>
        <c:crossBetween val="between"/>
        <c:majorUnit val="20"/>
      </c:valAx>
    </c:plotArea>
    <c:legend>
      <c:legendPos val="t"/>
      <c:layout>
        <c:manualLayout>
          <c:xMode val="edge"/>
          <c:yMode val="edge"/>
          <c:x val="0.2398136957041781"/>
          <c:y val="4.4642857142857144E-2"/>
          <c:w val="0.54853608133812248"/>
          <c:h val="7.540073115860516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91131773970469E-2"/>
          <c:y val="7.61699979810216E-2"/>
          <c:w val="0.94313230797334413"/>
          <c:h val="0.4998604381183121"/>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a:ln>
              <a:solidFill>
                <a:schemeClr val="bg1"/>
              </a:solidFill>
            </a:ln>
          </c:spPr>
          <c:invertIfNegative val="0"/>
          <c:dPt>
            <c:idx val="0"/>
            <c:invertIfNegative val="0"/>
            <c:bubble3D val="0"/>
            <c:spPr>
              <a:solidFill>
                <a:srgbClr val="C00000"/>
              </a:solidFill>
              <a:ln>
                <a:solidFill>
                  <a:schemeClr val="bg1"/>
                </a:solidFill>
              </a:ln>
            </c:spPr>
          </c:dPt>
          <c:dPt>
            <c:idx val="1"/>
            <c:invertIfNegative val="0"/>
            <c:bubble3D val="0"/>
            <c:spPr>
              <a:solidFill>
                <a:srgbClr val="002060"/>
              </a:solidFill>
              <a:ln>
                <a:solidFill>
                  <a:schemeClr val="bg1"/>
                </a:solidFill>
              </a:ln>
            </c:spPr>
          </c:dPt>
          <c:dPt>
            <c:idx val="2"/>
            <c:invertIfNegative val="0"/>
            <c:bubble3D val="0"/>
            <c:spPr>
              <a:solidFill>
                <a:srgbClr val="C00000"/>
              </a:solidFill>
              <a:ln>
                <a:solidFill>
                  <a:schemeClr val="bg1"/>
                </a:solidFill>
              </a:ln>
            </c:spPr>
          </c:dPt>
          <c:dPt>
            <c:idx val="3"/>
            <c:invertIfNegative val="0"/>
            <c:bubble3D val="0"/>
            <c:spPr>
              <a:solidFill>
                <a:srgbClr val="C00000"/>
              </a:solidFill>
              <a:ln>
                <a:solidFill>
                  <a:schemeClr val="bg1"/>
                </a:solidFill>
              </a:ln>
            </c:spPr>
          </c:dPt>
          <c:dPt>
            <c:idx val="4"/>
            <c:invertIfNegative val="0"/>
            <c:bubble3D val="0"/>
            <c:spPr>
              <a:solidFill>
                <a:srgbClr val="002060"/>
              </a:solidFill>
              <a:ln>
                <a:solidFill>
                  <a:schemeClr val="bg1"/>
                </a:solidFill>
              </a:ln>
            </c:spPr>
          </c:dPt>
          <c:dPt>
            <c:idx val="5"/>
            <c:invertIfNegative val="0"/>
            <c:bubble3D val="0"/>
            <c:spPr>
              <a:solidFill>
                <a:srgbClr val="002060"/>
              </a:solidFill>
              <a:ln>
                <a:solidFill>
                  <a:schemeClr val="bg1"/>
                </a:solidFill>
              </a:ln>
            </c:spPr>
          </c:dPt>
          <c:dPt>
            <c:idx val="6"/>
            <c:invertIfNegative val="0"/>
            <c:bubble3D val="0"/>
            <c:spPr>
              <a:solidFill>
                <a:srgbClr val="C00000"/>
              </a:solidFill>
              <a:ln>
                <a:solidFill>
                  <a:schemeClr val="bg1"/>
                </a:solidFill>
              </a:ln>
            </c:spPr>
          </c:dPt>
          <c:dPt>
            <c:idx val="7"/>
            <c:invertIfNegative val="0"/>
            <c:bubble3D val="0"/>
            <c:spPr>
              <a:solidFill>
                <a:srgbClr val="002060"/>
              </a:solidFill>
              <a:ln>
                <a:solidFill>
                  <a:schemeClr val="bg1"/>
                </a:solidFill>
              </a:ln>
            </c:spPr>
          </c:dPt>
          <c:dPt>
            <c:idx val="8"/>
            <c:invertIfNegative val="0"/>
            <c:bubble3D val="0"/>
          </c:dPt>
          <c:dPt>
            <c:idx val="9"/>
            <c:invertIfNegative val="0"/>
            <c:bubble3D val="0"/>
            <c:spPr>
              <a:solidFill>
                <a:srgbClr val="C00000"/>
              </a:solidFill>
              <a:ln>
                <a:solidFill>
                  <a:schemeClr val="bg1"/>
                </a:solidFill>
              </a:ln>
            </c:spPr>
          </c:dPt>
          <c:dPt>
            <c:idx val="10"/>
            <c:invertIfNegative val="0"/>
            <c:bubble3D val="0"/>
            <c:spPr>
              <a:solidFill>
                <a:srgbClr val="002060"/>
              </a:solidFill>
              <a:ln>
                <a:solidFill>
                  <a:schemeClr val="bg1"/>
                </a:solidFill>
              </a:ln>
            </c:spPr>
          </c:dPt>
          <c:dPt>
            <c:idx val="12"/>
            <c:invertIfNegative val="0"/>
            <c:bubble3D val="0"/>
            <c:spPr>
              <a:solidFill>
                <a:srgbClr val="C00000"/>
              </a:solidFill>
              <a:ln>
                <a:solidFill>
                  <a:schemeClr val="bg1"/>
                </a:solidFill>
              </a:ln>
            </c:spPr>
          </c:dPt>
          <c:dPt>
            <c:idx val="13"/>
            <c:invertIfNegative val="0"/>
            <c:bubble3D val="0"/>
            <c:spPr>
              <a:solidFill>
                <a:srgbClr val="002060"/>
              </a:solidFill>
              <a:ln>
                <a:solidFill>
                  <a:schemeClr val="bg1"/>
                </a:solidFill>
              </a:ln>
            </c:spPr>
          </c:dPt>
          <c:dPt>
            <c:idx val="15"/>
            <c:invertIfNegative val="0"/>
            <c:bubble3D val="0"/>
            <c:spPr>
              <a:solidFill>
                <a:srgbClr val="C00000"/>
              </a:solidFill>
              <a:ln>
                <a:solidFill>
                  <a:schemeClr val="bg1"/>
                </a:solidFill>
              </a:ln>
            </c:spPr>
          </c:dPt>
          <c:dPt>
            <c:idx val="16"/>
            <c:invertIfNegative val="0"/>
            <c:bubble3D val="0"/>
            <c:spPr>
              <a:solidFill>
                <a:srgbClr val="002060"/>
              </a:solidFill>
              <a:ln>
                <a:solidFill>
                  <a:schemeClr val="bg1"/>
                </a:solidFill>
              </a:ln>
            </c:spPr>
          </c:dPt>
          <c:dLbls>
            <c:spPr>
              <a:noFill/>
              <a:ln>
                <a:noFill/>
              </a:ln>
              <a:effectLst/>
            </c:spPr>
            <c:txPr>
              <a:bodyPr/>
              <a:lstStyle/>
              <a:p>
                <a:pPr>
                  <a:defRPr sz="18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Trump</c:v>
                </c:pt>
                <c:pt idx="1">
                  <c:v>Clinton</c:v>
                </c:pt>
                <c:pt idx="3">
                  <c:v>Rep</c:v>
                </c:pt>
                <c:pt idx="4">
                  <c:v>Dem</c:v>
                </c:pt>
                <c:pt idx="6">
                  <c:v>Trump</c:v>
                </c:pt>
                <c:pt idx="7">
                  <c:v>Clinton</c:v>
                </c:pt>
                <c:pt idx="9">
                  <c:v>Rep</c:v>
                </c:pt>
                <c:pt idx="10">
                  <c:v>Dem</c:v>
                </c:pt>
                <c:pt idx="12">
                  <c:v>Trump</c:v>
                </c:pt>
                <c:pt idx="13">
                  <c:v>Clinton</c:v>
                </c:pt>
                <c:pt idx="15">
                  <c:v>Rep</c:v>
                </c:pt>
                <c:pt idx="16">
                  <c:v>Dem</c:v>
                </c:pt>
              </c:strCache>
            </c:strRef>
          </c:cat>
          <c:val>
            <c:numRef>
              <c:f>Sheet1!$B$2:$B$18</c:f>
              <c:numCache>
                <c:formatCode>General</c:formatCode>
                <c:ptCount val="17"/>
                <c:pt idx="0">
                  <c:v>47</c:v>
                </c:pt>
                <c:pt idx="1">
                  <c:v>46</c:v>
                </c:pt>
                <c:pt idx="3">
                  <c:v>36</c:v>
                </c:pt>
                <c:pt idx="4">
                  <c:v>48</c:v>
                </c:pt>
                <c:pt idx="6">
                  <c:v>46</c:v>
                </c:pt>
                <c:pt idx="7">
                  <c:v>49</c:v>
                </c:pt>
                <c:pt idx="9">
                  <c:v>37</c:v>
                </c:pt>
                <c:pt idx="10">
                  <c:v>53</c:v>
                </c:pt>
                <c:pt idx="12">
                  <c:v>48</c:v>
                </c:pt>
                <c:pt idx="13">
                  <c:v>47</c:v>
                </c:pt>
                <c:pt idx="15">
                  <c:v>39</c:v>
                </c:pt>
                <c:pt idx="16">
                  <c:v>50</c:v>
                </c:pt>
              </c:numCache>
            </c:numRef>
          </c:val>
        </c:ser>
        <c:dLbls>
          <c:showLegendKey val="0"/>
          <c:showVal val="1"/>
          <c:showCatName val="0"/>
          <c:showSerName val="0"/>
          <c:showPercent val="0"/>
          <c:showBubbleSize val="0"/>
        </c:dLbls>
        <c:gapWidth val="0"/>
        <c:overlap val="100"/>
        <c:axId val="72749056"/>
        <c:axId val="156128896"/>
      </c:barChart>
      <c:catAx>
        <c:axId val="72749056"/>
        <c:scaling>
          <c:orientation val="minMax"/>
        </c:scaling>
        <c:delete val="0"/>
        <c:axPos val="b"/>
        <c:numFmt formatCode="General" sourceLinked="0"/>
        <c:majorTickMark val="out"/>
        <c:minorTickMark val="none"/>
        <c:tickLblPos val="nextTo"/>
        <c:txPr>
          <a:bodyPr/>
          <a:lstStyle/>
          <a:p>
            <a:pPr>
              <a:defRPr sz="1200" b="0"/>
            </a:pPr>
            <a:endParaRPr lang="en-US"/>
          </a:p>
        </c:txPr>
        <c:crossAx val="156128896"/>
        <c:crosses val="autoZero"/>
        <c:auto val="1"/>
        <c:lblAlgn val="ctr"/>
        <c:lblOffset val="100"/>
        <c:noMultiLvlLbl val="0"/>
      </c:catAx>
      <c:valAx>
        <c:axId val="156128896"/>
        <c:scaling>
          <c:orientation val="minMax"/>
          <c:max val="6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727490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1962726172606655"/>
          <c:w val="0.91777295466271847"/>
          <c:h val="0.52080853263796323"/>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Sheet1!$B$2:$B$7</c:f>
              <c:numCache>
                <c:formatCode>General</c:formatCode>
                <c:ptCount val="6"/>
                <c:pt idx="0">
                  <c:v>13</c:v>
                </c:pt>
                <c:pt idx="1">
                  <c:v>15</c:v>
                </c:pt>
                <c:pt idx="2">
                  <c:v>18</c:v>
                </c:pt>
                <c:pt idx="3">
                  <c:v>23</c:v>
                </c:pt>
                <c:pt idx="4">
                  <c:v>15</c:v>
                </c:pt>
                <c:pt idx="5">
                  <c:v>20</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Sheet1!$C$2:$C$7</c:f>
              <c:numCache>
                <c:formatCode>General</c:formatCode>
                <c:ptCount val="6"/>
                <c:pt idx="0">
                  <c:v>15</c:v>
                </c:pt>
                <c:pt idx="1">
                  <c:v>18</c:v>
                </c:pt>
                <c:pt idx="2">
                  <c:v>11</c:v>
                </c:pt>
                <c:pt idx="3">
                  <c:v>15</c:v>
                </c:pt>
                <c:pt idx="4">
                  <c:v>18</c:v>
                </c:pt>
                <c:pt idx="5">
                  <c:v>17</c:v>
                </c:pt>
              </c:numCache>
            </c:numRef>
          </c:val>
        </c:ser>
        <c:ser>
          <c:idx val="2"/>
          <c:order val="2"/>
          <c:tx>
            <c:strRef>
              <c:f>Sheet1!$D$1</c:f>
              <c:strCache>
                <c:ptCount val="1"/>
                <c:pt idx="0">
                  <c:v>Total warm</c:v>
                </c:pt>
              </c:strCache>
            </c:strRef>
          </c:tx>
          <c:spPr>
            <a:noFill/>
          </c:spPr>
          <c:invertIfNegative val="0"/>
          <c:dLbls>
            <c:txPr>
              <a:bodyPr/>
              <a:lstStyle/>
              <a:p>
                <a:pPr>
                  <a:defRPr sz="2000" b="1"/>
                </a:pPr>
                <a:endParaRPr lang="en-US"/>
              </a:p>
            </c:txPr>
            <c:dLblPos val="inBase"/>
            <c:showLegendKey val="0"/>
            <c:showVal val="1"/>
            <c:showCatName val="0"/>
            <c:showSerName val="0"/>
            <c:showPercent val="0"/>
            <c:showBubbleSize val="0"/>
            <c:showLeaderLines val="0"/>
          </c:dLbls>
          <c:val>
            <c:numRef>
              <c:f>Sheet1!$D$2:$D$7</c:f>
              <c:numCache>
                <c:formatCode>General</c:formatCode>
                <c:ptCount val="6"/>
                <c:pt idx="0">
                  <c:v>28</c:v>
                </c:pt>
                <c:pt idx="1">
                  <c:v>33</c:v>
                </c:pt>
                <c:pt idx="2">
                  <c:v>29</c:v>
                </c:pt>
                <c:pt idx="3">
                  <c:v>38</c:v>
                </c:pt>
                <c:pt idx="4">
                  <c:v>33</c:v>
                </c:pt>
                <c:pt idx="5">
                  <c:v>37</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Sheet1!$E$2:$E$7</c:f>
              <c:numCache>
                <c:formatCode>General</c:formatCode>
                <c:ptCount val="6"/>
                <c:pt idx="0">
                  <c:v>-36</c:v>
                </c:pt>
                <c:pt idx="1">
                  <c:v>-34</c:v>
                </c:pt>
                <c:pt idx="2">
                  <c:v>-43</c:v>
                </c:pt>
                <c:pt idx="3">
                  <c:v>-34</c:v>
                </c:pt>
                <c:pt idx="4">
                  <c:v>-38</c:v>
                </c:pt>
                <c:pt idx="5">
                  <c:v>-34</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Sheet1!$F$2:$F$7</c:f>
              <c:numCache>
                <c:formatCode>General</c:formatCode>
                <c:ptCount val="6"/>
                <c:pt idx="0">
                  <c:v>-10</c:v>
                </c:pt>
                <c:pt idx="1">
                  <c:v>-9</c:v>
                </c:pt>
                <c:pt idx="2">
                  <c:v>-10</c:v>
                </c:pt>
                <c:pt idx="3">
                  <c:v>-10</c:v>
                </c:pt>
                <c:pt idx="4">
                  <c:v>-10</c:v>
                </c:pt>
                <c:pt idx="5">
                  <c:v>-11</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Sheet1!$G$2:$G$7</c:f>
              <c:numCache>
                <c:formatCode>General</c:formatCode>
                <c:ptCount val="6"/>
                <c:pt idx="0">
                  <c:v>-46</c:v>
                </c:pt>
                <c:pt idx="1">
                  <c:v>-43</c:v>
                </c:pt>
                <c:pt idx="2">
                  <c:v>-53</c:v>
                </c:pt>
                <c:pt idx="3">
                  <c:v>-44</c:v>
                </c:pt>
                <c:pt idx="4">
                  <c:v>-48</c:v>
                </c:pt>
                <c:pt idx="5">
                  <c:v>-45</c:v>
                </c:pt>
              </c:numCache>
            </c:numRef>
          </c:val>
        </c:ser>
        <c:dLbls>
          <c:showLegendKey val="0"/>
          <c:showVal val="0"/>
          <c:showCatName val="0"/>
          <c:showSerName val="0"/>
          <c:showPercent val="0"/>
          <c:showBubbleSize val="0"/>
        </c:dLbls>
        <c:gapWidth val="75"/>
        <c:overlap val="100"/>
        <c:axId val="136544768"/>
        <c:axId val="84735040"/>
      </c:barChart>
      <c:catAx>
        <c:axId val="136544768"/>
        <c:scaling>
          <c:orientation val="minMax"/>
        </c:scaling>
        <c:delete val="1"/>
        <c:axPos val="b"/>
        <c:numFmt formatCode="General" sourceLinked="1"/>
        <c:majorTickMark val="out"/>
        <c:minorTickMark val="none"/>
        <c:tickLblPos val="nextTo"/>
        <c:crossAx val="84735040"/>
        <c:crosses val="autoZero"/>
        <c:auto val="1"/>
        <c:lblAlgn val="ctr"/>
        <c:lblOffset val="100"/>
        <c:noMultiLvlLbl val="0"/>
      </c:catAx>
      <c:valAx>
        <c:axId val="84735040"/>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36544768"/>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1263936559212149"/>
          <c:y val="9.5999736120983031E-2"/>
          <c:w val="0.6168554411467797"/>
          <c:h val="4.2849416935031477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20209078308617964"/>
          <c:w val="0.91777295466271847"/>
          <c:h val="0.51499036681244914"/>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Sheet1!$B$2:$B$5</c:f>
              <c:numCache>
                <c:formatCode>General</c:formatCode>
                <c:ptCount val="4"/>
                <c:pt idx="0">
                  <c:v>18</c:v>
                </c:pt>
                <c:pt idx="1">
                  <c:v>5</c:v>
                </c:pt>
                <c:pt idx="2">
                  <c:v>15</c:v>
                </c:pt>
                <c:pt idx="3">
                  <c:v>10</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Sheet1!$C$2:$C$5</c:f>
              <c:numCache>
                <c:formatCode>General</c:formatCode>
                <c:ptCount val="4"/>
                <c:pt idx="0">
                  <c:v>17</c:v>
                </c:pt>
                <c:pt idx="1">
                  <c:v>13</c:v>
                </c:pt>
                <c:pt idx="2">
                  <c:v>17</c:v>
                </c:pt>
                <c:pt idx="3">
                  <c:v>15</c:v>
                </c:pt>
              </c:numCache>
            </c:numRef>
          </c:val>
        </c:ser>
        <c:ser>
          <c:idx val="2"/>
          <c:order val="2"/>
          <c:tx>
            <c:strRef>
              <c:f>Sheet1!$D$1</c:f>
              <c:strCache>
                <c:ptCount val="1"/>
                <c:pt idx="0">
                  <c:v>Total warm</c:v>
                </c:pt>
              </c:strCache>
            </c:strRef>
          </c:tx>
          <c:spPr>
            <a:noFill/>
          </c:spPr>
          <c:invertIfNegative val="0"/>
          <c:dLbls>
            <c:txPr>
              <a:bodyPr/>
              <a:lstStyle/>
              <a:p>
                <a:pPr>
                  <a:defRPr sz="2000" b="1"/>
                </a:pPr>
                <a:endParaRPr lang="en-US"/>
              </a:p>
            </c:txPr>
            <c:dLblPos val="inBase"/>
            <c:showLegendKey val="0"/>
            <c:showVal val="1"/>
            <c:showCatName val="0"/>
            <c:showSerName val="0"/>
            <c:showPercent val="0"/>
            <c:showBubbleSize val="0"/>
            <c:showLeaderLines val="0"/>
          </c:dLbls>
          <c:val>
            <c:numRef>
              <c:f>Sheet1!$D$2:$D$5</c:f>
              <c:numCache>
                <c:formatCode>General</c:formatCode>
                <c:ptCount val="4"/>
                <c:pt idx="0">
                  <c:v>35</c:v>
                </c:pt>
                <c:pt idx="1">
                  <c:v>18</c:v>
                </c:pt>
                <c:pt idx="2">
                  <c:v>32</c:v>
                </c:pt>
                <c:pt idx="3">
                  <c:v>25</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Sheet1!$E$2:$E$5</c:f>
              <c:numCache>
                <c:formatCode>General</c:formatCode>
                <c:ptCount val="4"/>
                <c:pt idx="0">
                  <c:v>-33</c:v>
                </c:pt>
                <c:pt idx="1">
                  <c:v>-37</c:v>
                </c:pt>
                <c:pt idx="2">
                  <c:v>-39</c:v>
                </c:pt>
                <c:pt idx="3">
                  <c:v>-37</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Sheet1!$F$2:$F$5</c:f>
              <c:numCache>
                <c:formatCode>General</c:formatCode>
                <c:ptCount val="4"/>
                <c:pt idx="0">
                  <c:v>-5</c:v>
                </c:pt>
                <c:pt idx="1">
                  <c:v>-8</c:v>
                </c:pt>
                <c:pt idx="2">
                  <c:v>-6</c:v>
                </c:pt>
                <c:pt idx="3">
                  <c:v>-7</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Sheet1!$G$2:$G$5</c:f>
              <c:numCache>
                <c:formatCode>General</c:formatCode>
                <c:ptCount val="4"/>
                <c:pt idx="0">
                  <c:v>-38</c:v>
                </c:pt>
                <c:pt idx="1">
                  <c:v>-45</c:v>
                </c:pt>
                <c:pt idx="2">
                  <c:v>-45</c:v>
                </c:pt>
                <c:pt idx="3">
                  <c:v>-44</c:v>
                </c:pt>
              </c:numCache>
            </c:numRef>
          </c:val>
        </c:ser>
        <c:dLbls>
          <c:showLegendKey val="0"/>
          <c:showVal val="0"/>
          <c:showCatName val="0"/>
          <c:showSerName val="0"/>
          <c:showPercent val="0"/>
          <c:showBubbleSize val="0"/>
        </c:dLbls>
        <c:gapWidth val="75"/>
        <c:overlap val="100"/>
        <c:axId val="134456832"/>
        <c:axId val="155846912"/>
      </c:barChart>
      <c:catAx>
        <c:axId val="134456832"/>
        <c:scaling>
          <c:orientation val="minMax"/>
        </c:scaling>
        <c:delete val="1"/>
        <c:axPos val="b"/>
        <c:numFmt formatCode="General" sourceLinked="1"/>
        <c:majorTickMark val="out"/>
        <c:minorTickMark val="none"/>
        <c:tickLblPos val="nextTo"/>
        <c:crossAx val="155846912"/>
        <c:crosses val="autoZero"/>
        <c:auto val="1"/>
        <c:lblAlgn val="ctr"/>
        <c:lblOffset val="100"/>
        <c:noMultiLvlLbl val="0"/>
      </c:catAx>
      <c:valAx>
        <c:axId val="155846912"/>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34456832"/>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118637413913003"/>
          <c:y val="6.9817989906169484E-2"/>
          <c:w val="0.6168554411467797"/>
          <c:h val="4.5758387255930663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16718178813309489"/>
          <c:w val="0.91777295466271847"/>
          <c:h val="0.54989936176553389"/>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Sheet1!$B$2:$B$4</c:f>
              <c:numCache>
                <c:formatCode>General</c:formatCode>
                <c:ptCount val="3"/>
                <c:pt idx="0">
                  <c:v>18</c:v>
                </c:pt>
                <c:pt idx="1">
                  <c:v>21</c:v>
                </c:pt>
                <c:pt idx="2">
                  <c:v>22</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Sheet1!$C$2:$C$4</c:f>
              <c:numCache>
                <c:formatCode>General</c:formatCode>
                <c:ptCount val="3"/>
                <c:pt idx="0">
                  <c:v>8</c:v>
                </c:pt>
                <c:pt idx="1">
                  <c:v>7</c:v>
                </c:pt>
                <c:pt idx="2">
                  <c:v>9</c:v>
                </c:pt>
              </c:numCache>
            </c:numRef>
          </c:val>
        </c:ser>
        <c:ser>
          <c:idx val="2"/>
          <c:order val="2"/>
          <c:tx>
            <c:strRef>
              <c:f>Sheet1!$D$1</c:f>
              <c:strCache>
                <c:ptCount val="1"/>
                <c:pt idx="0">
                  <c:v>Total warm</c:v>
                </c:pt>
              </c:strCache>
            </c:strRef>
          </c:tx>
          <c:spPr>
            <a:noFill/>
          </c:spPr>
          <c:invertIfNegative val="0"/>
          <c:dLbls>
            <c:dLbl>
              <c:idx val="3"/>
              <c:layout>
                <c:manualLayout>
                  <c:x val="-5.223111552008202E-17"/>
                  <c:y val="-1.1539369859812559E-2"/>
                </c:manualLayout>
              </c:layout>
              <c:dLblPos val="ctr"/>
              <c:showLegendKey val="0"/>
              <c:showVal val="1"/>
              <c:showCatName val="0"/>
              <c:showSerName val="0"/>
              <c:showPercent val="0"/>
              <c:showBubbleSize val="0"/>
            </c:dLbl>
            <c:txPr>
              <a:bodyPr/>
              <a:lstStyle/>
              <a:p>
                <a:pPr>
                  <a:defRPr sz="2000" b="1"/>
                </a:pPr>
                <a:endParaRPr lang="en-US"/>
              </a:p>
            </c:txPr>
            <c:dLblPos val="inBase"/>
            <c:showLegendKey val="0"/>
            <c:showVal val="1"/>
            <c:showCatName val="0"/>
            <c:showSerName val="0"/>
            <c:showPercent val="0"/>
            <c:showBubbleSize val="0"/>
            <c:showLeaderLines val="0"/>
          </c:dLbls>
          <c:val>
            <c:numRef>
              <c:f>Sheet1!$D$2:$D$4</c:f>
              <c:numCache>
                <c:formatCode>General</c:formatCode>
                <c:ptCount val="3"/>
                <c:pt idx="0">
                  <c:v>26</c:v>
                </c:pt>
                <c:pt idx="1">
                  <c:v>28</c:v>
                </c:pt>
                <c:pt idx="2">
                  <c:v>31</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Sheet1!$E$2:$E$4</c:f>
              <c:numCache>
                <c:formatCode>General</c:formatCode>
                <c:ptCount val="3"/>
                <c:pt idx="0">
                  <c:v>-36</c:v>
                </c:pt>
                <c:pt idx="1">
                  <c:v>-49</c:v>
                </c:pt>
                <c:pt idx="2">
                  <c:v>-38</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Sheet1!$F$2:$F$4</c:f>
              <c:numCache>
                <c:formatCode>General</c:formatCode>
                <c:ptCount val="3"/>
                <c:pt idx="0">
                  <c:v>-8</c:v>
                </c:pt>
                <c:pt idx="1">
                  <c:v>-6</c:v>
                </c:pt>
                <c:pt idx="2">
                  <c:v>-6</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Sheet1!$G$2:$G$4</c:f>
              <c:numCache>
                <c:formatCode>General</c:formatCode>
                <c:ptCount val="3"/>
                <c:pt idx="0">
                  <c:v>-44</c:v>
                </c:pt>
                <c:pt idx="1">
                  <c:v>-55</c:v>
                </c:pt>
                <c:pt idx="2">
                  <c:v>-44</c:v>
                </c:pt>
              </c:numCache>
            </c:numRef>
          </c:val>
        </c:ser>
        <c:dLbls>
          <c:showLegendKey val="0"/>
          <c:showVal val="0"/>
          <c:showCatName val="0"/>
          <c:showSerName val="0"/>
          <c:showPercent val="0"/>
          <c:showBubbleSize val="0"/>
        </c:dLbls>
        <c:gapWidth val="75"/>
        <c:overlap val="100"/>
        <c:axId val="154689024"/>
        <c:axId val="127736000"/>
      </c:barChart>
      <c:catAx>
        <c:axId val="154689024"/>
        <c:scaling>
          <c:orientation val="minMax"/>
        </c:scaling>
        <c:delete val="1"/>
        <c:axPos val="b"/>
        <c:numFmt formatCode="General" sourceLinked="1"/>
        <c:majorTickMark val="out"/>
        <c:minorTickMark val="none"/>
        <c:tickLblPos val="nextTo"/>
        <c:crossAx val="127736000"/>
        <c:crosses val="autoZero"/>
        <c:auto val="1"/>
        <c:lblAlgn val="ctr"/>
        <c:lblOffset val="100"/>
        <c:noMultiLvlLbl val="0"/>
      </c:catAx>
      <c:valAx>
        <c:axId val="127736000"/>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54689024"/>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830888126163715"/>
          <c:y val="3.3903414324186823E-2"/>
          <c:w val="0.6168554411467797"/>
          <c:h val="4.5758387255930663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22536344638823613"/>
          <c:w val="0.91777295466271847"/>
          <c:h val="0.5120812838996921"/>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Sheet1!$B$2:$B$4</c:f>
              <c:numCache>
                <c:formatCode>General</c:formatCode>
                <c:ptCount val="3"/>
                <c:pt idx="0">
                  <c:v>24</c:v>
                </c:pt>
                <c:pt idx="1">
                  <c:v>33</c:v>
                </c:pt>
                <c:pt idx="2">
                  <c:v>32</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Sheet1!$C$2:$C$4</c:f>
              <c:numCache>
                <c:formatCode>General</c:formatCode>
                <c:ptCount val="3"/>
                <c:pt idx="0">
                  <c:v>16</c:v>
                </c:pt>
                <c:pt idx="1">
                  <c:v>15</c:v>
                </c:pt>
                <c:pt idx="2">
                  <c:v>14</c:v>
                </c:pt>
              </c:numCache>
            </c:numRef>
          </c:val>
        </c:ser>
        <c:ser>
          <c:idx val="2"/>
          <c:order val="2"/>
          <c:tx>
            <c:strRef>
              <c:f>Sheet1!$D$1</c:f>
              <c:strCache>
                <c:ptCount val="1"/>
                <c:pt idx="0">
                  <c:v>Total warm</c:v>
                </c:pt>
              </c:strCache>
            </c:strRef>
          </c:tx>
          <c:spPr>
            <a:noFill/>
          </c:spPr>
          <c:invertIfNegative val="0"/>
          <c:dLbls>
            <c:dLbl>
              <c:idx val="3"/>
              <c:layout>
                <c:manualLayout>
                  <c:x val="-5.223111552008202E-17"/>
                  <c:y val="-1.1539369859812559E-2"/>
                </c:manualLayout>
              </c:layout>
              <c:dLblPos val="ctr"/>
              <c:showLegendKey val="0"/>
              <c:showVal val="1"/>
              <c:showCatName val="0"/>
              <c:showSerName val="0"/>
              <c:showPercent val="0"/>
              <c:showBubbleSize val="0"/>
            </c:dLbl>
            <c:txPr>
              <a:bodyPr/>
              <a:lstStyle/>
              <a:p>
                <a:pPr>
                  <a:defRPr sz="2000" b="1"/>
                </a:pPr>
                <a:endParaRPr lang="en-US"/>
              </a:p>
            </c:txPr>
            <c:dLblPos val="inBase"/>
            <c:showLegendKey val="0"/>
            <c:showVal val="1"/>
            <c:showCatName val="0"/>
            <c:showSerName val="0"/>
            <c:showPercent val="0"/>
            <c:showBubbleSize val="0"/>
            <c:showLeaderLines val="0"/>
          </c:dLbls>
          <c:val>
            <c:numRef>
              <c:f>Sheet1!$D$2:$D$4</c:f>
              <c:numCache>
                <c:formatCode>General</c:formatCode>
                <c:ptCount val="3"/>
                <c:pt idx="0">
                  <c:v>40</c:v>
                </c:pt>
                <c:pt idx="1">
                  <c:v>48</c:v>
                </c:pt>
                <c:pt idx="2">
                  <c:v>46</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Sheet1!$E$2:$E$4</c:f>
              <c:numCache>
                <c:formatCode>General</c:formatCode>
                <c:ptCount val="3"/>
                <c:pt idx="0">
                  <c:v>-34</c:v>
                </c:pt>
                <c:pt idx="1">
                  <c:v>-33</c:v>
                </c:pt>
                <c:pt idx="2">
                  <c:v>-37</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Sheet1!$F$2:$F$4</c:f>
              <c:numCache>
                <c:formatCode>General</c:formatCode>
                <c:ptCount val="3"/>
                <c:pt idx="0">
                  <c:v>-8</c:v>
                </c:pt>
                <c:pt idx="1">
                  <c:v>-6</c:v>
                </c:pt>
                <c:pt idx="2">
                  <c:v>-7</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Sheet1!$G$2:$G$4</c:f>
              <c:numCache>
                <c:formatCode>General</c:formatCode>
                <c:ptCount val="3"/>
                <c:pt idx="0">
                  <c:v>-42</c:v>
                </c:pt>
                <c:pt idx="1">
                  <c:v>-39</c:v>
                </c:pt>
                <c:pt idx="2">
                  <c:v>-44</c:v>
                </c:pt>
              </c:numCache>
            </c:numRef>
          </c:val>
        </c:ser>
        <c:dLbls>
          <c:showLegendKey val="0"/>
          <c:showVal val="0"/>
          <c:showCatName val="0"/>
          <c:showSerName val="0"/>
          <c:showPercent val="0"/>
          <c:showBubbleSize val="0"/>
        </c:dLbls>
        <c:gapWidth val="75"/>
        <c:overlap val="100"/>
        <c:axId val="154908160"/>
        <c:axId val="154953984"/>
      </c:barChart>
      <c:catAx>
        <c:axId val="154908160"/>
        <c:scaling>
          <c:orientation val="minMax"/>
        </c:scaling>
        <c:delete val="1"/>
        <c:axPos val="b"/>
        <c:numFmt formatCode="General" sourceLinked="1"/>
        <c:majorTickMark val="out"/>
        <c:minorTickMark val="none"/>
        <c:tickLblPos val="nextTo"/>
        <c:crossAx val="154953984"/>
        <c:crosses val="autoZero"/>
        <c:auto val="1"/>
        <c:lblAlgn val="ctr"/>
        <c:lblOffset val="100"/>
        <c:noMultiLvlLbl val="0"/>
      </c:catAx>
      <c:valAx>
        <c:axId val="154953984"/>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54908160"/>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830888126163715"/>
          <c:y val="6.2994243451757456E-2"/>
          <c:w val="0.6168554411467797"/>
          <c:h val="4.5758387255930663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409775591569344"/>
          <c:y val="7.8014406752053636E-2"/>
          <c:w val="0.35544341909796889"/>
          <c:h val="0.82437910102435452"/>
        </c:manualLayout>
      </c:layout>
      <c:barChart>
        <c:barDir val="bar"/>
        <c:grouping val="clustered"/>
        <c:varyColors val="0"/>
        <c:ser>
          <c:idx val="0"/>
          <c:order val="0"/>
          <c:tx>
            <c:strRef>
              <c:f>Sheet1!$B$1</c:f>
              <c:strCache>
                <c:ptCount val="1"/>
                <c:pt idx="0">
                  <c:v>People with disabilities</c:v>
                </c:pt>
              </c:strCache>
            </c:strRef>
          </c:tx>
          <c:spPr>
            <a:solidFill>
              <a:schemeClr val="accent5">
                <a:lumMod val="50000"/>
              </a:schemeClr>
            </a:solidFill>
            <a:ln>
              <a:solidFill>
                <a:schemeClr val="bg1"/>
              </a:solidFill>
            </a:ln>
          </c:spPr>
          <c:invertIfNegative val="0"/>
          <c:dLbls>
            <c:spPr>
              <a:noFill/>
              <a:ln>
                <a:noFill/>
              </a:ln>
              <a:effectLst/>
            </c:spPr>
            <c:txPr>
              <a:bodyPr/>
              <a:lstStyle/>
              <a:p>
                <a:pPr>
                  <a:defRPr sz="1800" b="1">
                    <a:solidFill>
                      <a:schemeClr val="tx1"/>
                    </a:solidFill>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Being self-reliant and not burdening others</c:v>
                </c:pt>
                <c:pt idx="1">
                  <c:v>Not harming others</c:v>
                </c:pt>
                <c:pt idx="2">
                  <c:v>Hard work being rewarded</c:v>
                </c:pt>
                <c:pt idx="3">
                  <c:v>Obeying the rules and abiding by the law</c:v>
                </c:pt>
                <c:pt idx="4">
                  <c:v>Respecting the rights &amp; feelings of others</c:v>
                </c:pt>
                <c:pt idx="5">
                  <c:v>Keeping your promises &amp; fulfilling your duties</c:v>
                </c:pt>
                <c:pt idx="6">
                  <c:v>Being loyal to family</c:v>
                </c:pt>
                <c:pt idx="7">
                  <c:v>Loving, supporting &amp; defending your country</c:v>
                </c:pt>
                <c:pt idx="8">
                  <c:v>Treating everyone equally</c:v>
                </c:pt>
              </c:strCache>
            </c:strRef>
          </c:cat>
          <c:val>
            <c:numRef>
              <c:f>Sheet1!$B$2:$B$10</c:f>
              <c:numCache>
                <c:formatCode>General</c:formatCode>
                <c:ptCount val="9"/>
                <c:pt idx="0">
                  <c:v>12</c:v>
                </c:pt>
                <c:pt idx="1">
                  <c:v>21</c:v>
                </c:pt>
                <c:pt idx="2">
                  <c:v>24</c:v>
                </c:pt>
                <c:pt idx="3">
                  <c:v>27</c:v>
                </c:pt>
                <c:pt idx="4">
                  <c:v>30</c:v>
                </c:pt>
                <c:pt idx="5">
                  <c:v>35</c:v>
                </c:pt>
                <c:pt idx="6">
                  <c:v>42</c:v>
                </c:pt>
                <c:pt idx="7">
                  <c:v>43</c:v>
                </c:pt>
                <c:pt idx="8">
                  <c:v>50</c:v>
                </c:pt>
              </c:numCache>
            </c:numRef>
          </c:val>
        </c:ser>
        <c:ser>
          <c:idx val="1"/>
          <c:order val="1"/>
          <c:tx>
            <c:strRef>
              <c:f>Sheet1!$C$1</c:f>
              <c:strCache>
                <c:ptCount val="1"/>
                <c:pt idx="0">
                  <c:v>People without disabilities</c:v>
                </c:pt>
              </c:strCache>
            </c:strRef>
          </c:tx>
          <c:spPr>
            <a:solidFill>
              <a:schemeClr val="accent5">
                <a:lumMod val="40000"/>
                <a:lumOff val="60000"/>
              </a:schemeClr>
            </a:solidFill>
            <a:ln>
              <a:solidFill>
                <a:schemeClr val="bg1"/>
              </a:solidFill>
            </a:ln>
          </c:spPr>
          <c:invertIfNegative val="0"/>
          <c:dLbls>
            <c:txPr>
              <a:bodyPr/>
              <a:lstStyle/>
              <a:p>
                <a:pPr>
                  <a:defRPr sz="1800" b="1">
                    <a:latin typeface="+mj-lt"/>
                  </a:defRPr>
                </a:pPr>
                <a:endParaRPr lang="en-US"/>
              </a:p>
            </c:txPr>
            <c:showLegendKey val="0"/>
            <c:showVal val="1"/>
            <c:showCatName val="0"/>
            <c:showSerName val="0"/>
            <c:showPercent val="0"/>
            <c:showBubbleSize val="0"/>
            <c:showLeaderLines val="0"/>
          </c:dLbls>
          <c:cat>
            <c:strRef>
              <c:f>Sheet1!$A$2:$A$10</c:f>
              <c:strCache>
                <c:ptCount val="9"/>
                <c:pt idx="0">
                  <c:v>Being self-reliant and not burdening others</c:v>
                </c:pt>
                <c:pt idx="1">
                  <c:v>Not harming others</c:v>
                </c:pt>
                <c:pt idx="2">
                  <c:v>Hard work being rewarded</c:v>
                </c:pt>
                <c:pt idx="3">
                  <c:v>Obeying the rules and abiding by the law</c:v>
                </c:pt>
                <c:pt idx="4">
                  <c:v>Respecting the rights &amp; feelings of others</c:v>
                </c:pt>
                <c:pt idx="5">
                  <c:v>Keeping your promises &amp; fulfilling your duties</c:v>
                </c:pt>
                <c:pt idx="6">
                  <c:v>Being loyal to family</c:v>
                </c:pt>
                <c:pt idx="7">
                  <c:v>Loving, supporting &amp; defending your country</c:v>
                </c:pt>
                <c:pt idx="8">
                  <c:v>Treating everyone equally</c:v>
                </c:pt>
              </c:strCache>
            </c:strRef>
          </c:cat>
          <c:val>
            <c:numRef>
              <c:f>Sheet1!$C$2:$C$10</c:f>
              <c:numCache>
                <c:formatCode>General</c:formatCode>
                <c:ptCount val="9"/>
                <c:pt idx="0">
                  <c:v>18</c:v>
                </c:pt>
                <c:pt idx="1">
                  <c:v>24</c:v>
                </c:pt>
                <c:pt idx="2">
                  <c:v>36</c:v>
                </c:pt>
                <c:pt idx="3">
                  <c:v>29</c:v>
                </c:pt>
                <c:pt idx="4">
                  <c:v>36</c:v>
                </c:pt>
                <c:pt idx="5">
                  <c:v>23</c:v>
                </c:pt>
                <c:pt idx="6">
                  <c:v>34</c:v>
                </c:pt>
                <c:pt idx="7">
                  <c:v>36</c:v>
                </c:pt>
                <c:pt idx="8">
                  <c:v>48</c:v>
                </c:pt>
              </c:numCache>
            </c:numRef>
          </c:val>
        </c:ser>
        <c:dLbls>
          <c:showLegendKey val="0"/>
          <c:showVal val="0"/>
          <c:showCatName val="0"/>
          <c:showSerName val="0"/>
          <c:showPercent val="0"/>
          <c:showBubbleSize val="0"/>
        </c:dLbls>
        <c:gapWidth val="22"/>
        <c:axId val="136522240"/>
        <c:axId val="138881856"/>
      </c:barChart>
      <c:catAx>
        <c:axId val="136522240"/>
        <c:scaling>
          <c:orientation val="minMax"/>
        </c:scaling>
        <c:delete val="0"/>
        <c:axPos val="l"/>
        <c:numFmt formatCode="General" sourceLinked="1"/>
        <c:majorTickMark val="out"/>
        <c:minorTickMark val="none"/>
        <c:tickLblPos val="nextTo"/>
        <c:txPr>
          <a:bodyPr/>
          <a:lstStyle/>
          <a:p>
            <a:pPr>
              <a:defRPr sz="1400" b="1"/>
            </a:pPr>
            <a:endParaRPr lang="en-US"/>
          </a:p>
        </c:txPr>
        <c:crossAx val="138881856"/>
        <c:crosses val="autoZero"/>
        <c:auto val="0"/>
        <c:lblAlgn val="ctr"/>
        <c:lblOffset val="100"/>
        <c:noMultiLvlLbl val="0"/>
      </c:catAx>
      <c:valAx>
        <c:axId val="138881856"/>
        <c:scaling>
          <c:orientation val="minMax"/>
          <c:max val="9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136522240"/>
        <c:crosses val="autoZero"/>
        <c:crossBetween val="between"/>
        <c:majorUnit val="20"/>
      </c:valAx>
    </c:plotArea>
    <c:legend>
      <c:legendPos val="r"/>
      <c:layout>
        <c:manualLayout>
          <c:xMode val="edge"/>
          <c:yMode val="edge"/>
          <c:x val="0.6984739093523632"/>
          <c:y val="5.8210450075673541E-2"/>
          <c:w val="0.28284657177165978"/>
          <c:h val="0.12322992630556139"/>
        </c:manualLayout>
      </c:layout>
      <c:overlay val="0"/>
      <c:txPr>
        <a:bodyPr/>
        <a:lstStyle/>
        <a:p>
          <a:pPr>
            <a:defRPr sz="1400" b="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22536344638823613"/>
          <c:w val="0.91777295466271847"/>
          <c:h val="0.49171770351039262"/>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Sheet1!$B$2:$B$4</c:f>
              <c:numCache>
                <c:formatCode>General</c:formatCode>
                <c:ptCount val="3"/>
                <c:pt idx="0">
                  <c:v>28</c:v>
                </c:pt>
                <c:pt idx="1">
                  <c:v>31</c:v>
                </c:pt>
                <c:pt idx="2">
                  <c:v>33</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Sheet1!$C$2:$C$4</c:f>
              <c:numCache>
                <c:formatCode>General</c:formatCode>
                <c:ptCount val="3"/>
                <c:pt idx="0">
                  <c:v>10</c:v>
                </c:pt>
                <c:pt idx="1">
                  <c:v>15</c:v>
                </c:pt>
                <c:pt idx="2">
                  <c:v>14</c:v>
                </c:pt>
              </c:numCache>
            </c:numRef>
          </c:val>
        </c:ser>
        <c:ser>
          <c:idx val="2"/>
          <c:order val="2"/>
          <c:tx>
            <c:strRef>
              <c:f>Sheet1!$D$1</c:f>
              <c:strCache>
                <c:ptCount val="1"/>
                <c:pt idx="0">
                  <c:v>Total warm</c:v>
                </c:pt>
              </c:strCache>
            </c:strRef>
          </c:tx>
          <c:spPr>
            <a:noFill/>
          </c:spPr>
          <c:invertIfNegative val="0"/>
          <c:dLbls>
            <c:dLbl>
              <c:idx val="3"/>
              <c:layout>
                <c:manualLayout>
                  <c:x val="-5.223111552008202E-17"/>
                  <c:y val="-1.1539369859812559E-2"/>
                </c:manualLayout>
              </c:layout>
              <c:dLblPos val="ctr"/>
              <c:showLegendKey val="0"/>
              <c:showVal val="1"/>
              <c:showCatName val="0"/>
              <c:showSerName val="0"/>
              <c:showPercent val="0"/>
              <c:showBubbleSize val="0"/>
            </c:dLbl>
            <c:txPr>
              <a:bodyPr/>
              <a:lstStyle/>
              <a:p>
                <a:pPr>
                  <a:defRPr sz="2000" b="1"/>
                </a:pPr>
                <a:endParaRPr lang="en-US"/>
              </a:p>
            </c:txPr>
            <c:dLblPos val="inBase"/>
            <c:showLegendKey val="0"/>
            <c:showVal val="1"/>
            <c:showCatName val="0"/>
            <c:showSerName val="0"/>
            <c:showPercent val="0"/>
            <c:showBubbleSize val="0"/>
            <c:showLeaderLines val="0"/>
          </c:dLbls>
          <c:val>
            <c:numRef>
              <c:f>Sheet1!$D$2:$D$4</c:f>
              <c:numCache>
                <c:formatCode>General</c:formatCode>
                <c:ptCount val="3"/>
                <c:pt idx="0">
                  <c:v>38</c:v>
                </c:pt>
                <c:pt idx="1">
                  <c:v>46</c:v>
                </c:pt>
                <c:pt idx="2">
                  <c:v>47</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Sheet1!$E$2:$E$4</c:f>
              <c:numCache>
                <c:formatCode>General</c:formatCode>
                <c:ptCount val="3"/>
                <c:pt idx="0">
                  <c:v>-36</c:v>
                </c:pt>
                <c:pt idx="1">
                  <c:v>-33</c:v>
                </c:pt>
                <c:pt idx="2">
                  <c:v>-33</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Sheet1!$F$2:$F$4</c:f>
              <c:numCache>
                <c:formatCode>General</c:formatCode>
                <c:ptCount val="3"/>
                <c:pt idx="0">
                  <c:v>-5</c:v>
                </c:pt>
                <c:pt idx="1">
                  <c:v>-7</c:v>
                </c:pt>
                <c:pt idx="2">
                  <c:v>-5</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Sheet1!$G$2:$G$4</c:f>
              <c:numCache>
                <c:formatCode>General</c:formatCode>
                <c:ptCount val="3"/>
                <c:pt idx="0">
                  <c:v>-41</c:v>
                </c:pt>
                <c:pt idx="1">
                  <c:v>-40</c:v>
                </c:pt>
                <c:pt idx="2">
                  <c:v>-38</c:v>
                </c:pt>
              </c:numCache>
            </c:numRef>
          </c:val>
        </c:ser>
        <c:dLbls>
          <c:showLegendKey val="0"/>
          <c:showVal val="0"/>
          <c:showCatName val="0"/>
          <c:showSerName val="0"/>
          <c:showPercent val="0"/>
          <c:showBubbleSize val="0"/>
        </c:dLbls>
        <c:gapWidth val="75"/>
        <c:overlap val="100"/>
        <c:axId val="153693696"/>
        <c:axId val="145945088"/>
      </c:barChart>
      <c:catAx>
        <c:axId val="153693696"/>
        <c:scaling>
          <c:orientation val="minMax"/>
        </c:scaling>
        <c:delete val="1"/>
        <c:axPos val="b"/>
        <c:numFmt formatCode="General" sourceLinked="1"/>
        <c:majorTickMark val="out"/>
        <c:minorTickMark val="none"/>
        <c:tickLblPos val="nextTo"/>
        <c:crossAx val="145945088"/>
        <c:crosses val="autoZero"/>
        <c:auto val="1"/>
        <c:lblAlgn val="ctr"/>
        <c:lblOffset val="100"/>
        <c:noMultiLvlLbl val="0"/>
      </c:catAx>
      <c:valAx>
        <c:axId val="145945088"/>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53693696"/>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688437983713575"/>
          <c:y val="2.2267082673158578E-2"/>
          <c:w val="0.6168554411467797"/>
          <c:h val="0.1184855726667150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22536344638823613"/>
          <c:w val="0.91777295466271847"/>
          <c:h val="0.5120812838996921"/>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Sheet1!$B$2:$B$4</c:f>
              <c:numCache>
                <c:formatCode>General</c:formatCode>
                <c:ptCount val="3"/>
                <c:pt idx="0">
                  <c:v>22</c:v>
                </c:pt>
                <c:pt idx="1">
                  <c:v>26</c:v>
                </c:pt>
                <c:pt idx="2">
                  <c:v>30</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Sheet1!$C$2:$C$4</c:f>
              <c:numCache>
                <c:formatCode>General</c:formatCode>
                <c:ptCount val="3"/>
                <c:pt idx="0">
                  <c:v>7</c:v>
                </c:pt>
                <c:pt idx="1">
                  <c:v>7</c:v>
                </c:pt>
                <c:pt idx="2">
                  <c:v>8</c:v>
                </c:pt>
              </c:numCache>
            </c:numRef>
          </c:val>
        </c:ser>
        <c:ser>
          <c:idx val="2"/>
          <c:order val="2"/>
          <c:tx>
            <c:strRef>
              <c:f>Sheet1!$D$1</c:f>
              <c:strCache>
                <c:ptCount val="1"/>
                <c:pt idx="0">
                  <c:v>Total warm</c:v>
                </c:pt>
              </c:strCache>
            </c:strRef>
          </c:tx>
          <c:spPr>
            <a:noFill/>
          </c:spPr>
          <c:invertIfNegative val="0"/>
          <c:dLbls>
            <c:dLbl>
              <c:idx val="3"/>
              <c:layout>
                <c:manualLayout>
                  <c:x val="-5.223111552008202E-17"/>
                  <c:y val="-1.1539369859812559E-2"/>
                </c:manualLayout>
              </c:layout>
              <c:dLblPos val="ctr"/>
              <c:showLegendKey val="0"/>
              <c:showVal val="1"/>
              <c:showCatName val="0"/>
              <c:showSerName val="0"/>
              <c:showPercent val="0"/>
              <c:showBubbleSize val="0"/>
            </c:dLbl>
            <c:txPr>
              <a:bodyPr/>
              <a:lstStyle/>
              <a:p>
                <a:pPr>
                  <a:defRPr sz="2000" b="1"/>
                </a:pPr>
                <a:endParaRPr lang="en-US"/>
              </a:p>
            </c:txPr>
            <c:dLblPos val="inBase"/>
            <c:showLegendKey val="0"/>
            <c:showVal val="1"/>
            <c:showCatName val="0"/>
            <c:showSerName val="0"/>
            <c:showPercent val="0"/>
            <c:showBubbleSize val="0"/>
            <c:showLeaderLines val="0"/>
          </c:dLbls>
          <c:val>
            <c:numRef>
              <c:f>Sheet1!$D$2:$D$4</c:f>
              <c:numCache>
                <c:formatCode>General</c:formatCode>
                <c:ptCount val="3"/>
                <c:pt idx="0">
                  <c:v>29</c:v>
                </c:pt>
                <c:pt idx="1">
                  <c:v>33</c:v>
                </c:pt>
                <c:pt idx="2">
                  <c:v>38</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Sheet1!$E$2:$E$4</c:f>
              <c:numCache>
                <c:formatCode>General</c:formatCode>
                <c:ptCount val="3"/>
                <c:pt idx="0">
                  <c:v>-37</c:v>
                </c:pt>
                <c:pt idx="1">
                  <c:v>-40</c:v>
                </c:pt>
                <c:pt idx="2">
                  <c:v>-36</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Sheet1!$F$2:$F$4</c:f>
              <c:numCache>
                <c:formatCode>General</c:formatCode>
                <c:ptCount val="3"/>
                <c:pt idx="0">
                  <c:v>-7</c:v>
                </c:pt>
                <c:pt idx="1">
                  <c:v>-7</c:v>
                </c:pt>
                <c:pt idx="2">
                  <c:v>-6</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Sheet1!$G$2:$G$4</c:f>
              <c:numCache>
                <c:formatCode>General</c:formatCode>
                <c:ptCount val="3"/>
                <c:pt idx="0">
                  <c:v>-44</c:v>
                </c:pt>
                <c:pt idx="1">
                  <c:v>-47</c:v>
                </c:pt>
                <c:pt idx="2">
                  <c:v>-42</c:v>
                </c:pt>
              </c:numCache>
            </c:numRef>
          </c:val>
        </c:ser>
        <c:dLbls>
          <c:showLegendKey val="0"/>
          <c:showVal val="0"/>
          <c:showCatName val="0"/>
          <c:showSerName val="0"/>
          <c:showPercent val="0"/>
          <c:showBubbleSize val="0"/>
        </c:dLbls>
        <c:gapWidth val="75"/>
        <c:overlap val="100"/>
        <c:axId val="174833152"/>
        <c:axId val="86134144"/>
      </c:barChart>
      <c:catAx>
        <c:axId val="174833152"/>
        <c:scaling>
          <c:orientation val="minMax"/>
        </c:scaling>
        <c:delete val="1"/>
        <c:axPos val="b"/>
        <c:numFmt formatCode="General" sourceLinked="1"/>
        <c:majorTickMark val="out"/>
        <c:minorTickMark val="none"/>
        <c:tickLblPos val="nextTo"/>
        <c:crossAx val="86134144"/>
        <c:crosses val="autoZero"/>
        <c:auto val="1"/>
        <c:lblAlgn val="ctr"/>
        <c:lblOffset val="100"/>
        <c:noMultiLvlLbl val="0"/>
      </c:catAx>
      <c:valAx>
        <c:axId val="86134144"/>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74833152"/>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118637413913003"/>
          <c:y val="8.6266906753813946E-2"/>
          <c:w val="0.6168554411467797"/>
          <c:h val="5.7394831498816787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22536344638823613"/>
          <c:w val="0.91777295466271847"/>
          <c:h val="0.5120812838996921"/>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Sheet1!$B$2:$B$4</c:f>
              <c:numCache>
                <c:formatCode>General</c:formatCode>
                <c:ptCount val="3"/>
                <c:pt idx="0">
                  <c:v>33</c:v>
                </c:pt>
                <c:pt idx="1">
                  <c:v>32</c:v>
                </c:pt>
                <c:pt idx="2">
                  <c:v>40</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Sheet1!$C$2:$C$4</c:f>
              <c:numCache>
                <c:formatCode>General</c:formatCode>
                <c:ptCount val="3"/>
                <c:pt idx="0">
                  <c:v>9</c:v>
                </c:pt>
                <c:pt idx="1">
                  <c:v>9</c:v>
                </c:pt>
                <c:pt idx="2">
                  <c:v>7</c:v>
                </c:pt>
              </c:numCache>
            </c:numRef>
          </c:val>
        </c:ser>
        <c:ser>
          <c:idx val="2"/>
          <c:order val="2"/>
          <c:tx>
            <c:strRef>
              <c:f>Sheet1!$D$1</c:f>
              <c:strCache>
                <c:ptCount val="1"/>
                <c:pt idx="0">
                  <c:v>Total warm</c:v>
                </c:pt>
              </c:strCache>
            </c:strRef>
          </c:tx>
          <c:spPr>
            <a:noFill/>
          </c:spPr>
          <c:invertIfNegative val="0"/>
          <c:dLbls>
            <c:dLbl>
              <c:idx val="3"/>
              <c:layout>
                <c:manualLayout>
                  <c:x val="-5.223111552008202E-17"/>
                  <c:y val="-1.1539369859812559E-2"/>
                </c:manualLayout>
              </c:layout>
              <c:dLblPos val="ctr"/>
              <c:showLegendKey val="0"/>
              <c:showVal val="1"/>
              <c:showCatName val="0"/>
              <c:showSerName val="0"/>
              <c:showPercent val="0"/>
              <c:showBubbleSize val="0"/>
            </c:dLbl>
            <c:txPr>
              <a:bodyPr/>
              <a:lstStyle/>
              <a:p>
                <a:pPr>
                  <a:defRPr sz="2000" b="1"/>
                </a:pPr>
                <a:endParaRPr lang="en-US"/>
              </a:p>
            </c:txPr>
            <c:dLblPos val="inBase"/>
            <c:showLegendKey val="0"/>
            <c:showVal val="1"/>
            <c:showCatName val="0"/>
            <c:showSerName val="0"/>
            <c:showPercent val="0"/>
            <c:showBubbleSize val="0"/>
            <c:showLeaderLines val="0"/>
          </c:dLbls>
          <c:val>
            <c:numRef>
              <c:f>Sheet1!$D$2:$D$4</c:f>
              <c:numCache>
                <c:formatCode>General</c:formatCode>
                <c:ptCount val="3"/>
                <c:pt idx="0">
                  <c:v>42</c:v>
                </c:pt>
                <c:pt idx="1">
                  <c:v>41</c:v>
                </c:pt>
                <c:pt idx="2">
                  <c:v>47</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Sheet1!$E$2:$E$4</c:f>
              <c:numCache>
                <c:formatCode>General</c:formatCode>
                <c:ptCount val="3"/>
                <c:pt idx="0">
                  <c:v>-34</c:v>
                </c:pt>
                <c:pt idx="1">
                  <c:v>-34</c:v>
                </c:pt>
                <c:pt idx="2">
                  <c:v>-29</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Sheet1!$F$2:$F$4</c:f>
              <c:numCache>
                <c:formatCode>General</c:formatCode>
                <c:ptCount val="3"/>
                <c:pt idx="0">
                  <c:v>-4</c:v>
                </c:pt>
                <c:pt idx="1">
                  <c:v>-3</c:v>
                </c:pt>
                <c:pt idx="2">
                  <c:v>-5</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Sheet1!$G$2:$G$4</c:f>
              <c:numCache>
                <c:formatCode>General</c:formatCode>
                <c:ptCount val="3"/>
                <c:pt idx="0">
                  <c:v>-38</c:v>
                </c:pt>
                <c:pt idx="1">
                  <c:v>-37</c:v>
                </c:pt>
                <c:pt idx="2">
                  <c:v>-34</c:v>
                </c:pt>
              </c:numCache>
            </c:numRef>
          </c:val>
        </c:ser>
        <c:dLbls>
          <c:showLegendKey val="0"/>
          <c:showVal val="0"/>
          <c:showCatName val="0"/>
          <c:showSerName val="0"/>
          <c:showPercent val="0"/>
          <c:showBubbleSize val="0"/>
        </c:dLbls>
        <c:gapWidth val="75"/>
        <c:overlap val="100"/>
        <c:axId val="155791872"/>
        <c:axId val="154492224"/>
      </c:barChart>
      <c:catAx>
        <c:axId val="155791872"/>
        <c:scaling>
          <c:orientation val="minMax"/>
        </c:scaling>
        <c:delete val="1"/>
        <c:axPos val="b"/>
        <c:numFmt formatCode="General" sourceLinked="1"/>
        <c:majorTickMark val="out"/>
        <c:minorTickMark val="none"/>
        <c:tickLblPos val="nextTo"/>
        <c:crossAx val="154492224"/>
        <c:crosses val="autoZero"/>
        <c:auto val="1"/>
        <c:lblAlgn val="ctr"/>
        <c:lblOffset val="100"/>
        <c:noMultiLvlLbl val="0"/>
      </c:catAx>
      <c:valAx>
        <c:axId val="154492224"/>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55791872"/>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688437983713575"/>
          <c:y val="2.2267082673158578E-2"/>
          <c:w val="0.6168554411467797"/>
          <c:h val="7.194024606260209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38116607981558"/>
          <c:y val="2.2142544681914761E-2"/>
          <c:w val="0.51161883392018437"/>
          <c:h val="0.95490844894388216"/>
        </c:manualLayout>
      </c:layout>
      <c:barChart>
        <c:barDir val="bar"/>
        <c:grouping val="clustered"/>
        <c:varyColors val="0"/>
        <c:ser>
          <c:idx val="0"/>
          <c:order val="0"/>
          <c:tx>
            <c:strRef>
              <c:f>Sheet1!$B$1</c:f>
              <c:strCache>
                <c:ptCount val="1"/>
                <c:pt idx="0">
                  <c:v>Work professionally on behalf of people with disabilities</c:v>
                </c:pt>
              </c:strCache>
            </c:strRef>
          </c:tx>
          <c:spPr>
            <a:solidFill>
              <a:schemeClr val="accent5">
                <a:lumMod val="50000"/>
              </a:schemeClr>
            </a:solidFill>
            <a:ln>
              <a:solidFill>
                <a:schemeClr val="bg1"/>
              </a:solidFill>
            </a:ln>
          </c:spPr>
          <c:invertIfNegative val="0"/>
          <c:dLbls>
            <c:spPr>
              <a:noFill/>
              <a:ln>
                <a:noFill/>
              </a:ln>
              <a:effectLst/>
            </c:spPr>
            <c:txPr>
              <a:bodyPr/>
              <a:lstStyle/>
              <a:p>
                <a:pPr>
                  <a:defRPr sz="1800" b="1">
                    <a:solidFill>
                      <a:schemeClr val="tx1"/>
                    </a:solidFill>
                    <a:latin typeface="Calibri (Body)"/>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Professional (doctor, lawyer, accountant)</c:v>
                </c:pt>
                <c:pt idx="1">
                  <c:v>White collar</c:v>
                </c:pt>
                <c:pt idx="2">
                  <c:v>Executive</c:v>
                </c:pt>
                <c:pt idx="3">
                  <c:v>Teacher</c:v>
                </c:pt>
                <c:pt idx="4">
                  <c:v>Healthcare worker</c:v>
                </c:pt>
              </c:strCache>
            </c:strRef>
          </c:cat>
          <c:val>
            <c:numRef>
              <c:f>Sheet1!$B$2:$B$6</c:f>
              <c:numCache>
                <c:formatCode>General</c:formatCode>
                <c:ptCount val="5"/>
                <c:pt idx="0">
                  <c:v>7</c:v>
                </c:pt>
                <c:pt idx="1">
                  <c:v>8</c:v>
                </c:pt>
                <c:pt idx="2">
                  <c:v>9</c:v>
                </c:pt>
                <c:pt idx="3">
                  <c:v>18</c:v>
                </c:pt>
                <c:pt idx="4">
                  <c:v>21</c:v>
                </c:pt>
              </c:numCache>
            </c:numRef>
          </c:val>
        </c:ser>
        <c:dLbls>
          <c:showLegendKey val="0"/>
          <c:showVal val="0"/>
          <c:showCatName val="0"/>
          <c:showSerName val="0"/>
          <c:showPercent val="0"/>
          <c:showBubbleSize val="0"/>
        </c:dLbls>
        <c:gapWidth val="22"/>
        <c:axId val="86067200"/>
        <c:axId val="128274368"/>
      </c:barChart>
      <c:catAx>
        <c:axId val="86067200"/>
        <c:scaling>
          <c:orientation val="minMax"/>
        </c:scaling>
        <c:delete val="0"/>
        <c:axPos val="l"/>
        <c:numFmt formatCode="General" sourceLinked="1"/>
        <c:majorTickMark val="out"/>
        <c:minorTickMark val="none"/>
        <c:tickLblPos val="nextTo"/>
        <c:txPr>
          <a:bodyPr/>
          <a:lstStyle/>
          <a:p>
            <a:pPr>
              <a:defRPr sz="1800" b="1"/>
            </a:pPr>
            <a:endParaRPr lang="en-US"/>
          </a:p>
        </c:txPr>
        <c:crossAx val="128274368"/>
        <c:crosses val="autoZero"/>
        <c:auto val="0"/>
        <c:lblAlgn val="ctr"/>
        <c:lblOffset val="100"/>
        <c:noMultiLvlLbl val="0"/>
      </c:catAx>
      <c:valAx>
        <c:axId val="128274368"/>
        <c:scaling>
          <c:orientation val="minMax"/>
          <c:max val="9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86067200"/>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22536344638823613"/>
          <c:w val="0.91777295466271847"/>
          <c:h val="0.52080853263796323"/>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Sheet1!$B$2:$B$4</c:f>
              <c:numCache>
                <c:formatCode>General</c:formatCode>
                <c:ptCount val="3"/>
                <c:pt idx="0">
                  <c:v>21</c:v>
                </c:pt>
                <c:pt idx="1">
                  <c:v>30</c:v>
                </c:pt>
                <c:pt idx="2">
                  <c:v>27</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Sheet1!$C$2:$C$4</c:f>
              <c:numCache>
                <c:formatCode>General</c:formatCode>
                <c:ptCount val="3"/>
                <c:pt idx="0">
                  <c:v>14</c:v>
                </c:pt>
                <c:pt idx="1">
                  <c:v>15</c:v>
                </c:pt>
                <c:pt idx="2">
                  <c:v>17</c:v>
                </c:pt>
              </c:numCache>
            </c:numRef>
          </c:val>
        </c:ser>
        <c:ser>
          <c:idx val="2"/>
          <c:order val="2"/>
          <c:tx>
            <c:strRef>
              <c:f>Sheet1!$D$1</c:f>
              <c:strCache>
                <c:ptCount val="1"/>
                <c:pt idx="0">
                  <c:v>Total warm</c:v>
                </c:pt>
              </c:strCache>
            </c:strRef>
          </c:tx>
          <c:spPr>
            <a:noFill/>
          </c:spPr>
          <c:invertIfNegative val="0"/>
          <c:dLbls>
            <c:dLbl>
              <c:idx val="3"/>
              <c:layout>
                <c:manualLayout>
                  <c:x val="-5.223111552008202E-17"/>
                  <c:y val="-1.1539369859812559E-2"/>
                </c:manualLayout>
              </c:layout>
              <c:dLblPos val="ctr"/>
              <c:showLegendKey val="0"/>
              <c:showVal val="1"/>
              <c:showCatName val="0"/>
              <c:showSerName val="0"/>
              <c:showPercent val="0"/>
              <c:showBubbleSize val="0"/>
            </c:dLbl>
            <c:txPr>
              <a:bodyPr/>
              <a:lstStyle/>
              <a:p>
                <a:pPr>
                  <a:defRPr sz="2000" b="1"/>
                </a:pPr>
                <a:endParaRPr lang="en-US"/>
              </a:p>
            </c:txPr>
            <c:dLblPos val="inBase"/>
            <c:showLegendKey val="0"/>
            <c:showVal val="1"/>
            <c:showCatName val="0"/>
            <c:showSerName val="0"/>
            <c:showPercent val="0"/>
            <c:showBubbleSize val="0"/>
            <c:showLeaderLines val="0"/>
          </c:dLbls>
          <c:val>
            <c:numRef>
              <c:f>Sheet1!$D$2:$D$4</c:f>
              <c:numCache>
                <c:formatCode>General</c:formatCode>
                <c:ptCount val="3"/>
                <c:pt idx="0">
                  <c:v>35</c:v>
                </c:pt>
                <c:pt idx="1">
                  <c:v>45</c:v>
                </c:pt>
                <c:pt idx="2">
                  <c:v>44</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Sheet1!$E$2:$E$4</c:f>
              <c:numCache>
                <c:formatCode>General</c:formatCode>
                <c:ptCount val="3"/>
                <c:pt idx="0">
                  <c:v>-22</c:v>
                </c:pt>
                <c:pt idx="1">
                  <c:v>-20</c:v>
                </c:pt>
                <c:pt idx="2">
                  <c:v>-21</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Sheet1!$F$2:$F$4</c:f>
              <c:numCache>
                <c:formatCode>General</c:formatCode>
                <c:ptCount val="3"/>
                <c:pt idx="0">
                  <c:v>-9</c:v>
                </c:pt>
                <c:pt idx="1">
                  <c:v>-6</c:v>
                </c:pt>
                <c:pt idx="2">
                  <c:v>-8</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Sheet1!$G$2:$G$4</c:f>
              <c:numCache>
                <c:formatCode>General</c:formatCode>
                <c:ptCount val="3"/>
                <c:pt idx="0">
                  <c:v>-31</c:v>
                </c:pt>
                <c:pt idx="1">
                  <c:v>-26</c:v>
                </c:pt>
                <c:pt idx="2">
                  <c:v>-29</c:v>
                </c:pt>
              </c:numCache>
            </c:numRef>
          </c:val>
        </c:ser>
        <c:dLbls>
          <c:showLegendKey val="0"/>
          <c:showVal val="0"/>
          <c:showCatName val="0"/>
          <c:showSerName val="0"/>
          <c:showPercent val="0"/>
          <c:showBubbleSize val="0"/>
        </c:dLbls>
        <c:gapWidth val="75"/>
        <c:overlap val="100"/>
        <c:axId val="156891648"/>
        <c:axId val="154959168"/>
      </c:barChart>
      <c:catAx>
        <c:axId val="156891648"/>
        <c:scaling>
          <c:orientation val="minMax"/>
        </c:scaling>
        <c:delete val="1"/>
        <c:axPos val="b"/>
        <c:numFmt formatCode="General" sourceLinked="1"/>
        <c:majorTickMark val="out"/>
        <c:minorTickMark val="none"/>
        <c:tickLblPos val="nextTo"/>
        <c:crossAx val="154959168"/>
        <c:crosses val="autoZero"/>
        <c:auto val="1"/>
        <c:lblAlgn val="ctr"/>
        <c:lblOffset val="100"/>
        <c:noMultiLvlLbl val="0"/>
      </c:catAx>
      <c:valAx>
        <c:axId val="154959168"/>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56891648"/>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688437983713575"/>
          <c:y val="2.2267082673158578E-2"/>
          <c:w val="0.6168554411467797"/>
          <c:h val="0.13012190431774331"/>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7045337281562E-2"/>
          <c:y val="0.22536344638823613"/>
          <c:w val="0.91777295466271847"/>
          <c:h val="0.5120812838996921"/>
        </c:manualLayout>
      </c:layout>
      <c:barChart>
        <c:barDir val="col"/>
        <c:grouping val="stacked"/>
        <c:varyColors val="0"/>
        <c:ser>
          <c:idx val="0"/>
          <c:order val="0"/>
          <c:tx>
            <c:strRef>
              <c:f>Sheet1!$B$1</c:f>
              <c:strCache>
                <c:ptCount val="1"/>
                <c:pt idx="0">
                  <c:v>Very warm (75-100)</c:v>
                </c:pt>
              </c:strCache>
            </c:strRef>
          </c:tx>
          <c:spPr>
            <a:solidFill>
              <a:srgbClr val="C00000"/>
            </a:solidFill>
            <a:ln>
              <a:solidFill>
                <a:schemeClr val="bg1"/>
              </a:solidFill>
            </a:ln>
          </c:spPr>
          <c:invertIfNegative val="0"/>
          <c:dLbls>
            <c:txPr>
              <a:bodyPr/>
              <a:lstStyle/>
              <a:p>
                <a:pPr>
                  <a:defRPr sz="2000" b="1">
                    <a:solidFill>
                      <a:schemeClr val="bg1"/>
                    </a:solidFill>
                  </a:defRPr>
                </a:pPr>
                <a:endParaRPr lang="en-US"/>
              </a:p>
            </c:txPr>
            <c:showLegendKey val="0"/>
            <c:showVal val="1"/>
            <c:showCatName val="0"/>
            <c:showSerName val="0"/>
            <c:showPercent val="0"/>
            <c:showBubbleSize val="0"/>
            <c:showLeaderLines val="0"/>
          </c:dLbls>
          <c:val>
            <c:numRef>
              <c:f>Sheet1!$B$2:$B$4</c:f>
              <c:numCache>
                <c:formatCode>General</c:formatCode>
                <c:ptCount val="3"/>
                <c:pt idx="0">
                  <c:v>36</c:v>
                </c:pt>
                <c:pt idx="1">
                  <c:v>38</c:v>
                </c:pt>
                <c:pt idx="2">
                  <c:v>40</c:v>
                </c:pt>
              </c:numCache>
            </c:numRef>
          </c:val>
        </c:ser>
        <c:ser>
          <c:idx val="1"/>
          <c:order val="1"/>
          <c:tx>
            <c:strRef>
              <c:f>Sheet1!$C$1</c:f>
              <c:strCache>
                <c:ptCount val="1"/>
                <c:pt idx="0">
                  <c:v>warm</c:v>
                </c:pt>
              </c:strCache>
            </c:strRef>
          </c:tx>
          <c:spPr>
            <a:solidFill>
              <a:srgbClr val="FF0000"/>
            </a:solidFill>
            <a:ln>
              <a:solidFill>
                <a:schemeClr val="bg1"/>
              </a:solidFill>
            </a:ln>
          </c:spPr>
          <c:invertIfNegative val="0"/>
          <c:val>
            <c:numRef>
              <c:f>Sheet1!$C$2:$C$4</c:f>
              <c:numCache>
                <c:formatCode>General</c:formatCode>
                <c:ptCount val="3"/>
                <c:pt idx="0">
                  <c:v>14</c:v>
                </c:pt>
                <c:pt idx="1">
                  <c:v>14</c:v>
                </c:pt>
                <c:pt idx="2">
                  <c:v>15</c:v>
                </c:pt>
              </c:numCache>
            </c:numRef>
          </c:val>
        </c:ser>
        <c:ser>
          <c:idx val="2"/>
          <c:order val="2"/>
          <c:tx>
            <c:strRef>
              <c:f>Sheet1!$D$1</c:f>
              <c:strCache>
                <c:ptCount val="1"/>
                <c:pt idx="0">
                  <c:v>Total warm</c:v>
                </c:pt>
              </c:strCache>
            </c:strRef>
          </c:tx>
          <c:spPr>
            <a:noFill/>
          </c:spPr>
          <c:invertIfNegative val="0"/>
          <c:dLbls>
            <c:dLbl>
              <c:idx val="3"/>
              <c:layout>
                <c:manualLayout>
                  <c:x val="-5.223111552008202E-17"/>
                  <c:y val="-1.1539369859812559E-2"/>
                </c:manualLayout>
              </c:layout>
              <c:dLblPos val="ctr"/>
              <c:showLegendKey val="0"/>
              <c:showVal val="1"/>
              <c:showCatName val="0"/>
              <c:showSerName val="0"/>
              <c:showPercent val="0"/>
              <c:showBubbleSize val="0"/>
            </c:dLbl>
            <c:txPr>
              <a:bodyPr/>
              <a:lstStyle/>
              <a:p>
                <a:pPr>
                  <a:defRPr sz="2000" b="1"/>
                </a:pPr>
                <a:endParaRPr lang="en-US"/>
              </a:p>
            </c:txPr>
            <c:dLblPos val="inBase"/>
            <c:showLegendKey val="0"/>
            <c:showVal val="1"/>
            <c:showCatName val="0"/>
            <c:showSerName val="0"/>
            <c:showPercent val="0"/>
            <c:showBubbleSize val="0"/>
            <c:showLeaderLines val="0"/>
          </c:dLbls>
          <c:val>
            <c:numRef>
              <c:f>Sheet1!$D$2:$D$4</c:f>
              <c:numCache>
                <c:formatCode>General</c:formatCode>
                <c:ptCount val="3"/>
                <c:pt idx="0">
                  <c:v>50</c:v>
                </c:pt>
                <c:pt idx="1">
                  <c:v>52</c:v>
                </c:pt>
                <c:pt idx="2">
                  <c:v>55</c:v>
                </c:pt>
              </c:numCache>
            </c:numRef>
          </c:val>
        </c:ser>
        <c:ser>
          <c:idx val="3"/>
          <c:order val="3"/>
          <c:tx>
            <c:strRef>
              <c:f>Sheet1!$E$1</c:f>
              <c:strCache>
                <c:ptCount val="1"/>
                <c:pt idx="0">
                  <c:v>Very cool (0-25)</c:v>
                </c:pt>
              </c:strCache>
            </c:strRef>
          </c:tx>
          <c:spPr>
            <a:solidFill>
              <a:srgbClr val="F0AD06"/>
            </a:solidFill>
            <a:ln>
              <a:solidFill>
                <a:schemeClr val="bg1"/>
              </a:solidFill>
            </a:ln>
          </c:spPr>
          <c:invertIfNegative val="0"/>
          <c:dLbls>
            <c:numFmt formatCode="#,##0;[Black]#,##0" sourceLinked="0"/>
            <c:txPr>
              <a:bodyPr/>
              <a:lstStyle/>
              <a:p>
                <a:pPr>
                  <a:defRPr sz="2000" b="1"/>
                </a:pPr>
                <a:endParaRPr lang="en-US"/>
              </a:p>
            </c:txPr>
            <c:showLegendKey val="0"/>
            <c:showVal val="1"/>
            <c:showCatName val="0"/>
            <c:showSerName val="0"/>
            <c:showPercent val="0"/>
            <c:showBubbleSize val="0"/>
            <c:showLeaderLines val="0"/>
          </c:dLbls>
          <c:val>
            <c:numRef>
              <c:f>Sheet1!$E$2:$E$4</c:f>
              <c:numCache>
                <c:formatCode>General</c:formatCode>
                <c:ptCount val="3"/>
                <c:pt idx="0">
                  <c:v>-21</c:v>
                </c:pt>
                <c:pt idx="1">
                  <c:v>-24</c:v>
                </c:pt>
                <c:pt idx="2">
                  <c:v>-17</c:v>
                </c:pt>
              </c:numCache>
            </c:numRef>
          </c:val>
        </c:ser>
        <c:ser>
          <c:idx val="4"/>
          <c:order val="4"/>
          <c:tx>
            <c:strRef>
              <c:f>Sheet1!$F$1</c:f>
              <c:strCache>
                <c:ptCount val="1"/>
                <c:pt idx="0">
                  <c:v>cool</c:v>
                </c:pt>
              </c:strCache>
            </c:strRef>
          </c:tx>
          <c:spPr>
            <a:solidFill>
              <a:srgbClr val="FFFF00"/>
            </a:solidFill>
            <a:ln>
              <a:solidFill>
                <a:schemeClr val="bg1"/>
              </a:solidFill>
            </a:ln>
          </c:spPr>
          <c:invertIfNegative val="0"/>
          <c:val>
            <c:numRef>
              <c:f>Sheet1!$F$2:$F$4</c:f>
              <c:numCache>
                <c:formatCode>General</c:formatCode>
                <c:ptCount val="3"/>
                <c:pt idx="0">
                  <c:v>-5</c:v>
                </c:pt>
                <c:pt idx="1">
                  <c:v>-5</c:v>
                </c:pt>
                <c:pt idx="2">
                  <c:v>-6</c:v>
                </c:pt>
              </c:numCache>
            </c:numRef>
          </c:val>
        </c:ser>
        <c:ser>
          <c:idx val="5"/>
          <c:order val="5"/>
          <c:tx>
            <c:strRef>
              <c:f>Sheet1!$G$1</c:f>
              <c:strCache>
                <c:ptCount val="1"/>
                <c:pt idx="0">
                  <c:v>Total cool</c:v>
                </c:pt>
              </c:strCache>
            </c:strRef>
          </c:tx>
          <c:spPr>
            <a:noFill/>
          </c:spPr>
          <c:invertIfNegative val="0"/>
          <c:dLbls>
            <c:numFmt formatCode="#,##0;[Black]#,##0" sourceLinked="0"/>
            <c:txPr>
              <a:bodyPr/>
              <a:lstStyle/>
              <a:p>
                <a:pPr>
                  <a:defRPr sz="2000" b="1"/>
                </a:pPr>
                <a:endParaRPr lang="en-US"/>
              </a:p>
            </c:txPr>
            <c:dLblPos val="inBase"/>
            <c:showLegendKey val="0"/>
            <c:showVal val="1"/>
            <c:showCatName val="0"/>
            <c:showSerName val="0"/>
            <c:showPercent val="0"/>
            <c:showBubbleSize val="0"/>
            <c:showLeaderLines val="0"/>
          </c:dLbls>
          <c:val>
            <c:numRef>
              <c:f>Sheet1!$G$2:$G$4</c:f>
              <c:numCache>
                <c:formatCode>General</c:formatCode>
                <c:ptCount val="3"/>
                <c:pt idx="0">
                  <c:v>-26</c:v>
                </c:pt>
                <c:pt idx="1">
                  <c:v>-29</c:v>
                </c:pt>
                <c:pt idx="2">
                  <c:v>-23</c:v>
                </c:pt>
              </c:numCache>
            </c:numRef>
          </c:val>
        </c:ser>
        <c:dLbls>
          <c:showLegendKey val="0"/>
          <c:showVal val="0"/>
          <c:showCatName val="0"/>
          <c:showSerName val="0"/>
          <c:showPercent val="0"/>
          <c:showBubbleSize val="0"/>
        </c:dLbls>
        <c:gapWidth val="75"/>
        <c:overlap val="100"/>
        <c:axId val="157406720"/>
        <c:axId val="154972096"/>
      </c:barChart>
      <c:catAx>
        <c:axId val="157406720"/>
        <c:scaling>
          <c:orientation val="minMax"/>
        </c:scaling>
        <c:delete val="1"/>
        <c:axPos val="b"/>
        <c:numFmt formatCode="General" sourceLinked="1"/>
        <c:majorTickMark val="out"/>
        <c:minorTickMark val="none"/>
        <c:tickLblPos val="nextTo"/>
        <c:crossAx val="154972096"/>
        <c:crosses val="autoZero"/>
        <c:auto val="1"/>
        <c:lblAlgn val="ctr"/>
        <c:lblOffset val="100"/>
        <c:noMultiLvlLbl val="0"/>
      </c:catAx>
      <c:valAx>
        <c:axId val="154972096"/>
        <c:scaling>
          <c:orientation val="minMax"/>
          <c:max val="80"/>
          <c:min val="-80"/>
        </c:scaling>
        <c:delete val="0"/>
        <c:axPos val="l"/>
        <c:majorGridlines>
          <c:spPr>
            <a:ln>
              <a:noFill/>
            </a:ln>
          </c:spPr>
        </c:majorGridlines>
        <c:numFmt formatCode="#,##0.00" sourceLinked="0"/>
        <c:majorTickMark val="out"/>
        <c:minorTickMark val="none"/>
        <c:tickLblPos val="nextTo"/>
        <c:txPr>
          <a:bodyPr/>
          <a:lstStyle/>
          <a:p>
            <a:pPr>
              <a:defRPr sz="1600"/>
            </a:pPr>
            <a:endParaRPr lang="en-US"/>
          </a:p>
        </c:txPr>
        <c:crossAx val="157406720"/>
        <c:crosses val="autoZero"/>
        <c:crossBetween val="between"/>
        <c:majorUnit val="40"/>
        <c:minorUnit val="10"/>
      </c:valAx>
      <c:spPr>
        <a:noFill/>
      </c:spPr>
    </c:plotArea>
    <c:legend>
      <c:legendPos val="t"/>
      <c:legendEntry>
        <c:idx val="1"/>
        <c:delete val="1"/>
      </c:legendEntry>
      <c:legendEntry>
        <c:idx val="2"/>
        <c:delete val="1"/>
      </c:legendEntry>
      <c:legendEntry>
        <c:idx val="4"/>
        <c:delete val="1"/>
      </c:legendEntry>
      <c:legendEntry>
        <c:idx val="5"/>
        <c:delete val="1"/>
      </c:legendEntry>
      <c:layout>
        <c:manualLayout>
          <c:xMode val="edge"/>
          <c:yMode val="edge"/>
          <c:x val="0.22118637413913003"/>
          <c:y val="2.5176165585915639E-2"/>
          <c:w val="0.6168554411467797"/>
          <c:h val="7.4849328975359147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09795093175324"/>
          <c:y val="0.24194207895183326"/>
          <c:w val="0.35748972416183827"/>
          <c:h val="0.59963986504180222"/>
        </c:manualLayout>
      </c:layout>
      <c:pieChart>
        <c:varyColors val="1"/>
        <c:ser>
          <c:idx val="0"/>
          <c:order val="0"/>
          <c:tx>
            <c:strRef>
              <c:f>Sheet1!$B$1</c:f>
              <c:strCache>
                <c:ptCount val="1"/>
                <c:pt idx="0">
                  <c:v>Party ID</c:v>
                </c:pt>
              </c:strCache>
            </c:strRef>
          </c:tx>
          <c:spPr>
            <a:solidFill>
              <a:srgbClr val="002060"/>
            </a:solidFill>
            <a:ln>
              <a:solidFill>
                <a:schemeClr val="bg1"/>
              </a:solidFill>
            </a:ln>
          </c:spPr>
          <c:dPt>
            <c:idx val="0"/>
            <c:bubble3D val="0"/>
            <c:spPr>
              <a:solidFill>
                <a:schemeClr val="accent5">
                  <a:lumMod val="20000"/>
                  <a:lumOff val="80000"/>
                </a:schemeClr>
              </a:solidFill>
              <a:ln>
                <a:solidFill>
                  <a:schemeClr val="bg1"/>
                </a:solidFill>
              </a:ln>
            </c:spPr>
          </c:dPt>
          <c:dPt>
            <c:idx val="1"/>
            <c:bubble3D val="0"/>
            <c:spPr>
              <a:solidFill>
                <a:schemeClr val="accent5">
                  <a:lumMod val="60000"/>
                  <a:lumOff val="40000"/>
                </a:schemeClr>
              </a:solidFill>
              <a:ln>
                <a:noFill/>
              </a:ln>
            </c:spPr>
          </c:dPt>
          <c:dPt>
            <c:idx val="2"/>
            <c:bubble3D val="0"/>
            <c:spPr>
              <a:solidFill>
                <a:schemeClr val="accent5">
                  <a:lumMod val="75000"/>
                </a:schemeClr>
              </a:solidFill>
              <a:ln>
                <a:solidFill>
                  <a:schemeClr val="bg1"/>
                </a:solidFill>
              </a:ln>
            </c:spPr>
          </c:dPt>
          <c:dPt>
            <c:idx val="3"/>
            <c:bubble3D val="0"/>
            <c:spPr>
              <a:solidFill>
                <a:schemeClr val="accent5">
                  <a:lumMod val="50000"/>
                </a:schemeClr>
              </a:solidFill>
              <a:ln>
                <a:solidFill>
                  <a:schemeClr val="bg1"/>
                </a:solidFill>
              </a:ln>
            </c:spPr>
          </c:dPt>
          <c:dPt>
            <c:idx val="4"/>
            <c:bubble3D val="0"/>
            <c:spPr>
              <a:pattFill prst="pct75">
                <a:fgClr>
                  <a:schemeClr val="accent5">
                    <a:lumMod val="50000"/>
                  </a:schemeClr>
                </a:fgClr>
                <a:bgClr>
                  <a:schemeClr val="bg1"/>
                </a:bgClr>
              </a:pattFill>
              <a:ln>
                <a:solidFill>
                  <a:schemeClr val="bg1"/>
                </a:solidFill>
              </a:ln>
            </c:spPr>
          </c:dPt>
          <c:dPt>
            <c:idx val="5"/>
            <c:bubble3D val="0"/>
            <c:spPr>
              <a:solidFill>
                <a:schemeClr val="accent5">
                  <a:lumMod val="60000"/>
                  <a:lumOff val="40000"/>
                </a:schemeClr>
              </a:solidFill>
              <a:ln>
                <a:solidFill>
                  <a:schemeClr val="bg1"/>
                </a:solidFill>
              </a:ln>
            </c:spPr>
          </c:dPt>
          <c:dPt>
            <c:idx val="6"/>
            <c:bubble3D val="0"/>
            <c:spPr>
              <a:solidFill>
                <a:schemeClr val="bg1"/>
              </a:solidFill>
              <a:ln>
                <a:solidFill>
                  <a:schemeClr val="bg1"/>
                </a:solidFill>
              </a:ln>
            </c:spPr>
          </c:dPt>
          <c:dLbls>
            <c:dLbl>
              <c:idx val="0"/>
              <c:layout>
                <c:manualLayout>
                  <c:x val="9.6980161303916498E-2"/>
                  <c:y val="4.0321533939843633E-2"/>
                </c:manualLayout>
              </c:layout>
              <c:tx>
                <c:rich>
                  <a:bodyPr/>
                  <a:lstStyle/>
                  <a:p>
                    <a:r>
                      <a:rPr lang="en-US" dirty="0" smtClean="0">
                        <a:solidFill>
                          <a:schemeClr val="tx1"/>
                        </a:solidFill>
                      </a:rPr>
                      <a:t>19</a:t>
                    </a:r>
                    <a:endParaRPr lang="en-US" dirty="0">
                      <a:solidFill>
                        <a:schemeClr val="tx1"/>
                      </a:solidFill>
                    </a:endParaRPr>
                  </a:p>
                </c:rich>
              </c:tx>
              <c:dLblPos val="bestFit"/>
              <c:showLegendKey val="0"/>
              <c:showVal val="1"/>
              <c:showCatName val="0"/>
              <c:showSerName val="0"/>
              <c:showPercent val="0"/>
              <c:showBubbleSize val="0"/>
            </c:dLbl>
            <c:dLbl>
              <c:idx val="1"/>
              <c:layout>
                <c:manualLayout>
                  <c:x val="5.4655554374222599E-2"/>
                  <c:y val="0.1462917957053356"/>
                </c:manualLayout>
              </c:layout>
              <c:tx>
                <c:rich>
                  <a:bodyPr/>
                  <a:lstStyle/>
                  <a:p>
                    <a:r>
                      <a:rPr lang="en-US" dirty="0" smtClean="0">
                        <a:solidFill>
                          <a:schemeClr val="tx1"/>
                        </a:solidFill>
                      </a:rPr>
                      <a:t>11</a:t>
                    </a:r>
                    <a:endParaRPr lang="en-US" dirty="0">
                      <a:solidFill>
                        <a:schemeClr val="tx1"/>
                      </a:solidFill>
                    </a:endParaRPr>
                  </a:p>
                </c:rich>
              </c:tx>
              <c:dLblPos val="bestFit"/>
              <c:showLegendKey val="0"/>
              <c:showVal val="1"/>
              <c:showCatName val="0"/>
              <c:showSerName val="0"/>
              <c:showPercent val="0"/>
              <c:showBubbleSize val="0"/>
            </c:dLbl>
            <c:dLbl>
              <c:idx val="2"/>
              <c:layout>
                <c:manualLayout>
                  <c:x val="-0.12380836945613757"/>
                  <c:y val="-5.9308882283714996E-2"/>
                </c:manualLayout>
              </c:layout>
              <c:tx>
                <c:rich>
                  <a:bodyPr/>
                  <a:lstStyle/>
                  <a:p>
                    <a:r>
                      <a:rPr lang="en-US" dirty="0" smtClean="0">
                        <a:solidFill>
                          <a:schemeClr val="tx1"/>
                        </a:solidFill>
                      </a:rPr>
                      <a:t>60</a:t>
                    </a:r>
                    <a:endParaRPr lang="en-US" dirty="0">
                      <a:solidFill>
                        <a:schemeClr val="tx1"/>
                      </a:solidFill>
                    </a:endParaRPr>
                  </a:p>
                </c:rich>
              </c:tx>
              <c:dLblPos val="bestFit"/>
              <c:showLegendKey val="0"/>
              <c:showVal val="1"/>
              <c:showCatName val="0"/>
              <c:showSerName val="0"/>
              <c:showPercent val="0"/>
              <c:showBubbleSize val="0"/>
            </c:dLbl>
            <c:dLbl>
              <c:idx val="3"/>
              <c:layout>
                <c:manualLayout>
                  <c:x val="5.6983692017668106E-2"/>
                  <c:y val="-9.5088753476594026E-2"/>
                </c:manualLayout>
              </c:layout>
              <c:tx>
                <c:rich>
                  <a:bodyPr/>
                  <a:lstStyle/>
                  <a:p>
                    <a:r>
                      <a:rPr lang="en-US" dirty="0" smtClean="0">
                        <a:solidFill>
                          <a:schemeClr val="tx1"/>
                        </a:solidFill>
                      </a:rPr>
                      <a:t>10</a:t>
                    </a:r>
                    <a:endParaRPr lang="en-US" dirty="0">
                      <a:solidFill>
                        <a:schemeClr val="tx1"/>
                      </a:solidFill>
                    </a:endParaRPr>
                  </a:p>
                </c:rich>
              </c:tx>
              <c:dLblPos val="bestFit"/>
              <c:showLegendKey val="0"/>
              <c:showVal val="1"/>
              <c:showCatName val="0"/>
              <c:showSerName val="0"/>
              <c:showPercent val="0"/>
              <c:showBubbleSize val="0"/>
            </c:dLbl>
            <c:dLbl>
              <c:idx val="4"/>
              <c:tx>
                <c:rich>
                  <a:bodyPr/>
                  <a:lstStyle/>
                  <a:p>
                    <a:r>
                      <a:rPr lang="en-US" dirty="0" smtClean="0">
                        <a:solidFill>
                          <a:schemeClr val="bg1"/>
                        </a:solidFill>
                      </a:rPr>
                      <a:t>39</a:t>
                    </a:r>
                    <a:endParaRPr lang="en-US" dirty="0">
                      <a:solidFill>
                        <a:schemeClr val="bg1"/>
                      </a:solidFill>
                    </a:endParaRPr>
                  </a:p>
                </c:rich>
              </c:tx>
              <c:showLegendKey val="0"/>
              <c:showVal val="1"/>
              <c:showCatName val="0"/>
              <c:showSerName val="0"/>
              <c:showPercent val="0"/>
              <c:showBubbleSize val="0"/>
            </c:dLbl>
            <c:dLbl>
              <c:idx val="5"/>
              <c:layout>
                <c:manualLayout>
                  <c:x val="-2.1682239747889274E-2"/>
                  <c:y val="-3.3252987228312728E-2"/>
                </c:manualLayout>
              </c:layout>
              <c:tx>
                <c:rich>
                  <a:bodyPr/>
                  <a:lstStyle/>
                  <a:p>
                    <a:r>
                      <a:rPr lang="en-US" dirty="0" smtClean="0">
                        <a:solidFill>
                          <a:schemeClr val="tx1"/>
                        </a:solidFill>
                      </a:rPr>
                      <a:t>10</a:t>
                    </a:r>
                    <a:endParaRPr lang="en-US" dirty="0">
                      <a:solidFill>
                        <a:schemeClr val="tx1"/>
                      </a:solidFill>
                    </a:endParaRPr>
                  </a:p>
                </c:rich>
              </c:tx>
              <c:dLblPos val="bestFit"/>
              <c:showLegendKey val="0"/>
              <c:showVal val="1"/>
              <c:showCatName val="0"/>
              <c:showSerName val="0"/>
              <c:showPercent val="0"/>
              <c:showBubbleSize val="0"/>
            </c:dLbl>
            <c:spPr>
              <a:noFill/>
              <a:ln>
                <a:noFill/>
              </a:ln>
              <a:effectLst/>
            </c:spPr>
            <c:txPr>
              <a:bodyPr/>
              <a:lstStyle/>
              <a:p>
                <a:pPr>
                  <a:defRPr sz="2400" b="1">
                    <a:solidFill>
                      <a:schemeClr val="bg1"/>
                    </a:solidFill>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Had since childhood</c:v>
                </c:pt>
                <c:pt idx="1">
                  <c:v>Adolescence</c:v>
                </c:pt>
                <c:pt idx="2">
                  <c:v>Between 18-64</c:v>
                </c:pt>
                <c:pt idx="3">
                  <c:v>After age 65</c:v>
                </c:pt>
              </c:strCache>
            </c:strRef>
          </c:cat>
          <c:val>
            <c:numRef>
              <c:f>Sheet1!$B$2:$B$5</c:f>
              <c:numCache>
                <c:formatCode>General</c:formatCode>
                <c:ptCount val="4"/>
                <c:pt idx="0">
                  <c:v>19</c:v>
                </c:pt>
                <c:pt idx="1">
                  <c:v>11</c:v>
                </c:pt>
                <c:pt idx="2">
                  <c:v>61</c:v>
                </c:pt>
                <c:pt idx="3">
                  <c:v>10</c:v>
                </c:pt>
              </c:numCache>
            </c:numRef>
          </c:val>
        </c:ser>
        <c:ser>
          <c:idx val="1"/>
          <c:order val="1"/>
          <c:tx>
            <c:strRef>
              <c:f>Sheet1!$C$1</c:f>
              <c:strCache>
                <c:ptCount val="1"/>
                <c:pt idx="0">
                  <c:v>Column1</c:v>
                </c:pt>
              </c:strCache>
            </c:strRef>
          </c:tx>
          <c:cat>
            <c:strRef>
              <c:f>Sheet1!$A$2:$A$5</c:f>
              <c:strCache>
                <c:ptCount val="4"/>
                <c:pt idx="0">
                  <c:v>Had since childhood</c:v>
                </c:pt>
                <c:pt idx="1">
                  <c:v>Adolescence</c:v>
                </c:pt>
                <c:pt idx="2">
                  <c:v>Between 18-64</c:v>
                </c:pt>
                <c:pt idx="3">
                  <c:v>After age 65</c:v>
                </c:pt>
              </c:strCache>
            </c:strRef>
          </c:cat>
          <c:val>
            <c:numRef>
              <c:f>Sheet1!$C$2:$C$5</c:f>
              <c:numCache>
                <c:formatCode>General</c:formatCode>
                <c:ptCount val="4"/>
                <c:pt idx="2">
                  <c:v>17</c:v>
                </c:pt>
                <c:pt idx="3">
                  <c:v>34</c:v>
                </c:pt>
              </c:numCache>
            </c:numRef>
          </c:val>
        </c:ser>
        <c:dLbls>
          <c:showLegendKey val="0"/>
          <c:showVal val="0"/>
          <c:showCatName val="0"/>
          <c:showSerName val="0"/>
          <c:showPercent val="0"/>
          <c:showBubbleSize val="0"/>
          <c:showLeaderLines val="0"/>
        </c:dLbls>
        <c:firstSliceAng val="250"/>
      </c:pieChart>
    </c:plotArea>
    <c:legend>
      <c:legendPos val="t"/>
      <c:layout>
        <c:manualLayout>
          <c:xMode val="edge"/>
          <c:yMode val="edge"/>
          <c:x val="0.59559343010599286"/>
          <c:y val="0.18989009674551549"/>
          <c:w val="0.39238889710091124"/>
          <c:h val="0.29740373471290232"/>
        </c:manualLayout>
      </c:layout>
      <c:overlay val="0"/>
      <c:txPr>
        <a:bodyPr/>
        <a:lstStyle/>
        <a:p>
          <a:pPr>
            <a:defRPr sz="2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039184298348701"/>
          <c:y val="8.7346592451805594E-2"/>
          <c:w val="0.4459187294847039"/>
          <c:h val="0.88970404561498773"/>
        </c:manualLayout>
      </c:layout>
      <c:barChart>
        <c:barDir val="bar"/>
        <c:grouping val="clustered"/>
        <c:varyColors val="0"/>
        <c:ser>
          <c:idx val="0"/>
          <c:order val="0"/>
          <c:tx>
            <c:strRef>
              <c:f>Sheet1!$B$1</c:f>
              <c:strCache>
                <c:ptCount val="1"/>
                <c:pt idx="0">
                  <c:v>People with disabilities</c:v>
                </c:pt>
              </c:strCache>
            </c:strRef>
          </c:tx>
          <c:spPr>
            <a:solidFill>
              <a:schemeClr val="accent5">
                <a:lumMod val="50000"/>
              </a:schemeClr>
            </a:solidFill>
            <a:ln>
              <a:solidFill>
                <a:schemeClr val="bg1"/>
              </a:solidFill>
            </a:ln>
          </c:spPr>
          <c:invertIfNegative val="0"/>
          <c:dLbls>
            <c:spPr>
              <a:noFill/>
              <a:ln>
                <a:noFill/>
              </a:ln>
              <a:effectLst/>
            </c:spPr>
            <c:txPr>
              <a:bodyPr/>
              <a:lstStyle/>
              <a:p>
                <a:pPr>
                  <a:defRPr sz="2000" b="1">
                    <a:solidFill>
                      <a:schemeClr val="tx1"/>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Student</c:v>
                </c:pt>
                <c:pt idx="1">
                  <c:v>Homemaker</c:v>
                </c:pt>
                <c:pt idx="2">
                  <c:v>Retired</c:v>
                </c:pt>
                <c:pt idx="3">
                  <c:v>Not in the market for work</c:v>
                </c:pt>
                <c:pt idx="4">
                  <c:v>Unemployed/Temporarily out of work</c:v>
                </c:pt>
                <c:pt idx="5">
                  <c:v>Employed part time</c:v>
                </c:pt>
                <c:pt idx="6">
                  <c:v>Employed full time</c:v>
                </c:pt>
              </c:strCache>
            </c:strRef>
          </c:cat>
          <c:val>
            <c:numRef>
              <c:f>Sheet1!$B$2:$B$8</c:f>
              <c:numCache>
                <c:formatCode>General</c:formatCode>
                <c:ptCount val="7"/>
                <c:pt idx="0">
                  <c:v>5</c:v>
                </c:pt>
                <c:pt idx="1">
                  <c:v>5</c:v>
                </c:pt>
                <c:pt idx="2">
                  <c:v>40</c:v>
                </c:pt>
                <c:pt idx="3">
                  <c:v>4</c:v>
                </c:pt>
                <c:pt idx="4">
                  <c:v>15</c:v>
                </c:pt>
                <c:pt idx="5">
                  <c:v>6</c:v>
                </c:pt>
                <c:pt idx="6">
                  <c:v>22</c:v>
                </c:pt>
              </c:numCache>
            </c:numRef>
          </c:val>
        </c:ser>
        <c:ser>
          <c:idx val="1"/>
          <c:order val="1"/>
          <c:tx>
            <c:strRef>
              <c:f>Sheet1!$C$1</c:f>
              <c:strCache>
                <c:ptCount val="1"/>
                <c:pt idx="0">
                  <c:v>People without disabilities</c:v>
                </c:pt>
              </c:strCache>
            </c:strRef>
          </c:tx>
          <c:spPr>
            <a:solidFill>
              <a:schemeClr val="accent5">
                <a:lumMod val="40000"/>
                <a:lumOff val="60000"/>
              </a:schemeClr>
            </a:solidFill>
            <a:ln>
              <a:solidFill>
                <a:schemeClr val="bg1"/>
              </a:solidFill>
            </a:ln>
          </c:spPr>
          <c:invertIfNegative val="0"/>
          <c:dLbls>
            <c:txPr>
              <a:bodyPr/>
              <a:lstStyle/>
              <a:p>
                <a:pPr>
                  <a:defRPr sz="2000" b="1">
                    <a:latin typeface="+mn-lt"/>
                  </a:defRPr>
                </a:pPr>
                <a:endParaRPr lang="en-US"/>
              </a:p>
            </c:txPr>
            <c:showLegendKey val="0"/>
            <c:showVal val="1"/>
            <c:showCatName val="0"/>
            <c:showSerName val="0"/>
            <c:showPercent val="0"/>
            <c:showBubbleSize val="0"/>
            <c:showLeaderLines val="0"/>
          </c:dLbls>
          <c:cat>
            <c:strRef>
              <c:f>Sheet1!$A$2:$A$8</c:f>
              <c:strCache>
                <c:ptCount val="7"/>
                <c:pt idx="0">
                  <c:v>Student</c:v>
                </c:pt>
                <c:pt idx="1">
                  <c:v>Homemaker</c:v>
                </c:pt>
                <c:pt idx="2">
                  <c:v>Retired</c:v>
                </c:pt>
                <c:pt idx="3">
                  <c:v>Not in the market for work</c:v>
                </c:pt>
                <c:pt idx="4">
                  <c:v>Unemployed/Temporarily out of work</c:v>
                </c:pt>
                <c:pt idx="5">
                  <c:v>Employed part time</c:v>
                </c:pt>
                <c:pt idx="6">
                  <c:v>Employed full time</c:v>
                </c:pt>
              </c:strCache>
            </c:strRef>
          </c:cat>
          <c:val>
            <c:numRef>
              <c:f>Sheet1!$C$2:$C$8</c:f>
              <c:numCache>
                <c:formatCode>General</c:formatCode>
                <c:ptCount val="7"/>
                <c:pt idx="0">
                  <c:v>6</c:v>
                </c:pt>
                <c:pt idx="1">
                  <c:v>4</c:v>
                </c:pt>
                <c:pt idx="2">
                  <c:v>23</c:v>
                </c:pt>
                <c:pt idx="3">
                  <c:v>1</c:v>
                </c:pt>
                <c:pt idx="4">
                  <c:v>3</c:v>
                </c:pt>
                <c:pt idx="5">
                  <c:v>7</c:v>
                </c:pt>
                <c:pt idx="6">
                  <c:v>54</c:v>
                </c:pt>
              </c:numCache>
            </c:numRef>
          </c:val>
        </c:ser>
        <c:dLbls>
          <c:showLegendKey val="0"/>
          <c:showVal val="0"/>
          <c:showCatName val="0"/>
          <c:showSerName val="0"/>
          <c:showPercent val="0"/>
          <c:showBubbleSize val="0"/>
        </c:dLbls>
        <c:gapWidth val="22"/>
        <c:axId val="128514048"/>
        <c:axId val="33397504"/>
      </c:barChart>
      <c:catAx>
        <c:axId val="128514048"/>
        <c:scaling>
          <c:orientation val="minMax"/>
        </c:scaling>
        <c:delete val="0"/>
        <c:axPos val="l"/>
        <c:numFmt formatCode="General" sourceLinked="1"/>
        <c:majorTickMark val="out"/>
        <c:minorTickMark val="none"/>
        <c:tickLblPos val="nextTo"/>
        <c:txPr>
          <a:bodyPr/>
          <a:lstStyle/>
          <a:p>
            <a:pPr>
              <a:defRPr sz="1600" b="1"/>
            </a:pPr>
            <a:endParaRPr lang="en-US"/>
          </a:p>
        </c:txPr>
        <c:crossAx val="33397504"/>
        <c:crosses val="autoZero"/>
        <c:auto val="0"/>
        <c:lblAlgn val="ctr"/>
        <c:lblOffset val="100"/>
        <c:noMultiLvlLbl val="0"/>
      </c:catAx>
      <c:valAx>
        <c:axId val="33397504"/>
        <c:scaling>
          <c:orientation val="minMax"/>
          <c:max val="9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128514048"/>
        <c:crosses val="autoZero"/>
        <c:crossBetween val="between"/>
        <c:majorUnit val="20"/>
      </c:valAx>
    </c:plotArea>
    <c:legend>
      <c:legendPos val="r"/>
      <c:legendEntry>
        <c:idx val="0"/>
        <c:delete val="1"/>
      </c:legendEntry>
      <c:layout>
        <c:manualLayout>
          <c:xMode val="edge"/>
          <c:yMode val="edge"/>
          <c:x val="0.72136311063045355"/>
          <c:y val="8.6206896551724144E-2"/>
          <c:w val="0.27863688936954645"/>
          <c:h val="0.138783374061001"/>
        </c:manualLayout>
      </c:layout>
      <c:overlay val="0"/>
      <c:txPr>
        <a:bodyPr/>
        <a:lstStyle/>
        <a:p>
          <a:pPr>
            <a:defRPr sz="1600" b="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039184298348701"/>
          <c:y val="8.7346592451805594E-2"/>
          <c:w val="0.4459187294847039"/>
          <c:h val="0.88970404561498773"/>
        </c:manualLayout>
      </c:layout>
      <c:barChart>
        <c:barDir val="bar"/>
        <c:grouping val="clustered"/>
        <c:varyColors val="0"/>
        <c:ser>
          <c:idx val="0"/>
          <c:order val="0"/>
          <c:tx>
            <c:strRef>
              <c:f>Sheet1!$B$1</c:f>
              <c:strCache>
                <c:ptCount val="1"/>
                <c:pt idx="0">
                  <c:v>People with disabilities</c:v>
                </c:pt>
              </c:strCache>
            </c:strRef>
          </c:tx>
          <c:spPr>
            <a:solidFill>
              <a:schemeClr val="accent5">
                <a:lumMod val="50000"/>
              </a:schemeClr>
            </a:solidFill>
            <a:ln>
              <a:solidFill>
                <a:schemeClr val="bg1"/>
              </a:solidFill>
            </a:ln>
          </c:spPr>
          <c:invertIfNegative val="0"/>
          <c:dLbls>
            <c:spPr>
              <a:noFill/>
              <a:ln>
                <a:noFill/>
              </a:ln>
              <a:effectLst/>
            </c:spPr>
            <c:txPr>
              <a:bodyPr/>
              <a:lstStyle/>
              <a:p>
                <a:pPr>
                  <a:defRPr sz="2000" b="1">
                    <a:solidFill>
                      <a:schemeClr val="tx1"/>
                    </a:solidFill>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Post-graduate</c:v>
                </c:pt>
                <c:pt idx="1">
                  <c:v>College graduate</c:v>
                </c:pt>
                <c:pt idx="2">
                  <c:v>Some college/post-high school </c:v>
                </c:pt>
                <c:pt idx="3">
                  <c:v>High-school graduate or less</c:v>
                </c:pt>
              </c:strCache>
            </c:strRef>
          </c:cat>
          <c:val>
            <c:numRef>
              <c:f>Sheet1!$B$2:$B$5</c:f>
              <c:numCache>
                <c:formatCode>General</c:formatCode>
                <c:ptCount val="4"/>
                <c:pt idx="0">
                  <c:v>7</c:v>
                </c:pt>
                <c:pt idx="1">
                  <c:v>17</c:v>
                </c:pt>
                <c:pt idx="2">
                  <c:v>36</c:v>
                </c:pt>
                <c:pt idx="3">
                  <c:v>39</c:v>
                </c:pt>
              </c:numCache>
            </c:numRef>
          </c:val>
        </c:ser>
        <c:ser>
          <c:idx val="1"/>
          <c:order val="1"/>
          <c:tx>
            <c:strRef>
              <c:f>Sheet1!$C$1</c:f>
              <c:strCache>
                <c:ptCount val="1"/>
                <c:pt idx="0">
                  <c:v>People without disabilities</c:v>
                </c:pt>
              </c:strCache>
            </c:strRef>
          </c:tx>
          <c:spPr>
            <a:solidFill>
              <a:schemeClr val="accent5">
                <a:lumMod val="40000"/>
                <a:lumOff val="60000"/>
              </a:schemeClr>
            </a:solidFill>
            <a:ln>
              <a:solidFill>
                <a:schemeClr val="bg1"/>
              </a:solidFill>
            </a:ln>
          </c:spPr>
          <c:invertIfNegative val="0"/>
          <c:dLbls>
            <c:txPr>
              <a:bodyPr/>
              <a:lstStyle/>
              <a:p>
                <a:pPr>
                  <a:defRPr sz="2000" b="1">
                    <a:latin typeface="+mj-lt"/>
                  </a:defRPr>
                </a:pPr>
                <a:endParaRPr lang="en-US"/>
              </a:p>
            </c:txPr>
            <c:showLegendKey val="0"/>
            <c:showVal val="1"/>
            <c:showCatName val="0"/>
            <c:showSerName val="0"/>
            <c:showPercent val="0"/>
            <c:showBubbleSize val="0"/>
            <c:showLeaderLines val="0"/>
          </c:dLbls>
          <c:cat>
            <c:strRef>
              <c:f>Sheet1!$A$2:$A$5</c:f>
              <c:strCache>
                <c:ptCount val="4"/>
                <c:pt idx="0">
                  <c:v>Post-graduate</c:v>
                </c:pt>
                <c:pt idx="1">
                  <c:v>College graduate</c:v>
                </c:pt>
                <c:pt idx="2">
                  <c:v>Some college/post-high school </c:v>
                </c:pt>
                <c:pt idx="3">
                  <c:v>High-school graduate or less</c:v>
                </c:pt>
              </c:strCache>
            </c:strRef>
          </c:cat>
          <c:val>
            <c:numRef>
              <c:f>Sheet1!$C$2:$C$5</c:f>
              <c:numCache>
                <c:formatCode>General</c:formatCode>
                <c:ptCount val="4"/>
                <c:pt idx="0">
                  <c:v>15</c:v>
                </c:pt>
                <c:pt idx="1">
                  <c:v>25</c:v>
                </c:pt>
                <c:pt idx="2">
                  <c:v>33</c:v>
                </c:pt>
                <c:pt idx="3">
                  <c:v>25</c:v>
                </c:pt>
              </c:numCache>
            </c:numRef>
          </c:val>
        </c:ser>
        <c:dLbls>
          <c:showLegendKey val="0"/>
          <c:showVal val="0"/>
          <c:showCatName val="0"/>
          <c:showSerName val="0"/>
          <c:showPercent val="0"/>
          <c:showBubbleSize val="0"/>
        </c:dLbls>
        <c:gapWidth val="22"/>
        <c:axId val="41156096"/>
        <c:axId val="156125440"/>
      </c:barChart>
      <c:catAx>
        <c:axId val="41156096"/>
        <c:scaling>
          <c:orientation val="minMax"/>
        </c:scaling>
        <c:delete val="0"/>
        <c:axPos val="l"/>
        <c:numFmt formatCode="General" sourceLinked="1"/>
        <c:majorTickMark val="out"/>
        <c:minorTickMark val="none"/>
        <c:tickLblPos val="nextTo"/>
        <c:txPr>
          <a:bodyPr/>
          <a:lstStyle/>
          <a:p>
            <a:pPr>
              <a:defRPr sz="1800" b="1"/>
            </a:pPr>
            <a:endParaRPr lang="en-US"/>
          </a:p>
        </c:txPr>
        <c:crossAx val="156125440"/>
        <c:crosses val="autoZero"/>
        <c:auto val="0"/>
        <c:lblAlgn val="ctr"/>
        <c:lblOffset val="100"/>
        <c:noMultiLvlLbl val="0"/>
      </c:catAx>
      <c:valAx>
        <c:axId val="156125440"/>
        <c:scaling>
          <c:orientation val="minMax"/>
          <c:max val="90"/>
          <c:min val="0"/>
        </c:scaling>
        <c:delete val="1"/>
        <c:axPos val="b"/>
        <c:majorGridlines>
          <c:spPr>
            <a:ln>
              <a:solidFill>
                <a:schemeClr val="bg1">
                  <a:lumMod val="75000"/>
                </a:schemeClr>
              </a:solidFill>
              <a:prstDash val="dash"/>
            </a:ln>
          </c:spPr>
        </c:majorGridlines>
        <c:numFmt formatCode="General" sourceLinked="1"/>
        <c:majorTickMark val="out"/>
        <c:minorTickMark val="none"/>
        <c:tickLblPos val="nextTo"/>
        <c:crossAx val="41156096"/>
        <c:crosses val="autoZero"/>
        <c:crossBetween val="between"/>
        <c:majorUnit val="20"/>
      </c:valAx>
    </c:plotArea>
    <c:legend>
      <c:legendPos val="r"/>
      <c:layout>
        <c:manualLayout>
          <c:xMode val="edge"/>
          <c:yMode val="edge"/>
          <c:x val="0.68066951407669185"/>
          <c:y val="8.6206896551724144E-2"/>
          <c:w val="0.3193304859233082"/>
          <c:h val="0.138783374061001"/>
        </c:manualLayout>
      </c:layout>
      <c:overlay val="0"/>
      <c:txPr>
        <a:bodyPr/>
        <a:lstStyle/>
        <a:p>
          <a:pPr>
            <a:defRPr sz="1800" b="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38662397155889E-2"/>
          <c:y val="3.8226117769337611E-2"/>
          <c:w val="0.93688274494660584"/>
          <c:h val="0.70526092326694456"/>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002060"/>
              </a:solidFill>
            </c:spPr>
          </c:dPt>
          <c:dPt>
            <c:idx val="1"/>
            <c:invertIfNegative val="0"/>
            <c:bubble3D val="0"/>
            <c:spPr>
              <a:solidFill>
                <a:srgbClr val="C00000"/>
              </a:solidFill>
            </c:spPr>
          </c:dPt>
          <c:dPt>
            <c:idx val="2"/>
            <c:invertIfNegative val="0"/>
            <c:bubble3D val="0"/>
            <c:spPr>
              <a:solidFill>
                <a:srgbClr val="002060"/>
              </a:solidFill>
            </c:spPr>
          </c:dPt>
          <c:dPt>
            <c:idx val="3"/>
            <c:invertIfNegative val="0"/>
            <c:bubble3D val="0"/>
            <c:spPr>
              <a:solidFill>
                <a:srgbClr val="C00000"/>
              </a:solidFill>
            </c:spPr>
          </c:dPt>
          <c:dPt>
            <c:idx val="4"/>
            <c:invertIfNegative val="0"/>
            <c:bubble3D val="0"/>
            <c:spPr>
              <a:solidFill>
                <a:srgbClr val="002060"/>
              </a:solidFill>
            </c:spPr>
          </c:dPt>
          <c:dPt>
            <c:idx val="5"/>
            <c:invertIfNegative val="0"/>
            <c:bubble3D val="0"/>
            <c:spPr>
              <a:solidFill>
                <a:srgbClr val="C00000"/>
              </a:solidFill>
            </c:spPr>
          </c:dPt>
          <c:dPt>
            <c:idx val="6"/>
            <c:invertIfNegative val="0"/>
            <c:bubble3D val="0"/>
          </c:dPt>
          <c:dPt>
            <c:idx val="7"/>
            <c:invertIfNegative val="0"/>
            <c:bubble3D val="0"/>
          </c:dPt>
          <c:dPt>
            <c:idx val="8"/>
            <c:invertIfNegative val="0"/>
            <c:bubble3D val="0"/>
          </c:dPt>
          <c:dPt>
            <c:idx val="9"/>
            <c:invertIfNegative val="0"/>
            <c:bubble3D val="0"/>
          </c:dPt>
          <c:dLbls>
            <c:spPr>
              <a:noFill/>
              <a:ln>
                <a:noFill/>
              </a:ln>
              <a:effectLst/>
            </c:spPr>
            <c:txPr>
              <a:bodyPr/>
              <a:lstStyle/>
              <a:p>
                <a:pPr>
                  <a:defRPr sz="1800" b="1">
                    <a:solidFill>
                      <a:schemeClr val="bg1"/>
                    </a:solidFill>
                    <a:latin typeface="Calibri (Body)"/>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Right Track</c:v>
                </c:pt>
                <c:pt idx="1">
                  <c:v>Wrong Track</c:v>
                </c:pt>
                <c:pt idx="2">
                  <c:v>Right Track</c:v>
                </c:pt>
                <c:pt idx="3">
                  <c:v>Wrong Track</c:v>
                </c:pt>
                <c:pt idx="4">
                  <c:v>Right Track</c:v>
                </c:pt>
                <c:pt idx="5">
                  <c:v>Wrong Track</c:v>
                </c:pt>
              </c:strCache>
            </c:strRef>
          </c:cat>
          <c:val>
            <c:numRef>
              <c:f>Sheet1!$B$2:$B$7</c:f>
              <c:numCache>
                <c:formatCode>General</c:formatCode>
                <c:ptCount val="6"/>
                <c:pt idx="0">
                  <c:v>36</c:v>
                </c:pt>
                <c:pt idx="1">
                  <c:v>56</c:v>
                </c:pt>
                <c:pt idx="2">
                  <c:v>37</c:v>
                </c:pt>
                <c:pt idx="3">
                  <c:v>58</c:v>
                </c:pt>
                <c:pt idx="4">
                  <c:v>39</c:v>
                </c:pt>
                <c:pt idx="5">
                  <c:v>55</c:v>
                </c:pt>
              </c:numCache>
            </c:numRef>
          </c:val>
        </c:ser>
        <c:dLbls>
          <c:showLegendKey val="0"/>
          <c:showVal val="1"/>
          <c:showCatName val="0"/>
          <c:showSerName val="0"/>
          <c:showPercent val="0"/>
          <c:showBubbleSize val="0"/>
        </c:dLbls>
        <c:gapWidth val="60"/>
        <c:overlap val="100"/>
        <c:axId val="130922496"/>
        <c:axId val="73596224"/>
      </c:barChart>
      <c:catAx>
        <c:axId val="130922496"/>
        <c:scaling>
          <c:orientation val="minMax"/>
        </c:scaling>
        <c:delete val="0"/>
        <c:axPos val="b"/>
        <c:numFmt formatCode="General" sourceLinked="0"/>
        <c:majorTickMark val="out"/>
        <c:minorTickMark val="none"/>
        <c:tickLblPos val="nextTo"/>
        <c:txPr>
          <a:bodyPr/>
          <a:lstStyle/>
          <a:p>
            <a:pPr>
              <a:defRPr sz="1600" b="0"/>
            </a:pPr>
            <a:endParaRPr lang="en-US"/>
          </a:p>
        </c:txPr>
        <c:crossAx val="73596224"/>
        <c:crosses val="autoZero"/>
        <c:auto val="1"/>
        <c:lblAlgn val="ctr"/>
        <c:lblOffset val="100"/>
        <c:noMultiLvlLbl val="0"/>
      </c:catAx>
      <c:valAx>
        <c:axId val="73596224"/>
        <c:scaling>
          <c:orientation val="minMax"/>
          <c:max val="8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130922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38662397155889E-2"/>
          <c:y val="3.8226117769337611E-2"/>
          <c:w val="0.93688274494660584"/>
          <c:h val="0.74665541807274094"/>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002060"/>
              </a:solidFill>
            </c:spPr>
          </c:dPt>
          <c:dPt>
            <c:idx val="1"/>
            <c:invertIfNegative val="0"/>
            <c:bubble3D val="0"/>
            <c:spPr>
              <a:solidFill>
                <a:srgbClr val="C00000"/>
              </a:solidFill>
            </c:spPr>
          </c:dPt>
          <c:dPt>
            <c:idx val="2"/>
            <c:invertIfNegative val="0"/>
            <c:bubble3D val="0"/>
            <c:spPr>
              <a:solidFill>
                <a:srgbClr val="002060"/>
              </a:solidFill>
            </c:spPr>
          </c:dPt>
          <c:dPt>
            <c:idx val="3"/>
            <c:invertIfNegative val="0"/>
            <c:bubble3D val="0"/>
            <c:spPr>
              <a:solidFill>
                <a:srgbClr val="C00000"/>
              </a:solidFill>
            </c:spPr>
          </c:dPt>
          <c:dPt>
            <c:idx val="4"/>
            <c:invertIfNegative val="0"/>
            <c:bubble3D val="0"/>
            <c:spPr>
              <a:solidFill>
                <a:srgbClr val="002060"/>
              </a:solidFill>
            </c:spPr>
          </c:dPt>
          <c:dPt>
            <c:idx val="5"/>
            <c:invertIfNegative val="0"/>
            <c:bubble3D val="0"/>
            <c:spPr>
              <a:solidFill>
                <a:srgbClr val="C00000"/>
              </a:solidFill>
            </c:spPr>
          </c:dPt>
          <c:dPt>
            <c:idx val="6"/>
            <c:invertIfNegative val="0"/>
            <c:bubble3D val="0"/>
          </c:dPt>
          <c:dPt>
            <c:idx val="7"/>
            <c:invertIfNegative val="0"/>
            <c:bubble3D val="0"/>
          </c:dPt>
          <c:dPt>
            <c:idx val="8"/>
            <c:invertIfNegative val="0"/>
            <c:bubble3D val="0"/>
          </c:dPt>
          <c:dPt>
            <c:idx val="9"/>
            <c:invertIfNegative val="0"/>
            <c:bubble3D val="0"/>
          </c:dPt>
          <c:dLbls>
            <c:spPr>
              <a:noFill/>
              <a:ln>
                <a:noFill/>
              </a:ln>
              <a:effectLst/>
            </c:spPr>
            <c:txPr>
              <a:bodyPr/>
              <a:lstStyle/>
              <a:p>
                <a:pPr>
                  <a:defRPr sz="1800" b="1">
                    <a:solidFill>
                      <a:schemeClr val="bg1"/>
                    </a:solidFill>
                    <a:latin typeface="Calibri (Body)"/>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Approve</c:v>
                </c:pt>
                <c:pt idx="1">
                  <c:v>Disapprove</c:v>
                </c:pt>
                <c:pt idx="2">
                  <c:v>Approve</c:v>
                </c:pt>
                <c:pt idx="3">
                  <c:v>Disapprove</c:v>
                </c:pt>
                <c:pt idx="4">
                  <c:v>Approve</c:v>
                </c:pt>
                <c:pt idx="5">
                  <c:v>Disapprove</c:v>
                </c:pt>
              </c:strCache>
            </c:strRef>
          </c:cat>
          <c:val>
            <c:numRef>
              <c:f>Sheet1!$B$2:$B$7</c:f>
              <c:numCache>
                <c:formatCode>General</c:formatCode>
                <c:ptCount val="6"/>
                <c:pt idx="0">
                  <c:v>42</c:v>
                </c:pt>
                <c:pt idx="1">
                  <c:v>52</c:v>
                </c:pt>
                <c:pt idx="2">
                  <c:v>39</c:v>
                </c:pt>
                <c:pt idx="3">
                  <c:v>56</c:v>
                </c:pt>
                <c:pt idx="4">
                  <c:v>42</c:v>
                </c:pt>
                <c:pt idx="5">
                  <c:v>54</c:v>
                </c:pt>
              </c:numCache>
            </c:numRef>
          </c:val>
        </c:ser>
        <c:dLbls>
          <c:showLegendKey val="0"/>
          <c:showVal val="1"/>
          <c:showCatName val="0"/>
          <c:showSerName val="0"/>
          <c:showPercent val="0"/>
          <c:showBubbleSize val="0"/>
        </c:dLbls>
        <c:gapWidth val="60"/>
        <c:overlap val="100"/>
        <c:axId val="138954752"/>
        <c:axId val="85958656"/>
      </c:barChart>
      <c:catAx>
        <c:axId val="138954752"/>
        <c:scaling>
          <c:orientation val="minMax"/>
        </c:scaling>
        <c:delete val="0"/>
        <c:axPos val="b"/>
        <c:numFmt formatCode="General" sourceLinked="0"/>
        <c:majorTickMark val="out"/>
        <c:minorTickMark val="none"/>
        <c:tickLblPos val="nextTo"/>
        <c:txPr>
          <a:bodyPr/>
          <a:lstStyle/>
          <a:p>
            <a:pPr>
              <a:defRPr sz="1600" b="0"/>
            </a:pPr>
            <a:endParaRPr lang="en-US"/>
          </a:p>
        </c:txPr>
        <c:crossAx val="85958656"/>
        <c:crosses val="autoZero"/>
        <c:auto val="1"/>
        <c:lblAlgn val="ctr"/>
        <c:lblOffset val="100"/>
        <c:noMultiLvlLbl val="0"/>
      </c:catAx>
      <c:valAx>
        <c:axId val="85958656"/>
        <c:scaling>
          <c:orientation val="minMax"/>
          <c:max val="8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138954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79918957498736E-2"/>
          <c:y val="0.22477541135357756"/>
          <c:w val="0.94402346088317901"/>
          <c:h val="0.6126701762555391"/>
        </c:manualLayout>
      </c:layout>
      <c:barChart>
        <c:barDir val="col"/>
        <c:grouping val="stacked"/>
        <c:varyColors val="0"/>
        <c:ser>
          <c:idx val="0"/>
          <c:order val="0"/>
          <c:tx>
            <c:strRef>
              <c:f>Sheet1!$B$1</c:f>
              <c:strCache>
                <c:ptCount val="1"/>
                <c:pt idx="0">
                  <c:v>Column1</c:v>
                </c:pt>
              </c:strCache>
            </c:strRef>
          </c:tx>
          <c:spPr>
            <a:solidFill>
              <a:srgbClr val="6DB33F"/>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Lbls>
            <c:spPr>
              <a:noFill/>
              <a:ln>
                <a:noFill/>
              </a:ln>
              <a:effectLst/>
            </c:spPr>
            <c:txPr>
              <a:bodyPr/>
              <a:lstStyle/>
              <a:p>
                <a:pPr>
                  <a:defRPr sz="1800" b="1">
                    <a:solidFill>
                      <a:schemeClr val="bg1"/>
                    </a:solidFill>
                    <a:latin typeface="Calibri (Body)"/>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don’t know</c:v>
                </c:pt>
                <c:pt idx="1">
                  <c:v>Self yes</c:v>
                </c:pt>
                <c:pt idx="2">
                  <c:v>Total</c:v>
                </c:pt>
              </c:strCache>
            </c:strRef>
          </c:cat>
          <c:val>
            <c:numRef>
              <c:f>Sheet1!$B$2:$B$4</c:f>
              <c:numCache>
                <c:formatCode>General</c:formatCode>
                <c:ptCount val="3"/>
                <c:pt idx="0">
                  <c:v>40</c:v>
                </c:pt>
                <c:pt idx="1">
                  <c:v>49</c:v>
                </c:pt>
                <c:pt idx="2">
                  <c:v>45</c:v>
                </c:pt>
              </c:numCache>
            </c:numRef>
          </c:val>
        </c:ser>
        <c:dLbls>
          <c:showLegendKey val="0"/>
          <c:showVal val="1"/>
          <c:showCatName val="0"/>
          <c:showSerName val="0"/>
          <c:showPercent val="0"/>
          <c:showBubbleSize val="0"/>
        </c:dLbls>
        <c:gapWidth val="60"/>
        <c:overlap val="100"/>
        <c:axId val="153646592"/>
        <c:axId val="85959232"/>
      </c:barChart>
      <c:catAx>
        <c:axId val="153646592"/>
        <c:scaling>
          <c:orientation val="minMax"/>
        </c:scaling>
        <c:delete val="0"/>
        <c:axPos val="b"/>
        <c:numFmt formatCode="General" sourceLinked="0"/>
        <c:majorTickMark val="out"/>
        <c:minorTickMark val="none"/>
        <c:tickLblPos val="nextTo"/>
        <c:txPr>
          <a:bodyPr/>
          <a:lstStyle/>
          <a:p>
            <a:pPr>
              <a:defRPr sz="1800" b="1"/>
            </a:pPr>
            <a:endParaRPr lang="en-US"/>
          </a:p>
        </c:txPr>
        <c:crossAx val="85959232"/>
        <c:crosses val="autoZero"/>
        <c:auto val="1"/>
        <c:lblAlgn val="ctr"/>
        <c:lblOffset val="100"/>
        <c:noMultiLvlLbl val="0"/>
      </c:catAx>
      <c:valAx>
        <c:axId val="85959232"/>
        <c:scaling>
          <c:orientation val="minMax"/>
          <c:max val="8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1536465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38662397155889E-2"/>
          <c:y val="3.8226117769337611E-2"/>
          <c:w val="0.93688274494660584"/>
          <c:h val="0.69216813042600445"/>
        </c:manualLayout>
      </c:layout>
      <c:barChart>
        <c:barDir val="col"/>
        <c:grouping val="stacked"/>
        <c:varyColors val="0"/>
        <c:ser>
          <c:idx val="0"/>
          <c:order val="0"/>
          <c:tx>
            <c:strRef>
              <c:f>Sheet1!$B$1</c:f>
              <c:strCache>
                <c:ptCount val="1"/>
                <c:pt idx="0">
                  <c:v>Column1</c:v>
                </c:pt>
              </c:strCache>
            </c:strRef>
          </c:tx>
          <c:spPr>
            <a:solidFill>
              <a:schemeClr val="accent6">
                <a:lumMod val="75000"/>
              </a:schemeClr>
            </a:solidFill>
          </c:spPr>
          <c:invertIfNegative val="0"/>
          <c:dPt>
            <c:idx val="0"/>
            <c:invertIfNegative val="0"/>
            <c:bubble3D val="0"/>
            <c:spPr>
              <a:solidFill>
                <a:srgbClr val="C00000"/>
              </a:solidFill>
            </c:spPr>
          </c:dPt>
          <c:dPt>
            <c:idx val="1"/>
            <c:invertIfNegative val="0"/>
            <c:bubble3D val="0"/>
            <c:spPr>
              <a:solidFill>
                <a:srgbClr val="002060"/>
              </a:solidFill>
            </c:spPr>
          </c:dPt>
          <c:dPt>
            <c:idx val="2"/>
            <c:invertIfNegative val="0"/>
            <c:bubble3D val="0"/>
            <c:spPr>
              <a:solidFill>
                <a:srgbClr val="C00000"/>
              </a:solidFill>
            </c:spPr>
          </c:dPt>
          <c:dPt>
            <c:idx val="3"/>
            <c:invertIfNegative val="0"/>
            <c:bubble3D val="0"/>
            <c:spPr>
              <a:solidFill>
                <a:srgbClr val="002060"/>
              </a:solidFill>
            </c:spPr>
          </c:dPt>
          <c:dPt>
            <c:idx val="4"/>
            <c:invertIfNegative val="0"/>
            <c:bubble3D val="0"/>
            <c:spPr>
              <a:solidFill>
                <a:srgbClr val="C00000"/>
              </a:solidFill>
            </c:spPr>
          </c:dPt>
          <c:dPt>
            <c:idx val="5"/>
            <c:invertIfNegative val="0"/>
            <c:bubble3D val="0"/>
            <c:spPr>
              <a:solidFill>
                <a:srgbClr val="002060"/>
              </a:solidFill>
            </c:spPr>
          </c:dPt>
          <c:dPt>
            <c:idx val="6"/>
            <c:invertIfNegative val="0"/>
            <c:bubble3D val="0"/>
          </c:dPt>
          <c:dPt>
            <c:idx val="7"/>
            <c:invertIfNegative val="0"/>
            <c:bubble3D val="0"/>
          </c:dPt>
          <c:dPt>
            <c:idx val="8"/>
            <c:invertIfNegative val="0"/>
            <c:bubble3D val="0"/>
          </c:dPt>
          <c:dPt>
            <c:idx val="9"/>
            <c:invertIfNegative val="0"/>
            <c:bubble3D val="0"/>
          </c:dPt>
          <c:dLbls>
            <c:spPr>
              <a:noFill/>
              <a:ln>
                <a:noFill/>
              </a:ln>
              <a:effectLst/>
            </c:spPr>
            <c:txPr>
              <a:bodyPr/>
              <a:lstStyle/>
              <a:p>
                <a:pPr>
                  <a:defRPr sz="1800" b="1">
                    <a:solidFill>
                      <a:schemeClr val="bg1"/>
                    </a:solidFill>
                    <a:latin typeface="Calibri (Body)"/>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Republican</c:v>
                </c:pt>
                <c:pt idx="1">
                  <c:v>Democrat</c:v>
                </c:pt>
                <c:pt idx="2">
                  <c:v>Republican</c:v>
                </c:pt>
                <c:pt idx="3">
                  <c:v>Democrat</c:v>
                </c:pt>
                <c:pt idx="4">
                  <c:v>Republican</c:v>
                </c:pt>
                <c:pt idx="5">
                  <c:v>Democrat</c:v>
                </c:pt>
              </c:strCache>
            </c:strRef>
          </c:cat>
          <c:val>
            <c:numRef>
              <c:f>Sheet1!$B$2:$B$7</c:f>
              <c:numCache>
                <c:formatCode>General</c:formatCode>
                <c:ptCount val="6"/>
                <c:pt idx="0">
                  <c:v>36</c:v>
                </c:pt>
                <c:pt idx="1">
                  <c:v>48</c:v>
                </c:pt>
                <c:pt idx="2">
                  <c:v>37</c:v>
                </c:pt>
                <c:pt idx="3">
                  <c:v>53</c:v>
                </c:pt>
                <c:pt idx="4">
                  <c:v>39</c:v>
                </c:pt>
                <c:pt idx="5">
                  <c:v>50</c:v>
                </c:pt>
              </c:numCache>
            </c:numRef>
          </c:val>
        </c:ser>
        <c:dLbls>
          <c:showLegendKey val="0"/>
          <c:showVal val="1"/>
          <c:showCatName val="0"/>
          <c:showSerName val="0"/>
          <c:showPercent val="0"/>
          <c:showBubbleSize val="0"/>
        </c:dLbls>
        <c:gapWidth val="60"/>
        <c:overlap val="100"/>
        <c:axId val="130923520"/>
        <c:axId val="85941568"/>
      </c:barChart>
      <c:catAx>
        <c:axId val="130923520"/>
        <c:scaling>
          <c:orientation val="minMax"/>
        </c:scaling>
        <c:delete val="0"/>
        <c:axPos val="b"/>
        <c:numFmt formatCode="General" sourceLinked="0"/>
        <c:majorTickMark val="out"/>
        <c:minorTickMark val="none"/>
        <c:tickLblPos val="nextTo"/>
        <c:txPr>
          <a:bodyPr/>
          <a:lstStyle/>
          <a:p>
            <a:pPr>
              <a:defRPr sz="1600" b="0"/>
            </a:pPr>
            <a:endParaRPr lang="en-US"/>
          </a:p>
        </c:txPr>
        <c:crossAx val="85941568"/>
        <c:crosses val="autoZero"/>
        <c:auto val="1"/>
        <c:lblAlgn val="ctr"/>
        <c:lblOffset val="100"/>
        <c:noMultiLvlLbl val="0"/>
      </c:catAx>
      <c:valAx>
        <c:axId val="85941568"/>
        <c:scaling>
          <c:orientation val="minMax"/>
          <c:max val="80"/>
          <c:min val="0"/>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spPr>
          <a:ln>
            <a:noFill/>
          </a:ln>
        </c:spPr>
        <c:txPr>
          <a:bodyPr/>
          <a:lstStyle/>
          <a:p>
            <a:pPr>
              <a:defRPr sz="1600">
                <a:solidFill>
                  <a:schemeClr val="tx1"/>
                </a:solidFill>
                <a:latin typeface="+mj-lt"/>
              </a:defRPr>
            </a:pPr>
            <a:endParaRPr lang="en-US"/>
          </a:p>
        </c:txPr>
        <c:crossAx val="130923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99D3D-7A51-4B89-B607-A5661CF2D694}" type="datetimeFigureOut">
              <a:rPr lang="en-US" smtClean="0"/>
              <a:t>2/13/2018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C0A58-4BE2-4712-8343-4FBD9DF29A96}" type="slidenum">
              <a:rPr lang="en-US" smtClean="0"/>
              <a:t>‹#›</a:t>
            </a:fld>
            <a:endParaRPr lang="en-US"/>
          </a:p>
        </p:txBody>
      </p:sp>
    </p:spTree>
    <p:extLst>
      <p:ext uri="{BB962C8B-B14F-4D97-AF65-F5344CB8AC3E}">
        <p14:creationId xmlns:p14="http://schemas.microsoft.com/office/powerpoint/2010/main" val="141991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7"/>
          <p:cNvSpPr>
            <a:spLocks noGrp="1" noChangeArrowheads="1"/>
          </p:cNvSpPr>
          <p:nvPr>
            <p:ph type="sldNum" sz="quarter" idx="5"/>
          </p:nvPr>
        </p:nvSpPr>
        <p:spPr>
          <a:noFill/>
        </p:spPr>
        <p:txBody>
          <a:bodyPr/>
          <a:lstStyle/>
          <a:p>
            <a:fld id="{5D039C68-3259-458B-BAE2-91BF79C0CD6C}" type="slidenum">
              <a:rPr lang="en-US" smtClean="0">
                <a:solidFill>
                  <a:prstClr val="black"/>
                </a:solidFill>
              </a:rPr>
              <a:pPr/>
              <a:t>1</a:t>
            </a:fld>
            <a:endParaRPr lang="en-US" dirty="0" smtClean="0">
              <a:solidFill>
                <a:prstClr val="black"/>
              </a:solidFill>
            </a:endParaRPr>
          </a:p>
        </p:txBody>
      </p:sp>
      <p:sp>
        <p:nvSpPr>
          <p:cNvPr id="655362" name="Rectangle 2"/>
          <p:cNvSpPr>
            <a:spLocks noGrp="1" noRot="1" noChangeAspect="1" noChangeArrowheads="1" noTextEdit="1"/>
          </p:cNvSpPr>
          <p:nvPr>
            <p:ph type="sldImg"/>
          </p:nvPr>
        </p:nvSpPr>
        <p:spPr>
          <a:xfrm>
            <a:off x="1144588" y="684213"/>
            <a:ext cx="4570412" cy="3429000"/>
          </a:xfrm>
          <a:ln/>
        </p:spPr>
      </p:sp>
      <p:sp>
        <p:nvSpPr>
          <p:cNvPr id="655363" name="Rectangle 3"/>
          <p:cNvSpPr>
            <a:spLocks noGrp="1" noChangeArrowheads="1"/>
          </p:cNvSpPr>
          <p:nvPr>
            <p:ph type="body" idx="1"/>
          </p:nvPr>
        </p:nvSpPr>
        <p:spPr>
          <a:noFill/>
          <a:ln/>
        </p:spPr>
        <p:txBody>
          <a:bodyPr/>
          <a:lstStyle/>
          <a:p>
            <a:pPr eaLnBrk="1" hangingPunct="1"/>
            <a:endParaRPr lang="en-US" b="1" dirty="0" smtClean="0"/>
          </a:p>
        </p:txBody>
      </p:sp>
    </p:spTree>
    <p:extLst>
      <p:ext uri="{BB962C8B-B14F-4D97-AF65-F5344CB8AC3E}">
        <p14:creationId xmlns:p14="http://schemas.microsoft.com/office/powerpoint/2010/main" val="216939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0A58-4BE2-4712-8343-4FBD9DF29A96}" type="slidenum">
              <a:rPr lang="en-US" smtClean="0"/>
              <a:t>15</a:t>
            </a:fld>
            <a:endParaRPr lang="en-US"/>
          </a:p>
        </p:txBody>
      </p:sp>
    </p:spTree>
    <p:extLst>
      <p:ext uri="{BB962C8B-B14F-4D97-AF65-F5344CB8AC3E}">
        <p14:creationId xmlns:p14="http://schemas.microsoft.com/office/powerpoint/2010/main" val="123516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0A58-4BE2-4712-8343-4FBD9DF29A96}" type="slidenum">
              <a:rPr lang="en-US" smtClean="0"/>
              <a:t>16</a:t>
            </a:fld>
            <a:endParaRPr lang="en-US"/>
          </a:p>
        </p:txBody>
      </p:sp>
    </p:spTree>
    <p:extLst>
      <p:ext uri="{BB962C8B-B14F-4D97-AF65-F5344CB8AC3E}">
        <p14:creationId xmlns:p14="http://schemas.microsoft.com/office/powerpoint/2010/main" val="123516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0A58-4BE2-4712-8343-4FBD9DF29A96}" type="slidenum">
              <a:rPr lang="en-US" smtClean="0"/>
              <a:t>17</a:t>
            </a:fld>
            <a:endParaRPr lang="en-US"/>
          </a:p>
        </p:txBody>
      </p:sp>
    </p:spTree>
    <p:extLst>
      <p:ext uri="{BB962C8B-B14F-4D97-AF65-F5344CB8AC3E}">
        <p14:creationId xmlns:p14="http://schemas.microsoft.com/office/powerpoint/2010/main" val="3210850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0A58-4BE2-4712-8343-4FBD9DF29A96}" type="slidenum">
              <a:rPr lang="en-US" smtClean="0"/>
              <a:t>18</a:t>
            </a:fld>
            <a:endParaRPr lang="en-US"/>
          </a:p>
        </p:txBody>
      </p:sp>
    </p:spTree>
    <p:extLst>
      <p:ext uri="{BB962C8B-B14F-4D97-AF65-F5344CB8AC3E}">
        <p14:creationId xmlns:p14="http://schemas.microsoft.com/office/powerpoint/2010/main" val="188297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1AC0A58-4BE2-4712-8343-4FBD9DF29A96}" type="slidenum">
              <a:rPr lang="en-US" smtClean="0"/>
              <a:t>19</a:t>
            </a:fld>
            <a:endParaRPr lang="en-US"/>
          </a:p>
        </p:txBody>
      </p:sp>
    </p:spTree>
    <p:extLst>
      <p:ext uri="{BB962C8B-B14F-4D97-AF65-F5344CB8AC3E}">
        <p14:creationId xmlns:p14="http://schemas.microsoft.com/office/powerpoint/2010/main" val="261358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1AC0A58-4BE2-4712-8343-4FBD9DF29A96}" type="slidenum">
              <a:rPr lang="en-US" smtClean="0"/>
              <a:t>20</a:t>
            </a:fld>
            <a:endParaRPr lang="en-US"/>
          </a:p>
        </p:txBody>
      </p:sp>
    </p:spTree>
    <p:extLst>
      <p:ext uri="{BB962C8B-B14F-4D97-AF65-F5344CB8AC3E}">
        <p14:creationId xmlns:p14="http://schemas.microsoft.com/office/powerpoint/2010/main" val="188297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0A58-4BE2-4712-8343-4FBD9DF29A96}" type="slidenum">
              <a:rPr lang="en-US" smtClean="0"/>
              <a:t>21</a:t>
            </a:fld>
            <a:endParaRPr lang="en-US"/>
          </a:p>
        </p:txBody>
      </p:sp>
    </p:spTree>
    <p:extLst>
      <p:ext uri="{BB962C8B-B14F-4D97-AF65-F5344CB8AC3E}">
        <p14:creationId xmlns:p14="http://schemas.microsoft.com/office/powerpoint/2010/main" val="1882974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1AC0A58-4BE2-4712-8343-4FBD9DF29A96}" type="slidenum">
              <a:rPr lang="en-US" smtClean="0"/>
              <a:t>22</a:t>
            </a:fld>
            <a:endParaRPr lang="en-US"/>
          </a:p>
        </p:txBody>
      </p:sp>
    </p:spTree>
    <p:extLst>
      <p:ext uri="{BB962C8B-B14F-4D97-AF65-F5344CB8AC3E}">
        <p14:creationId xmlns:p14="http://schemas.microsoft.com/office/powerpoint/2010/main" val="1882974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0A58-4BE2-4712-8343-4FBD9DF29A96}" type="slidenum">
              <a:rPr lang="en-US" smtClean="0"/>
              <a:t>23</a:t>
            </a:fld>
            <a:endParaRPr lang="en-US"/>
          </a:p>
        </p:txBody>
      </p:sp>
    </p:spTree>
    <p:extLst>
      <p:ext uri="{BB962C8B-B14F-4D97-AF65-F5344CB8AC3E}">
        <p14:creationId xmlns:p14="http://schemas.microsoft.com/office/powerpoint/2010/main" val="1882974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C0A58-4BE2-4712-8343-4FBD9DF29A96}" type="slidenum">
              <a:rPr lang="en-US" smtClean="0"/>
              <a:t>24</a:t>
            </a:fld>
            <a:endParaRPr lang="en-US"/>
          </a:p>
        </p:txBody>
      </p:sp>
    </p:spTree>
    <p:extLst>
      <p:ext uri="{BB962C8B-B14F-4D97-AF65-F5344CB8AC3E}">
        <p14:creationId xmlns:p14="http://schemas.microsoft.com/office/powerpoint/2010/main" val="188297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969113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6175" y="685800"/>
            <a:ext cx="4568825" cy="3427413"/>
          </a:xfrm>
          <a:ln/>
        </p:spPr>
      </p:sp>
      <p:sp>
        <p:nvSpPr>
          <p:cNvPr id="56323" name="Rectangle 3"/>
          <p:cNvSpPr>
            <a:spLocks noGrp="1" noChangeArrowheads="1"/>
          </p:cNvSpPr>
          <p:nvPr>
            <p:ph type="body" idx="1"/>
          </p:nvPr>
        </p:nvSpPr>
        <p:spPr>
          <a:xfrm>
            <a:off x="684557" y="4342151"/>
            <a:ext cx="5488889" cy="4115426"/>
          </a:xfrm>
          <a:noFill/>
        </p:spPr>
        <p:txBody>
          <a:bodyPr lIns="91363" tIns="45682" rIns="91363" bIns="45682"/>
          <a:lstStyle/>
          <a:p>
            <a:endParaRPr lang="en-US" baseline="0" dirty="0" smtClean="0"/>
          </a:p>
        </p:txBody>
      </p:sp>
    </p:spTree>
    <p:extLst>
      <p:ext uri="{BB962C8B-B14F-4D97-AF65-F5344CB8AC3E}">
        <p14:creationId xmlns:p14="http://schemas.microsoft.com/office/powerpoint/2010/main" val="54916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1AC0A58-4BE2-4712-8343-4FBD9DF29A96}" type="slidenum">
              <a:rPr lang="en-US" smtClean="0"/>
              <a:t>5</a:t>
            </a:fld>
            <a:endParaRPr lang="en-US"/>
          </a:p>
        </p:txBody>
      </p:sp>
    </p:spTree>
    <p:extLst>
      <p:ext uri="{BB962C8B-B14F-4D97-AF65-F5344CB8AC3E}">
        <p14:creationId xmlns:p14="http://schemas.microsoft.com/office/powerpoint/2010/main" val="95999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1AC0A58-4BE2-4712-8343-4FBD9DF29A96}" type="slidenum">
              <a:rPr lang="en-US" smtClean="0"/>
              <a:t>6</a:t>
            </a:fld>
            <a:endParaRPr lang="en-US"/>
          </a:p>
        </p:txBody>
      </p:sp>
    </p:spTree>
    <p:extLst>
      <p:ext uri="{BB962C8B-B14F-4D97-AF65-F5344CB8AC3E}">
        <p14:creationId xmlns:p14="http://schemas.microsoft.com/office/powerpoint/2010/main" val="311087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1AC0A58-4BE2-4712-8343-4FBD9DF29A96}" type="slidenum">
              <a:rPr lang="en-US" smtClean="0"/>
              <a:t>7</a:t>
            </a:fld>
            <a:endParaRPr lang="en-US"/>
          </a:p>
        </p:txBody>
      </p:sp>
    </p:spTree>
    <p:extLst>
      <p:ext uri="{BB962C8B-B14F-4D97-AF65-F5344CB8AC3E}">
        <p14:creationId xmlns:p14="http://schemas.microsoft.com/office/powerpoint/2010/main" val="261358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1AC0A58-4BE2-4712-8343-4FBD9DF29A96}" type="slidenum">
              <a:rPr lang="en-US" smtClean="0"/>
              <a:t>8</a:t>
            </a:fld>
            <a:endParaRPr lang="en-US"/>
          </a:p>
        </p:txBody>
      </p:sp>
    </p:spTree>
    <p:extLst>
      <p:ext uri="{BB962C8B-B14F-4D97-AF65-F5344CB8AC3E}">
        <p14:creationId xmlns:p14="http://schemas.microsoft.com/office/powerpoint/2010/main" val="261358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9BC08-78AD-4E70-9725-E4E223E3270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40848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C39ACACE-61E0-48CD-9139-950928900F3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5826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8A46CC56-749A-42D7-8157-AD5CDFF5C182}"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46685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DA9B49B9-CABF-480E-9799-7AAD28C1BD9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97863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C39ACACE-61E0-48CD-9139-950928900F3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7966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872002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A64A4B2F-9992-4B25-B5DB-6B2D53624159}"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21040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7A437CF4-842A-4E23-8916-EA9D990D442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22342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8" name="Footer Placeholder 7"/>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9" name="Slide Number Placeholder 8"/>
          <p:cNvSpPr>
            <a:spLocks noGrp="1"/>
          </p:cNvSpPr>
          <p:nvPr>
            <p:ph type="sldNum" sz="quarter" idx="12"/>
          </p:nvPr>
        </p:nvSpPr>
        <p:spPr/>
        <p:txBody>
          <a:bodyPr/>
          <a:lstStyle/>
          <a:p>
            <a:pPr>
              <a:defRPr/>
            </a:pPr>
            <a:fld id="{BE80628C-2F4B-45CE-BDA4-8985CE9B0588}"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0401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Footer Placeholder 3"/>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Slide Number Placeholder 4"/>
          <p:cNvSpPr>
            <a:spLocks noGrp="1"/>
          </p:cNvSpPr>
          <p:nvPr>
            <p:ph type="sldNum" sz="quarter" idx="12"/>
          </p:nvPr>
        </p:nvSpPr>
        <p:spPr/>
        <p:txBody>
          <a:bodyPr/>
          <a:lstStyle/>
          <a:p>
            <a:pPr>
              <a:defRPr/>
            </a:pPr>
            <a:fld id="{DED27C69-3C9F-4A0A-B71B-C7425509466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15064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3" name="Footer Placeholder 2"/>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Slide Number Placeholder 3"/>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02307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FA7290F0-9525-4E99-A802-EA91E76AACE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60719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9F5538AE-08EC-4974-8821-AEEB51B252F5}"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713912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393BAD9B-8B3B-495B-97D7-4BA599EEB7A1}"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8275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8A46CC56-749A-42D7-8157-AD5CDFF5C182}"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422463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DA9B49B9-CABF-480E-9799-7AAD28C1BD96}"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13034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Footer Placeholder 4"/>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Slide Number Placeholder 5"/>
          <p:cNvSpPr>
            <a:spLocks noGrp="1"/>
          </p:cNvSpPr>
          <p:nvPr>
            <p:ph type="sldNum" sz="quarter" idx="12"/>
          </p:nvPr>
        </p:nvSpPr>
        <p:spPr/>
        <p:txBody>
          <a:bodyPr/>
          <a:lstStyle/>
          <a:p>
            <a:pPr>
              <a:defRPr/>
            </a:pPr>
            <a:fld id="{A64A4B2F-9992-4B25-B5DB-6B2D53624159}"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317501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7A437CF4-842A-4E23-8916-EA9D990D442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8420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8" name="Footer Placeholder 7"/>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9" name="Slide Number Placeholder 8"/>
          <p:cNvSpPr>
            <a:spLocks noGrp="1"/>
          </p:cNvSpPr>
          <p:nvPr>
            <p:ph type="sldNum" sz="quarter" idx="12"/>
          </p:nvPr>
        </p:nvSpPr>
        <p:spPr/>
        <p:txBody>
          <a:bodyPr/>
          <a:lstStyle/>
          <a:p>
            <a:pPr>
              <a:defRPr/>
            </a:pPr>
            <a:fld id="{BE80628C-2F4B-45CE-BDA4-8985CE9B0588}"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9465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Footer Placeholder 3"/>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5" name="Slide Number Placeholder 4"/>
          <p:cNvSpPr>
            <a:spLocks noGrp="1"/>
          </p:cNvSpPr>
          <p:nvPr>
            <p:ph type="sldNum" sz="quarter" idx="12"/>
          </p:nvPr>
        </p:nvSpPr>
        <p:spPr/>
        <p:txBody>
          <a:bodyPr/>
          <a:lstStyle/>
          <a:p>
            <a:pPr>
              <a:defRPr/>
            </a:pPr>
            <a:fld id="{DED27C69-3C9F-4A0A-B71B-C7425509466D}"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72605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3" name="Footer Placeholder 2"/>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4" name="Slide Number Placeholder 3"/>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54049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FA7290F0-9525-4E99-A802-EA91E76AACEA}"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253740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6" name="Footer Placeholder 5"/>
          <p:cNvSpPr>
            <a:spLocks noGrp="1"/>
          </p:cNvSpPr>
          <p:nvPr>
            <p:ph type="ftr" sz="quarter" idx="11"/>
          </p:nvPr>
        </p:nvSpPr>
        <p:spPr>
          <a:xfrm>
            <a:off x="3124200" y="6356351"/>
            <a:ext cx="2895600" cy="365124"/>
          </a:xfrm>
          <a:prstGeom prst="rect">
            <a:avLst/>
          </a:prstGeom>
        </p:spPr>
        <p:txBody>
          <a:bodyPr/>
          <a:lstStyle/>
          <a:p>
            <a:pPr fontAlgn="base">
              <a:spcBef>
                <a:spcPct val="0"/>
              </a:spcBef>
              <a:spcAft>
                <a:spcPct val="0"/>
              </a:spcAft>
              <a:defRPr/>
            </a:pPr>
            <a:endParaRPr lang="en-US" dirty="0">
              <a:solidFill>
                <a:prstClr val="black"/>
              </a:solidFill>
              <a:latin typeface="Arial" charset="0"/>
            </a:endParaRPr>
          </a:p>
        </p:txBody>
      </p:sp>
      <p:sp>
        <p:nvSpPr>
          <p:cNvPr id="7" name="Slide Number Placeholder 6"/>
          <p:cNvSpPr>
            <a:spLocks noGrp="1"/>
          </p:cNvSpPr>
          <p:nvPr>
            <p:ph type="sldNum" sz="quarter" idx="12"/>
          </p:nvPr>
        </p:nvSpPr>
        <p:spPr/>
        <p:txBody>
          <a:bodyPr/>
          <a:lstStyle/>
          <a:p>
            <a:pPr>
              <a:defRPr/>
            </a:pPr>
            <a:fld id="{393BAD9B-8B3B-495B-97D7-4BA599EEB7A1}" type="slidenum">
              <a:rPr lang="en-US" smtClean="0">
                <a:solidFill>
                  <a:srgbClr val="EEECE1"/>
                </a:solidFill>
              </a:rPr>
              <a:pPr>
                <a:defRPr/>
              </a:pPr>
              <a:t>‹#›</a:t>
            </a:fld>
            <a:endParaRPr lang="en-US" dirty="0">
              <a:solidFill>
                <a:srgbClr val="EEECE1"/>
              </a:solidFill>
            </a:endParaRPr>
          </a:p>
        </p:txBody>
      </p:sp>
    </p:spTree>
    <p:extLst>
      <p:ext uri="{BB962C8B-B14F-4D97-AF65-F5344CB8AC3E}">
        <p14:creationId xmlns:p14="http://schemas.microsoft.com/office/powerpoint/2010/main" val="10217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for all slid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781800" y="6416676"/>
            <a:ext cx="2133600" cy="365124"/>
          </a:xfrm>
          <a:prstGeom prst="rect">
            <a:avLst/>
          </a:prstGeom>
        </p:spPr>
        <p:txBody>
          <a:bodyPr vert="horz" lIns="91440" tIns="45720" rIns="91440" bIns="45720" rtlCol="0" anchor="ctr"/>
          <a:lstStyle>
            <a:lvl1pPr algn="r">
              <a:defRPr sz="1100">
                <a:solidFill>
                  <a:schemeClr val="bg2"/>
                </a:solidFill>
                <a:latin typeface="Akzidenz-Grotesk Std Light Ext"/>
              </a:defRPr>
            </a:lvl1pPr>
          </a:lstStyle>
          <a:p>
            <a:pPr fontAlgn="base">
              <a:spcBef>
                <a:spcPct val="0"/>
              </a:spcBef>
              <a:spcAft>
                <a:spcPct val="0"/>
              </a:spcAft>
              <a:defRPr/>
            </a:pPr>
            <a:fld id="{CDA26C87-6BDD-47A8-95C5-DDC4C662310A}" type="slidenum">
              <a:rPr lang="en-US" smtClean="0">
                <a:solidFill>
                  <a:srgbClr val="EEECE1"/>
                </a:solidFill>
              </a:rPr>
              <a:pPr fontAlgn="base">
                <a:spcBef>
                  <a:spcPct val="0"/>
                </a:spcBef>
                <a:spcAft>
                  <a:spcPct val="0"/>
                </a:spcAft>
                <a:defRPr/>
              </a:pPr>
              <a:t>‹#›</a:t>
            </a:fld>
            <a:endParaRPr lang="en-US" dirty="0">
              <a:solidFill>
                <a:srgbClr val="EEECE1"/>
              </a:solidFill>
            </a:endParaRPr>
          </a:p>
        </p:txBody>
      </p:sp>
    </p:spTree>
    <p:extLst>
      <p:ext uri="{BB962C8B-B14F-4D97-AF65-F5344CB8AC3E}">
        <p14:creationId xmlns:p14="http://schemas.microsoft.com/office/powerpoint/2010/main" val="2960698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for all slid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781800" y="6416676"/>
            <a:ext cx="2133600" cy="365124"/>
          </a:xfrm>
          <a:prstGeom prst="rect">
            <a:avLst/>
          </a:prstGeom>
        </p:spPr>
        <p:txBody>
          <a:bodyPr vert="horz" lIns="91440" tIns="45720" rIns="91440" bIns="45720" rtlCol="0" anchor="ctr"/>
          <a:lstStyle>
            <a:lvl1pPr algn="r">
              <a:defRPr sz="1100">
                <a:solidFill>
                  <a:schemeClr val="bg2"/>
                </a:solidFill>
                <a:latin typeface="Akzidenz-Grotesk Std Light Ext"/>
              </a:defRPr>
            </a:lvl1pPr>
          </a:lstStyle>
          <a:p>
            <a:pPr fontAlgn="base">
              <a:spcBef>
                <a:spcPct val="0"/>
              </a:spcBef>
              <a:spcAft>
                <a:spcPct val="0"/>
              </a:spcAft>
              <a:defRPr/>
            </a:pPr>
            <a:fld id="{CDA26C87-6BDD-47A8-95C5-DDC4C662310A}" type="slidenum">
              <a:rPr lang="en-US" smtClean="0">
                <a:solidFill>
                  <a:srgbClr val="EEECE1"/>
                </a:solidFill>
              </a:rPr>
              <a:pPr fontAlgn="base">
                <a:spcBef>
                  <a:spcPct val="0"/>
                </a:spcBef>
                <a:spcAft>
                  <a:spcPct val="0"/>
                </a:spcAft>
                <a:defRPr/>
              </a:pPr>
              <a:t>‹#›</a:t>
            </a:fld>
            <a:endParaRPr lang="en-US" dirty="0">
              <a:solidFill>
                <a:srgbClr val="EEECE1"/>
              </a:solidFill>
            </a:endParaRPr>
          </a:p>
        </p:txBody>
      </p:sp>
    </p:spTree>
    <p:extLst>
      <p:ext uri="{BB962C8B-B14F-4D97-AF65-F5344CB8AC3E}">
        <p14:creationId xmlns:p14="http://schemas.microsoft.com/office/powerpoint/2010/main" val="3218037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hyperlink" Target="http://www.respectability.org/" TargetMode="External"/><Relationship Id="rId3" Type="http://schemas.openxmlformats.org/officeDocument/2006/relationships/image" Target="../media/image7.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emf"/><Relationship Id="rId5" Type="http://schemas.openxmlformats.org/officeDocument/2006/relationships/image" Target="../media/image6.png"/><Relationship Id="rId4" Type="http://schemas.openxmlformats.org/officeDocument/2006/relationships/hyperlink" Target="http://www.democracycorps.com/"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0"/>
            <a:ext cx="9144001"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0131" y="2498229"/>
            <a:ext cx="9144000" cy="1692771"/>
          </a:xfrm>
          <a:prstGeom prst="rect">
            <a:avLst/>
          </a:prstGeom>
          <a:noFill/>
        </p:spPr>
        <p:txBody>
          <a:bodyPr wrap="square" rtlCol="0">
            <a:spAutoFit/>
          </a:bodyPr>
          <a:lstStyle/>
          <a:p>
            <a:pPr algn="ctr"/>
            <a:r>
              <a:rPr lang="en-US" sz="4000" b="1" dirty="0" smtClean="0">
                <a:solidFill>
                  <a:srgbClr val="6DB33F"/>
                </a:solidFill>
                <a:latin typeface="Franklin Gothic Demi Cond" panose="020B0706030402020204" pitchFamily="34" charset="0"/>
              </a:rPr>
              <a:t>Disability Community </a:t>
            </a:r>
            <a:r>
              <a:rPr lang="en-US" sz="4000" b="1" dirty="0">
                <a:solidFill>
                  <a:srgbClr val="6DB33F"/>
                </a:solidFill>
                <a:latin typeface="Franklin Gothic Demi Cond" panose="020B0706030402020204" pitchFamily="34" charset="0"/>
              </a:rPr>
              <a:t>D</a:t>
            </a:r>
            <a:r>
              <a:rPr lang="en-US" sz="4000" b="1" dirty="0" smtClean="0">
                <a:solidFill>
                  <a:srgbClr val="6DB33F"/>
                </a:solidFill>
                <a:latin typeface="Franklin Gothic Demi Cond" panose="020B0706030402020204" pitchFamily="34" charset="0"/>
              </a:rPr>
              <a:t>etermined to </a:t>
            </a:r>
          </a:p>
          <a:p>
            <a:pPr algn="ctr"/>
            <a:r>
              <a:rPr lang="en-US" sz="4000" b="1" dirty="0" smtClean="0">
                <a:solidFill>
                  <a:srgbClr val="6DB33F"/>
                </a:solidFill>
                <a:latin typeface="Franklin Gothic Demi Cond" panose="020B0706030402020204" pitchFamily="34" charset="0"/>
              </a:rPr>
              <a:t>Voice </a:t>
            </a:r>
            <a:r>
              <a:rPr lang="en-US" sz="4000" b="1" dirty="0">
                <a:solidFill>
                  <a:srgbClr val="6DB33F"/>
                </a:solidFill>
                <a:latin typeface="Franklin Gothic Demi Cond" panose="020B0706030402020204" pitchFamily="34" charset="0"/>
              </a:rPr>
              <a:t>O</a:t>
            </a:r>
            <a:r>
              <a:rPr lang="en-US" sz="4000" b="1" dirty="0" smtClean="0">
                <a:solidFill>
                  <a:srgbClr val="6DB33F"/>
                </a:solidFill>
                <a:latin typeface="Franklin Gothic Demi Cond" panose="020B0706030402020204" pitchFamily="34" charset="0"/>
              </a:rPr>
              <a:t>pinions in 2018</a:t>
            </a:r>
            <a:endParaRPr lang="en-US" sz="3200" dirty="0" smtClean="0">
              <a:solidFill>
                <a:prstClr val="black"/>
              </a:solidFill>
              <a:latin typeface="Franklin Gothic Demi Cond" panose="020B0706030402020204" pitchFamily="34" charset="0"/>
            </a:endParaRPr>
          </a:p>
          <a:p>
            <a:pPr algn="ctr"/>
            <a:r>
              <a:rPr lang="en-US" sz="2400" dirty="0" smtClean="0">
                <a:solidFill>
                  <a:prstClr val="black"/>
                </a:solidFill>
                <a:latin typeface="Franklin Gothic Demi Cond" panose="020B0706030402020204" pitchFamily="34" charset="0"/>
              </a:rPr>
              <a:t>National Survey * January 2018</a:t>
            </a:r>
          </a:p>
        </p:txBody>
      </p:sp>
      <p:pic>
        <p:nvPicPr>
          <p:cNvPr id="7" name="Picture 9" descr="dc letterhead logo"/>
          <p:cNvPicPr>
            <a:picLocks noChangeAspect="1" noChangeArrowheads="1"/>
          </p:cNvPicPr>
          <p:nvPr/>
        </p:nvPicPr>
        <p:blipFill>
          <a:blip r:embed="rId4">
            <a:extLst>
              <a:ext uri="{28A0092B-C50C-407E-A947-70E740481C1C}">
                <a14:useLocalDpi xmlns:a14="http://schemas.microsoft.com/office/drawing/2010/main" val="0"/>
              </a:ext>
            </a:extLst>
          </a:blip>
          <a:srcRect l="473" t="3273" b="3273"/>
          <a:stretch>
            <a:fillRect/>
          </a:stretch>
        </p:blipFill>
        <p:spPr bwMode="auto">
          <a:xfrm>
            <a:off x="2438400" y="4502429"/>
            <a:ext cx="4495800" cy="6791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228600"/>
            <a:ext cx="4462736" cy="1899745"/>
          </a:xfrm>
          <a:prstGeom prst="rect">
            <a:avLst/>
          </a:prstGeom>
        </p:spPr>
      </p:pic>
      <p:cxnSp>
        <p:nvCxnSpPr>
          <p:cNvPr id="10" name="Straight Connector 9"/>
          <p:cNvCxnSpPr/>
          <p:nvPr/>
        </p:nvCxnSpPr>
        <p:spPr>
          <a:xfrm>
            <a:off x="1960679" y="2362200"/>
            <a:ext cx="52783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511155"/>
            <a:ext cx="6020538" cy="35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90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91268" y="5334000"/>
            <a:ext cx="26853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488302" y="53340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155302" y="53340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10</a:t>
            </a:fld>
            <a:endParaRPr lang="en-US" dirty="0">
              <a:solidFill>
                <a:srgbClr val="EEECE1"/>
              </a:solidFill>
            </a:endParaRPr>
          </a:p>
        </p:txBody>
      </p:sp>
      <p:sp>
        <p:nvSpPr>
          <p:cNvPr id="5" name="Rectangle 4"/>
          <p:cNvSpPr/>
          <p:nvPr/>
        </p:nvSpPr>
        <p:spPr>
          <a:xfrm>
            <a:off x="152400" y="512802"/>
            <a:ext cx="8929048"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Disabled community, especially PwD, disapprove of Trump</a:t>
            </a:r>
            <a:endParaRPr lang="en-US" sz="2800" dirty="0">
              <a:solidFill>
                <a:prstClr val="black"/>
              </a:solidFill>
              <a:latin typeface="Franklin Gothic Demi Cond"/>
              <a:cs typeface="Franklin Gothic Demi Cond"/>
            </a:endParaRPr>
          </a:p>
        </p:txBody>
      </p:sp>
      <p:graphicFrame>
        <p:nvGraphicFramePr>
          <p:cNvPr id="12" name="Chart 11"/>
          <p:cNvGraphicFramePr/>
          <p:nvPr>
            <p:extLst>
              <p:ext uri="{D42A27DB-BD31-4B8C-83A1-F6EECF244321}">
                <p14:modId xmlns:p14="http://schemas.microsoft.com/office/powerpoint/2010/main" val="1315972576"/>
              </p:ext>
            </p:extLst>
          </p:nvPr>
        </p:nvGraphicFramePr>
        <p:xfrm>
          <a:off x="12963" y="1828800"/>
          <a:ext cx="8929048"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6036698" y="1630911"/>
            <a:ext cx="0" cy="3245889"/>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63341" y="1447800"/>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52400" y="1066800"/>
            <a:ext cx="8686800" cy="293132"/>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Do you approve or disapprove of the way </a:t>
            </a:r>
            <a:r>
              <a:rPr lang="en-US" sz="1400" i="1" dirty="0" smtClean="0">
                <a:solidFill>
                  <a:srgbClr val="000000"/>
                </a:solidFill>
              </a:rPr>
              <a:t>Donald Trump is </a:t>
            </a:r>
            <a:r>
              <a:rPr lang="en-US" sz="1400" i="1" dirty="0">
                <a:solidFill>
                  <a:srgbClr val="000000"/>
                </a:solidFill>
              </a:rPr>
              <a:t>handling his job as president?</a:t>
            </a:r>
          </a:p>
        </p:txBody>
      </p:sp>
      <p:sp>
        <p:nvSpPr>
          <p:cNvPr id="7" name="Rounded Rectangle 6"/>
          <p:cNvSpPr/>
          <p:nvPr/>
        </p:nvSpPr>
        <p:spPr>
          <a:xfrm>
            <a:off x="1524000" y="19812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+10</a:t>
            </a:r>
            <a:endParaRPr lang="en-US" sz="2000" b="1" dirty="0"/>
          </a:p>
        </p:txBody>
      </p:sp>
      <p:sp>
        <p:nvSpPr>
          <p:cNvPr id="17" name="Rounded Rectangle 16"/>
          <p:cNvSpPr/>
          <p:nvPr/>
        </p:nvSpPr>
        <p:spPr>
          <a:xfrm>
            <a:off x="4327451" y="19812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+17</a:t>
            </a:r>
            <a:endParaRPr lang="en-US" sz="2000" b="1" dirty="0"/>
          </a:p>
        </p:txBody>
      </p:sp>
      <p:sp>
        <p:nvSpPr>
          <p:cNvPr id="18" name="Rounded Rectangle 17"/>
          <p:cNvSpPr/>
          <p:nvPr/>
        </p:nvSpPr>
        <p:spPr>
          <a:xfrm>
            <a:off x="7086600" y="19812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+12</a:t>
            </a:r>
            <a:endParaRPr lang="en-US" sz="2000" b="1" dirty="0"/>
          </a:p>
        </p:txBody>
      </p:sp>
      <p:sp>
        <p:nvSpPr>
          <p:cNvPr id="16" name="Rectangle 15"/>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2400" y="6058525"/>
            <a:ext cx="8763000" cy="723275"/>
          </a:xfrm>
          <a:prstGeom prst="rect">
            <a:avLst/>
          </a:prstGeom>
          <a:solidFill>
            <a:srgbClr val="FFFFFF">
              <a:lumMod val="85000"/>
            </a:srgbClr>
          </a:solidFill>
          <a:ln>
            <a:solidFill>
              <a:srgbClr val="000000"/>
            </a:solidFill>
          </a:ln>
        </p:spPr>
        <p:txBody>
          <a:bodyPr wrap="square" rtlCol="0">
            <a:spAutoFit/>
          </a:bodyPr>
          <a:lstStyle/>
          <a:p>
            <a:r>
              <a:rPr lang="en-US" sz="1200" kern="0" dirty="0">
                <a:solidFill>
                  <a:srgbClr val="000000"/>
                </a:solidFill>
              </a:rPr>
              <a:t>“</a:t>
            </a:r>
            <a:r>
              <a:rPr lang="en-US" sz="1200" i="1" kern="0" dirty="0">
                <a:solidFill>
                  <a:srgbClr val="000000"/>
                </a:solidFill>
              </a:rPr>
              <a:t>Do you approve or disapprove of the way </a:t>
            </a:r>
            <a:r>
              <a:rPr lang="en-US" sz="1200" i="1" kern="0" dirty="0" smtClean="0">
                <a:solidFill>
                  <a:srgbClr val="000000"/>
                </a:solidFill>
              </a:rPr>
              <a:t>Donald Trump is </a:t>
            </a:r>
            <a:r>
              <a:rPr lang="en-US" sz="1200" i="1" kern="0" dirty="0">
                <a:solidFill>
                  <a:srgbClr val="000000"/>
                </a:solidFill>
              </a:rPr>
              <a:t>handling his job as president?”</a:t>
            </a:r>
          </a:p>
          <a:p>
            <a:endParaRPr lang="en-US" sz="500" i="1" kern="0" dirty="0">
              <a:solidFill>
                <a:srgbClr val="000000"/>
              </a:solidFill>
            </a:endParaRPr>
          </a:p>
          <a:p>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a:solidFill>
                  <a:srgbClr val="000000"/>
                </a:solidFill>
              </a:rPr>
              <a:t>approve, </a:t>
            </a:r>
            <a:r>
              <a:rPr lang="en-US" sz="1200" kern="0" dirty="0" smtClean="0">
                <a:solidFill>
                  <a:srgbClr val="000000"/>
                </a:solidFill>
              </a:rPr>
              <a:t>42 </a:t>
            </a:r>
            <a:r>
              <a:rPr lang="en-US" sz="1200" kern="0" dirty="0">
                <a:solidFill>
                  <a:srgbClr val="000000"/>
                </a:solidFill>
              </a:rPr>
              <a:t>percent, disapprove </a:t>
            </a:r>
            <a:r>
              <a:rPr lang="en-US" sz="1200" kern="0" dirty="0" smtClean="0">
                <a:solidFill>
                  <a:srgbClr val="000000"/>
                </a:solidFill>
              </a:rPr>
              <a:t>52 </a:t>
            </a:r>
            <a:r>
              <a:rPr lang="en-US" sz="1200" kern="0" dirty="0">
                <a:solidFill>
                  <a:srgbClr val="000000"/>
                </a:solidFill>
              </a:rPr>
              <a:t>percent.</a:t>
            </a:r>
            <a:r>
              <a:rPr lang="en-US" sz="1200" b="1" kern="0" dirty="0">
                <a:solidFill>
                  <a:srgbClr val="000000"/>
                </a:solidFill>
              </a:rPr>
              <a:t> People with disabilities,</a:t>
            </a:r>
            <a:r>
              <a:rPr lang="en-US" sz="1200" kern="0" dirty="0">
                <a:solidFill>
                  <a:srgbClr val="000000"/>
                </a:solidFill>
              </a:rPr>
              <a:t> approve, </a:t>
            </a:r>
            <a:r>
              <a:rPr lang="en-US" sz="1200" kern="0" dirty="0" smtClean="0">
                <a:solidFill>
                  <a:srgbClr val="000000"/>
                </a:solidFill>
              </a:rPr>
              <a:t>39 </a:t>
            </a:r>
            <a:r>
              <a:rPr lang="en-US" sz="1200" kern="0" dirty="0">
                <a:solidFill>
                  <a:srgbClr val="000000"/>
                </a:solidFill>
              </a:rPr>
              <a:t>percent, disapprove </a:t>
            </a:r>
            <a:r>
              <a:rPr lang="en-US" sz="1200" kern="0" dirty="0" smtClean="0">
                <a:solidFill>
                  <a:srgbClr val="000000"/>
                </a:solidFill>
              </a:rPr>
              <a:t>56 percent</a:t>
            </a:r>
            <a:r>
              <a:rPr lang="en-US" sz="1200" kern="0" dirty="0">
                <a:solidFill>
                  <a:srgbClr val="000000"/>
                </a:solidFill>
              </a:rPr>
              <a:t>. </a:t>
            </a:r>
            <a:r>
              <a:rPr lang="en-US" sz="1200" b="1" dirty="0" smtClean="0">
                <a:solidFill>
                  <a:prstClr val="black"/>
                </a:solidFill>
              </a:rPr>
              <a:t>Extended disability community</a:t>
            </a:r>
            <a:r>
              <a:rPr lang="en-US" sz="1200" dirty="0" smtClean="0">
                <a:solidFill>
                  <a:prstClr val="black"/>
                </a:solidFill>
              </a:rPr>
              <a:t>, </a:t>
            </a:r>
            <a:r>
              <a:rPr lang="en-US" sz="1200" kern="0" dirty="0">
                <a:solidFill>
                  <a:srgbClr val="000000"/>
                </a:solidFill>
              </a:rPr>
              <a:t>approve, </a:t>
            </a:r>
            <a:r>
              <a:rPr lang="en-US" sz="1200" kern="0" dirty="0" smtClean="0">
                <a:solidFill>
                  <a:srgbClr val="000000"/>
                </a:solidFill>
              </a:rPr>
              <a:t>42percent</a:t>
            </a:r>
            <a:r>
              <a:rPr lang="en-US" sz="1200" kern="0" dirty="0">
                <a:solidFill>
                  <a:srgbClr val="000000"/>
                </a:solidFill>
              </a:rPr>
              <a:t>, disapprove </a:t>
            </a:r>
            <a:r>
              <a:rPr lang="en-US" sz="1200" kern="0" dirty="0" smtClean="0">
                <a:solidFill>
                  <a:srgbClr val="000000"/>
                </a:solidFill>
              </a:rPr>
              <a:t>54 </a:t>
            </a:r>
            <a:r>
              <a:rPr lang="en-US" sz="1200" kern="0" dirty="0">
                <a:solidFill>
                  <a:srgbClr val="000000"/>
                </a:solidFill>
              </a:rPr>
              <a:t>percent</a:t>
            </a:r>
            <a:r>
              <a:rPr lang="en-US" sz="1200" dirty="0">
                <a:solidFill>
                  <a:prstClr val="black"/>
                </a:solidFill>
              </a:rPr>
              <a:t>. </a:t>
            </a:r>
          </a:p>
        </p:txBody>
      </p:sp>
      <p:sp>
        <p:nvSpPr>
          <p:cNvPr id="4" name="Oval 3"/>
          <p:cNvSpPr/>
          <p:nvPr/>
        </p:nvSpPr>
        <p:spPr>
          <a:xfrm>
            <a:off x="4114800" y="1905000"/>
            <a:ext cx="990600" cy="4572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14400" y="1447800"/>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TRUMP JOB PERFORMANCE</a:t>
            </a:r>
            <a:endParaRPr lang="en-US"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3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11</a:t>
            </a:fld>
            <a:endParaRPr lang="en-US" dirty="0">
              <a:solidFill>
                <a:srgbClr val="EEECE1"/>
              </a:solidFill>
            </a:endParaRPr>
          </a:p>
        </p:txBody>
      </p:sp>
      <p:sp>
        <p:nvSpPr>
          <p:cNvPr id="5" name="Rectangle 4"/>
          <p:cNvSpPr/>
          <p:nvPr/>
        </p:nvSpPr>
        <p:spPr>
          <a:xfrm>
            <a:off x="152400" y="543580"/>
            <a:ext cx="8929048"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Disability community has higher interest in voting in 2018</a:t>
            </a:r>
            <a:endParaRPr lang="en-US" sz="2800" dirty="0">
              <a:solidFill>
                <a:prstClr val="black"/>
              </a:solidFill>
              <a:latin typeface="Franklin Gothic Demi Cond"/>
              <a:cs typeface="Franklin Gothic Demi Cond"/>
            </a:endParaRPr>
          </a:p>
        </p:txBody>
      </p:sp>
      <p:graphicFrame>
        <p:nvGraphicFramePr>
          <p:cNvPr id="12" name="Chart 11"/>
          <p:cNvGraphicFramePr/>
          <p:nvPr>
            <p:extLst>
              <p:ext uri="{D42A27DB-BD31-4B8C-83A1-F6EECF244321}">
                <p14:modId xmlns:p14="http://schemas.microsoft.com/office/powerpoint/2010/main" val="4281106644"/>
              </p:ext>
            </p:extLst>
          </p:nvPr>
        </p:nvGraphicFramePr>
        <p:xfrm>
          <a:off x="0" y="1480126"/>
          <a:ext cx="8839200" cy="423487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6019800" y="2133600"/>
            <a:ext cx="0" cy="28956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133600"/>
            <a:ext cx="0" cy="28956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52400" y="1128222"/>
            <a:ext cx="8686800" cy="62437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How interested are you in the November elections for </a:t>
            </a:r>
            <a:r>
              <a:rPr lang="en-US" sz="1400" i="1" dirty="0" smtClean="0">
                <a:solidFill>
                  <a:srgbClr val="000000"/>
                </a:solidFill>
              </a:rPr>
              <a:t>U.S</a:t>
            </a:r>
            <a:r>
              <a:rPr lang="en-US" sz="1400" i="1" dirty="0">
                <a:solidFill>
                  <a:srgbClr val="000000"/>
                </a:solidFill>
              </a:rPr>
              <a:t>. Congress and other state and local offices? Please rate your interest from one to ten, with one meaning that you have no interest in this election and ten meaning that you are extremely interested. </a:t>
            </a:r>
            <a:endParaRPr lang="en-US" sz="1400" i="1" dirty="0" smtClean="0">
              <a:solidFill>
                <a:srgbClr val="000000"/>
              </a:solidFill>
            </a:endParaRPr>
          </a:p>
        </p:txBody>
      </p:sp>
      <p:sp>
        <p:nvSpPr>
          <p:cNvPr id="6" name="Rectangle 5"/>
          <p:cNvSpPr/>
          <p:nvPr/>
        </p:nvSpPr>
        <p:spPr>
          <a:xfrm>
            <a:off x="914400" y="1919778"/>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10 – EXTREMELY INTERESTED IN 2018 ELECTIONS</a:t>
            </a:r>
            <a:endParaRPr lang="en-US" b="1" dirty="0">
              <a:solidFill>
                <a:schemeClr val="tx1"/>
              </a:solidFill>
            </a:endParaRPr>
          </a:p>
        </p:txBody>
      </p:sp>
      <p:sp>
        <p:nvSpPr>
          <p:cNvPr id="10" name="Rectangle 9"/>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87219" y="5873859"/>
            <a:ext cx="8769561" cy="907941"/>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a:t>
            </a:r>
            <a:r>
              <a:rPr lang="en-US" sz="1200" i="1" kern="0" dirty="0">
                <a:solidFill>
                  <a:srgbClr val="000000"/>
                </a:solidFill>
              </a:rPr>
              <a:t>How interested are you in the November elections </a:t>
            </a:r>
            <a:r>
              <a:rPr lang="en-US" sz="1200" i="1" kern="0" dirty="0" smtClean="0">
                <a:solidFill>
                  <a:srgbClr val="000000"/>
                </a:solidFill>
              </a:rPr>
              <a:t>U.S</a:t>
            </a:r>
            <a:r>
              <a:rPr lang="en-US" sz="1200" i="1" kern="0" dirty="0">
                <a:solidFill>
                  <a:srgbClr val="000000"/>
                </a:solidFill>
              </a:rPr>
              <a:t>. Congress and other state and local offices? Please rate your interest from one to ten, with one meaning that you have no interest in this election and ten meaning that you are extremely interested</a:t>
            </a:r>
            <a:r>
              <a:rPr lang="en-US" sz="1200" i="1" kern="0" dirty="0" smtClean="0">
                <a:solidFill>
                  <a:srgbClr val="000000"/>
                </a:solidFill>
              </a:rPr>
              <a:t>.” </a:t>
            </a:r>
          </a:p>
          <a:p>
            <a:endParaRPr lang="en-US" sz="500" i="1" kern="0" dirty="0">
              <a:solidFill>
                <a:srgbClr val="000000"/>
              </a:solidFill>
            </a:endParaRPr>
          </a:p>
          <a:p>
            <a:r>
              <a:rPr lang="en-US" sz="1200" b="1" kern="0" dirty="0" smtClean="0">
                <a:solidFill>
                  <a:srgbClr val="000000"/>
                </a:solidFill>
              </a:rPr>
              <a:t>Outside extended disability community</a:t>
            </a:r>
            <a:r>
              <a:rPr lang="en-US" sz="1200" kern="0" dirty="0" smtClean="0">
                <a:solidFill>
                  <a:srgbClr val="000000"/>
                </a:solidFill>
              </a:rPr>
              <a:t>, 40 percent </a:t>
            </a:r>
            <a:r>
              <a:rPr lang="en-US" sz="1200" kern="0" dirty="0" smtClean="0">
                <a:solidFill>
                  <a:srgbClr val="000000"/>
                </a:solidFill>
              </a:rPr>
              <a:t>extremely interested. </a:t>
            </a:r>
            <a:r>
              <a:rPr lang="en-US" sz="1200" b="1" kern="0" dirty="0" smtClean="0">
                <a:solidFill>
                  <a:srgbClr val="000000"/>
                </a:solidFill>
              </a:rPr>
              <a:t>People with disabilities,</a:t>
            </a:r>
            <a:r>
              <a:rPr lang="en-US" sz="1200" kern="0" dirty="0" smtClean="0">
                <a:solidFill>
                  <a:srgbClr val="000000"/>
                </a:solidFill>
              </a:rPr>
              <a:t> 49 </a:t>
            </a:r>
            <a:r>
              <a:rPr lang="en-US" sz="1200" kern="0" dirty="0">
                <a:solidFill>
                  <a:srgbClr val="000000"/>
                </a:solidFill>
              </a:rPr>
              <a:t>percent extremely interested.</a:t>
            </a:r>
            <a:r>
              <a:rPr lang="en-US" sz="1200" dirty="0">
                <a:solidFill>
                  <a:prstClr val="black"/>
                </a:solidFill>
              </a:rPr>
              <a:t> </a:t>
            </a:r>
            <a:r>
              <a:rPr lang="en-US" sz="1200" b="1" dirty="0" smtClean="0">
                <a:solidFill>
                  <a:prstClr val="black"/>
                </a:solidFill>
              </a:rPr>
              <a:t>Extended disability community</a:t>
            </a:r>
            <a:r>
              <a:rPr lang="en-US" sz="1200" dirty="0" smtClean="0">
                <a:solidFill>
                  <a:prstClr val="black"/>
                </a:solidFill>
              </a:rPr>
              <a:t>, 45 percent </a:t>
            </a:r>
            <a:r>
              <a:rPr lang="en-US" sz="1200" dirty="0" smtClean="0">
                <a:solidFill>
                  <a:prstClr val="black"/>
                </a:solidFill>
              </a:rPr>
              <a:t>extremely interested.</a:t>
            </a:r>
            <a:r>
              <a:rPr lang="en-US" sz="1200" b="1" kern="0" dirty="0">
                <a:solidFill>
                  <a:srgbClr val="000000"/>
                </a:solidFill>
              </a:rPr>
              <a:t> </a:t>
            </a:r>
            <a:endParaRPr lang="en-US" sz="1200" dirty="0">
              <a:solidFill>
                <a:prstClr val="black"/>
              </a:solidFill>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14"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3400" y="5181597"/>
            <a:ext cx="26853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17" name="Rectangle 16"/>
          <p:cNvSpPr/>
          <p:nvPr/>
        </p:nvSpPr>
        <p:spPr>
          <a:xfrm>
            <a:off x="3488302" y="518159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18" name="Rectangle 17"/>
          <p:cNvSpPr/>
          <p:nvPr/>
        </p:nvSpPr>
        <p:spPr>
          <a:xfrm>
            <a:off x="6231502" y="51816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2868131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91268" y="5144869"/>
            <a:ext cx="26853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488302" y="51448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155302" y="51448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12</a:t>
            </a:fld>
            <a:endParaRPr lang="en-US" dirty="0">
              <a:solidFill>
                <a:srgbClr val="EEECE1"/>
              </a:solidFill>
            </a:endParaRPr>
          </a:p>
        </p:txBody>
      </p:sp>
      <p:sp>
        <p:nvSpPr>
          <p:cNvPr id="5" name="Rectangle 4"/>
          <p:cNvSpPr/>
          <p:nvPr/>
        </p:nvSpPr>
        <p:spPr>
          <a:xfrm>
            <a:off x="0" y="512802"/>
            <a:ext cx="97536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Majorities </a:t>
            </a:r>
            <a:r>
              <a:rPr lang="en-US" sz="2800" dirty="0" smtClean="0">
                <a:solidFill>
                  <a:prstClr val="black"/>
                </a:solidFill>
                <a:latin typeface="Franklin Gothic Demi Cond"/>
                <a:cs typeface="Franklin Gothic Demi Cond"/>
              </a:rPr>
              <a:t>of </a:t>
            </a:r>
            <a:r>
              <a:rPr lang="en-US" sz="2800" dirty="0" smtClean="0">
                <a:solidFill>
                  <a:prstClr val="black"/>
                </a:solidFill>
                <a:latin typeface="Franklin Gothic Demi Cond"/>
                <a:cs typeface="Franklin Gothic Demi Cond"/>
              </a:rPr>
              <a:t>PwD &amp; full disability community voting </a:t>
            </a:r>
            <a:r>
              <a:rPr lang="en-US" sz="2800" dirty="0" smtClean="0">
                <a:solidFill>
                  <a:prstClr val="black"/>
                </a:solidFill>
                <a:latin typeface="Franklin Gothic Demi Cond"/>
                <a:cs typeface="Franklin Gothic Demi Cond"/>
              </a:rPr>
              <a:t>Democratic</a:t>
            </a:r>
            <a:endParaRPr lang="en-US" sz="2800" dirty="0">
              <a:solidFill>
                <a:prstClr val="black"/>
              </a:solidFill>
              <a:latin typeface="Franklin Gothic Demi Cond"/>
              <a:cs typeface="Franklin Gothic Demi Cond"/>
            </a:endParaRPr>
          </a:p>
        </p:txBody>
      </p:sp>
      <p:graphicFrame>
        <p:nvGraphicFramePr>
          <p:cNvPr id="12" name="Chart 11"/>
          <p:cNvGraphicFramePr/>
          <p:nvPr>
            <p:extLst>
              <p:ext uri="{D42A27DB-BD31-4B8C-83A1-F6EECF244321}">
                <p14:modId xmlns:p14="http://schemas.microsoft.com/office/powerpoint/2010/main" val="2448499681"/>
              </p:ext>
            </p:extLst>
          </p:nvPr>
        </p:nvGraphicFramePr>
        <p:xfrm>
          <a:off x="12963" y="1828800"/>
          <a:ext cx="8929048"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6066734" y="1478511"/>
            <a:ext cx="0" cy="3245889"/>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76600" y="1478511"/>
            <a:ext cx="10510" cy="324588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52400" y="1036021"/>
            <a:ext cx="8686800" cy="371993"/>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Thinking about the election for U.S. Congress in your district in November 2018, will you vote for -- the Democratic candidate or the Republican candidate?</a:t>
            </a:r>
          </a:p>
        </p:txBody>
      </p:sp>
      <p:sp>
        <p:nvSpPr>
          <p:cNvPr id="7" name="Rounded Rectangle 6"/>
          <p:cNvSpPr/>
          <p:nvPr/>
        </p:nvSpPr>
        <p:spPr>
          <a:xfrm>
            <a:off x="1524000" y="19812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+12</a:t>
            </a:r>
            <a:endParaRPr lang="en-US" sz="2000" b="1" dirty="0"/>
          </a:p>
        </p:txBody>
      </p:sp>
      <p:sp>
        <p:nvSpPr>
          <p:cNvPr id="17" name="Rounded Rectangle 16"/>
          <p:cNvSpPr/>
          <p:nvPr/>
        </p:nvSpPr>
        <p:spPr>
          <a:xfrm>
            <a:off x="4327451" y="19812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+16</a:t>
            </a:r>
            <a:endParaRPr lang="en-US" sz="2000" b="1" dirty="0"/>
          </a:p>
        </p:txBody>
      </p:sp>
      <p:sp>
        <p:nvSpPr>
          <p:cNvPr id="18" name="Rounded Rectangle 17"/>
          <p:cNvSpPr/>
          <p:nvPr/>
        </p:nvSpPr>
        <p:spPr>
          <a:xfrm>
            <a:off x="7086600" y="19812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+11</a:t>
            </a:r>
            <a:endParaRPr lang="en-US" sz="2000" b="1" dirty="0"/>
          </a:p>
        </p:txBody>
      </p:sp>
      <p:sp>
        <p:nvSpPr>
          <p:cNvPr id="16" name="Rectangle 15"/>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884" y="5950803"/>
            <a:ext cx="9081448" cy="830997"/>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a:t>
            </a:r>
            <a:r>
              <a:rPr lang="en-US" sz="1200" i="1" kern="0" dirty="0">
                <a:solidFill>
                  <a:srgbClr val="000000"/>
                </a:solidFill>
              </a:rPr>
              <a:t>Thinking about the election for U.S. Congress in your district in November 2018, will you vote for -- the Democratic candidate or the Republican </a:t>
            </a:r>
            <a:r>
              <a:rPr lang="en-US" sz="1200" i="1" kern="0" dirty="0" smtClean="0">
                <a:solidFill>
                  <a:srgbClr val="000000"/>
                </a:solidFill>
              </a:rPr>
              <a:t>candidate</a:t>
            </a:r>
            <a:r>
              <a:rPr lang="en-US" sz="1200" i="1" kern="0" dirty="0" smtClean="0">
                <a:solidFill>
                  <a:srgbClr val="000000"/>
                </a:solidFill>
              </a:rPr>
              <a:t>?”</a:t>
            </a:r>
            <a:r>
              <a:rPr lang="en-US" sz="500" i="1" kern="0" dirty="0">
                <a:solidFill>
                  <a:srgbClr val="000000"/>
                </a:solidFill>
              </a:rPr>
              <a:t> </a:t>
            </a:r>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smtClean="0">
                <a:solidFill>
                  <a:srgbClr val="000000"/>
                </a:solidFill>
              </a:rPr>
              <a:t>Republican candidate, 36 percent</a:t>
            </a:r>
            <a:r>
              <a:rPr lang="en-US" sz="1200" kern="0" dirty="0">
                <a:solidFill>
                  <a:srgbClr val="000000"/>
                </a:solidFill>
              </a:rPr>
              <a:t>, </a:t>
            </a:r>
            <a:r>
              <a:rPr lang="en-US" sz="1200" kern="0" dirty="0" smtClean="0">
                <a:solidFill>
                  <a:srgbClr val="000000"/>
                </a:solidFill>
              </a:rPr>
              <a:t>Democratic candidate 48 </a:t>
            </a:r>
            <a:r>
              <a:rPr lang="en-US" sz="1200" kern="0" dirty="0">
                <a:solidFill>
                  <a:srgbClr val="000000"/>
                </a:solidFill>
              </a:rPr>
              <a:t>percent.</a:t>
            </a:r>
            <a:r>
              <a:rPr lang="en-US" sz="1200" b="1" kern="0" dirty="0">
                <a:solidFill>
                  <a:srgbClr val="000000"/>
                </a:solidFill>
              </a:rPr>
              <a:t> People with </a:t>
            </a:r>
            <a:r>
              <a:rPr lang="en-US" sz="1200" b="1" kern="0" dirty="0" smtClean="0">
                <a:solidFill>
                  <a:srgbClr val="000000"/>
                </a:solidFill>
              </a:rPr>
              <a:t>disabilities:</a:t>
            </a:r>
            <a:r>
              <a:rPr lang="en-US" sz="1200" kern="0" dirty="0" smtClean="0">
                <a:solidFill>
                  <a:srgbClr val="000000"/>
                </a:solidFill>
              </a:rPr>
              <a:t> Republican candidate, 37 percent, Democratic candidate 53 percent.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Republican candidate, </a:t>
            </a:r>
            <a:r>
              <a:rPr lang="en-US" sz="1200" kern="0" dirty="0" smtClean="0">
                <a:solidFill>
                  <a:srgbClr val="000000"/>
                </a:solidFill>
              </a:rPr>
              <a:t>39 percent</a:t>
            </a:r>
            <a:r>
              <a:rPr lang="en-US" sz="1200" kern="0" dirty="0" smtClean="0">
                <a:solidFill>
                  <a:srgbClr val="000000"/>
                </a:solidFill>
              </a:rPr>
              <a:t>, </a:t>
            </a:r>
            <a:r>
              <a:rPr lang="en-US" sz="1200" kern="0" dirty="0" smtClean="0">
                <a:solidFill>
                  <a:srgbClr val="000000"/>
                </a:solidFill>
              </a:rPr>
              <a:t>50 percent </a:t>
            </a:r>
            <a:r>
              <a:rPr lang="en-US" sz="1200" kern="0" dirty="0" smtClean="0">
                <a:solidFill>
                  <a:srgbClr val="000000"/>
                </a:solidFill>
              </a:rPr>
              <a:t>Democratic candidate.</a:t>
            </a:r>
            <a:endParaRPr lang="en-US" sz="1200" dirty="0">
              <a:solidFill>
                <a:prstClr val="black"/>
              </a:solidFill>
            </a:endParaRPr>
          </a:p>
        </p:txBody>
      </p:sp>
      <p:sp>
        <p:nvSpPr>
          <p:cNvPr id="4" name="Oval 3"/>
          <p:cNvSpPr/>
          <p:nvPr/>
        </p:nvSpPr>
        <p:spPr>
          <a:xfrm>
            <a:off x="4114800" y="1905000"/>
            <a:ext cx="990600" cy="4572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14400" y="1447800"/>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2018 GENERIC CONGRESSIONAL BALLOT</a:t>
            </a:r>
            <a:endParaRPr lang="en-US"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6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384552914"/>
              </p:ext>
            </p:extLst>
          </p:nvPr>
        </p:nvGraphicFramePr>
        <p:xfrm>
          <a:off x="12963" y="1752600"/>
          <a:ext cx="8929048"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13</a:t>
            </a:fld>
            <a:endParaRPr lang="en-US" dirty="0">
              <a:solidFill>
                <a:srgbClr val="EEECE1"/>
              </a:solidFill>
            </a:endParaRPr>
          </a:p>
        </p:txBody>
      </p:sp>
      <p:sp>
        <p:nvSpPr>
          <p:cNvPr id="5" name="Rectangle 4"/>
          <p:cNvSpPr/>
          <p:nvPr/>
        </p:nvSpPr>
        <p:spPr>
          <a:xfrm>
            <a:off x="-13648" y="457200"/>
            <a:ext cx="9157648"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Great shift across electorate in congressional vote over 4 years</a:t>
            </a:r>
            <a:endParaRPr lang="en-US" sz="2800" dirty="0">
              <a:solidFill>
                <a:prstClr val="black"/>
              </a:solidFill>
              <a:latin typeface="Franklin Gothic Demi Cond"/>
              <a:cs typeface="Franklin Gothic Demi Cond"/>
            </a:endParaRPr>
          </a:p>
        </p:txBody>
      </p:sp>
      <p:sp>
        <p:nvSpPr>
          <p:cNvPr id="3" name="TextBox 2"/>
          <p:cNvSpPr txBox="1"/>
          <p:nvPr/>
        </p:nvSpPr>
        <p:spPr>
          <a:xfrm>
            <a:off x="800100" y="4766846"/>
            <a:ext cx="3581400" cy="338554"/>
          </a:xfrm>
          <a:prstGeom prst="rect">
            <a:avLst/>
          </a:prstGeom>
          <a:noFill/>
          <a:ln>
            <a:solidFill>
              <a:schemeClr val="tx1"/>
            </a:solidFill>
          </a:ln>
        </p:spPr>
        <p:txBody>
          <a:bodyPr wrap="square" rtlCol="0">
            <a:spAutoFit/>
          </a:bodyPr>
          <a:lstStyle/>
          <a:p>
            <a:pPr algn="ctr"/>
            <a:r>
              <a:rPr lang="en-US" sz="1600" b="1" dirty="0" smtClean="0"/>
              <a:t>Not in </a:t>
            </a:r>
            <a:r>
              <a:rPr lang="en-US" sz="1600" b="1" dirty="0" smtClean="0"/>
              <a:t>Disability Community</a:t>
            </a:r>
            <a:endParaRPr lang="en-US" sz="1600" b="1" dirty="0"/>
          </a:p>
        </p:txBody>
      </p:sp>
      <p:sp>
        <p:nvSpPr>
          <p:cNvPr id="9" name="TextBox 8"/>
          <p:cNvSpPr txBox="1"/>
          <p:nvPr/>
        </p:nvSpPr>
        <p:spPr>
          <a:xfrm>
            <a:off x="5029200" y="4766846"/>
            <a:ext cx="3505200" cy="338554"/>
          </a:xfrm>
          <a:prstGeom prst="rect">
            <a:avLst/>
          </a:prstGeom>
          <a:noFill/>
          <a:ln>
            <a:solidFill>
              <a:schemeClr val="tx1"/>
            </a:solidFill>
          </a:ln>
        </p:spPr>
        <p:txBody>
          <a:bodyPr wrap="square" rtlCol="0">
            <a:spAutoFit/>
          </a:bodyPr>
          <a:lstStyle/>
          <a:p>
            <a:pPr algn="ctr"/>
            <a:r>
              <a:rPr lang="en-US" sz="1600" b="1" dirty="0" smtClean="0"/>
              <a:t>Disability </a:t>
            </a:r>
            <a:r>
              <a:rPr lang="en-US" sz="1600" b="1" dirty="0" smtClean="0"/>
              <a:t>Community</a:t>
            </a:r>
            <a:endParaRPr lang="en-US" sz="1600" b="1" dirty="0"/>
          </a:p>
        </p:txBody>
      </p:sp>
      <p:cxnSp>
        <p:nvCxnSpPr>
          <p:cNvPr id="15" name="Straight Connector 14"/>
          <p:cNvCxnSpPr>
            <a:stCxn id="19" idx="2"/>
          </p:cNvCxnSpPr>
          <p:nvPr/>
        </p:nvCxnSpPr>
        <p:spPr>
          <a:xfrm>
            <a:off x="4649300" y="1950473"/>
            <a:ext cx="0" cy="330732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07868" y="914400"/>
            <a:ext cx="8959932" cy="624377"/>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Thinking about the election for U.S. Congress in your district in November 2018, will you vote for </a:t>
            </a:r>
            <a:r>
              <a:rPr lang="en-US" sz="1400" i="1" dirty="0" smtClean="0">
                <a:solidFill>
                  <a:srgbClr val="000000"/>
                </a:solidFill>
              </a:rPr>
              <a:t>-- </a:t>
            </a:r>
            <a:r>
              <a:rPr lang="en-US" sz="1400" i="1" dirty="0">
                <a:solidFill>
                  <a:srgbClr val="000000"/>
                </a:solidFill>
              </a:rPr>
              <a:t>the Democratic candidate or the Republican candidate</a:t>
            </a:r>
            <a:r>
              <a:rPr lang="en-US" sz="1400" i="1" dirty="0" smtClean="0">
                <a:solidFill>
                  <a:srgbClr val="000000"/>
                </a:solidFill>
              </a:rPr>
              <a:t>? (</a:t>
            </a:r>
            <a:r>
              <a:rPr lang="en-US" sz="1400" i="1" dirty="0">
                <a:solidFill>
                  <a:srgbClr val="000000"/>
                </a:solidFill>
              </a:rPr>
              <a:t>IF VOTED IN </a:t>
            </a:r>
            <a:r>
              <a:rPr lang="en-US" sz="1400" i="1" dirty="0" smtClean="0">
                <a:solidFill>
                  <a:srgbClr val="000000"/>
                </a:solidFill>
              </a:rPr>
              <a:t>2014/IN 2016) </a:t>
            </a:r>
            <a:r>
              <a:rPr lang="en-US" sz="1400" i="1" dirty="0">
                <a:solidFill>
                  <a:srgbClr val="000000"/>
                </a:solidFill>
              </a:rPr>
              <a:t>Now let me ask you about the election for Congress. </a:t>
            </a:r>
            <a:r>
              <a:rPr lang="en-US" sz="1400" i="1" dirty="0" smtClean="0">
                <a:solidFill>
                  <a:srgbClr val="000000"/>
                </a:solidFill>
              </a:rPr>
              <a:t>Did you/will </a:t>
            </a:r>
            <a:r>
              <a:rPr lang="en-US" sz="1400" i="1" dirty="0" smtClean="0">
                <a:solidFill>
                  <a:srgbClr val="000000"/>
                </a:solidFill>
              </a:rPr>
              <a:t>you </a:t>
            </a:r>
            <a:r>
              <a:rPr lang="en-US" sz="1400" i="1" dirty="0">
                <a:solidFill>
                  <a:srgbClr val="000000"/>
                </a:solidFill>
              </a:rPr>
              <a:t>vote </a:t>
            </a:r>
            <a:r>
              <a:rPr lang="en-US" sz="1400" i="1" dirty="0" smtClean="0">
                <a:solidFill>
                  <a:srgbClr val="000000"/>
                </a:solidFill>
              </a:rPr>
              <a:t>for the </a:t>
            </a:r>
            <a:r>
              <a:rPr lang="en-US" sz="1400" i="1" dirty="0">
                <a:solidFill>
                  <a:srgbClr val="000000"/>
                </a:solidFill>
              </a:rPr>
              <a:t>Democratic candidate or the Republican </a:t>
            </a:r>
            <a:r>
              <a:rPr lang="en-US" sz="1400" i="1" dirty="0" smtClean="0">
                <a:solidFill>
                  <a:srgbClr val="000000"/>
                </a:solidFill>
              </a:rPr>
              <a:t>candidate</a:t>
            </a:r>
            <a:r>
              <a:rPr lang="en-US" sz="1400" i="1" dirty="0">
                <a:solidFill>
                  <a:srgbClr val="000000"/>
                </a:solidFill>
              </a:rPr>
              <a:t>? </a:t>
            </a:r>
            <a:r>
              <a:rPr lang="en-US" sz="1400" i="1" dirty="0" smtClean="0">
                <a:solidFill>
                  <a:srgbClr val="000000"/>
                </a:solidFill>
              </a:rPr>
              <a:t> </a:t>
            </a:r>
            <a:endParaRPr lang="en-US" sz="1400" i="1" dirty="0">
              <a:solidFill>
                <a:srgbClr val="000000"/>
              </a:solidFill>
            </a:endParaRPr>
          </a:p>
        </p:txBody>
      </p:sp>
      <p:sp>
        <p:nvSpPr>
          <p:cNvPr id="7" name="Rounded Rectangle 6"/>
          <p:cNvSpPr/>
          <p:nvPr/>
        </p:nvSpPr>
        <p:spPr>
          <a:xfrm>
            <a:off x="914400" y="22098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a:t>
            </a:r>
            <a:endParaRPr lang="en-US" b="1" dirty="0"/>
          </a:p>
        </p:txBody>
      </p:sp>
      <p:sp>
        <p:nvSpPr>
          <p:cNvPr id="17" name="Rounded Rectangle 16"/>
          <p:cNvSpPr/>
          <p:nvPr/>
        </p:nvSpPr>
        <p:spPr>
          <a:xfrm>
            <a:off x="5029200" y="22098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+11</a:t>
            </a:r>
            <a:endParaRPr lang="en-US" b="1" dirty="0"/>
          </a:p>
        </p:txBody>
      </p:sp>
      <p:sp>
        <p:nvSpPr>
          <p:cNvPr id="18" name="Rounded Rectangle 17"/>
          <p:cNvSpPr/>
          <p:nvPr/>
        </p:nvSpPr>
        <p:spPr>
          <a:xfrm>
            <a:off x="7786048" y="22098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+11</a:t>
            </a:r>
            <a:endParaRPr lang="en-US" b="1" dirty="0"/>
          </a:p>
        </p:txBody>
      </p:sp>
      <p:sp>
        <p:nvSpPr>
          <p:cNvPr id="16" name="Rectangle 15"/>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718" y="5236779"/>
            <a:ext cx="9036916" cy="1569660"/>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a:t>
            </a:r>
            <a:r>
              <a:rPr lang="en-US" sz="1200" i="1" kern="0" dirty="0">
                <a:solidFill>
                  <a:srgbClr val="000000"/>
                </a:solidFill>
              </a:rPr>
              <a:t>Thinking about the election </a:t>
            </a:r>
            <a:r>
              <a:rPr lang="en-US" sz="1200" i="1" kern="0" dirty="0" smtClean="0">
                <a:solidFill>
                  <a:srgbClr val="000000"/>
                </a:solidFill>
              </a:rPr>
              <a:t>for </a:t>
            </a:r>
            <a:r>
              <a:rPr lang="en-US" sz="1200" i="1" kern="0" dirty="0">
                <a:solidFill>
                  <a:srgbClr val="000000"/>
                </a:solidFill>
              </a:rPr>
              <a:t>Congress in your district in November 2018, will you vote for -- the Democratic candidate or the Republican </a:t>
            </a:r>
            <a:r>
              <a:rPr lang="en-US" sz="1200" i="1" kern="0" dirty="0" smtClean="0">
                <a:solidFill>
                  <a:srgbClr val="000000"/>
                </a:solidFill>
              </a:rPr>
              <a:t>candidate?”</a:t>
            </a:r>
            <a:r>
              <a:rPr lang="en-US" sz="500" i="1" kern="0" dirty="0">
                <a:solidFill>
                  <a:srgbClr val="000000"/>
                </a:solidFill>
              </a:rPr>
              <a:t> </a:t>
            </a:r>
            <a:endParaRPr lang="en-US" sz="500" i="1" kern="0" dirty="0" smtClean="0">
              <a:solidFill>
                <a:srgbClr val="000000"/>
              </a:solidFill>
            </a:endParaRPr>
          </a:p>
          <a:p>
            <a:r>
              <a:rPr lang="en-US" sz="1200" b="1" kern="0" dirty="0" smtClean="0">
                <a:solidFill>
                  <a:srgbClr val="000000"/>
                </a:solidFill>
              </a:rPr>
              <a:t>Not in disability community</a:t>
            </a:r>
            <a:r>
              <a:rPr lang="en-US" sz="1200" kern="0" dirty="0" smtClean="0">
                <a:solidFill>
                  <a:srgbClr val="000000"/>
                </a:solidFill>
              </a:rPr>
              <a:t>: </a:t>
            </a:r>
            <a:r>
              <a:rPr lang="en-US" sz="1200" kern="0" dirty="0" smtClean="0">
                <a:solidFill>
                  <a:srgbClr val="000000"/>
                </a:solidFill>
              </a:rPr>
              <a:t>Republican candidate: 36 percent. Democratic candidate: 48 percent</a:t>
            </a:r>
            <a:r>
              <a:rPr lang="en-US" sz="1200" kern="0" dirty="0">
                <a:solidFill>
                  <a:srgbClr val="000000"/>
                </a:solidFill>
              </a:rPr>
              <a:t>.</a:t>
            </a:r>
            <a:r>
              <a:rPr lang="en-US" sz="1200" b="1" kern="0" dirty="0">
                <a:solidFill>
                  <a:srgbClr val="000000"/>
                </a:solidFill>
              </a:rPr>
              <a:t> </a:t>
            </a:r>
            <a:r>
              <a:rPr lang="en-US" sz="1200" b="1" dirty="0" smtClean="0">
                <a:solidFill>
                  <a:prstClr val="black"/>
                </a:solidFill>
              </a:rPr>
              <a:t>Disability community</a:t>
            </a:r>
            <a:r>
              <a:rPr lang="en-US" sz="1200" dirty="0" smtClean="0">
                <a:solidFill>
                  <a:prstClr val="black"/>
                </a:solidFill>
              </a:rPr>
              <a:t>: </a:t>
            </a:r>
            <a:r>
              <a:rPr lang="en-US" sz="1200" kern="0" dirty="0" smtClean="0">
                <a:solidFill>
                  <a:srgbClr val="000000"/>
                </a:solidFill>
              </a:rPr>
              <a:t>Republican candidate: 39 percent. Democratic candidate: 50 percent.</a:t>
            </a:r>
            <a:r>
              <a:rPr lang="en-US" sz="1200" kern="0" dirty="0">
                <a:solidFill>
                  <a:srgbClr val="000000"/>
                </a:solidFill>
              </a:rPr>
              <a:t> </a:t>
            </a:r>
            <a:r>
              <a:rPr lang="en-US" sz="1200" kern="0" dirty="0">
                <a:solidFill>
                  <a:srgbClr val="000000"/>
                </a:solidFill>
              </a:rPr>
              <a:t> </a:t>
            </a:r>
            <a:r>
              <a:rPr lang="en-US" sz="1200" i="1" kern="0" dirty="0" smtClean="0">
                <a:solidFill>
                  <a:srgbClr val="000000"/>
                </a:solidFill>
              </a:rPr>
              <a:t>“(</a:t>
            </a:r>
            <a:r>
              <a:rPr lang="en-US" sz="1200" i="1" kern="0" dirty="0" smtClean="0">
                <a:solidFill>
                  <a:srgbClr val="000000"/>
                </a:solidFill>
              </a:rPr>
              <a:t>IF VOTED IN 2014) Now </a:t>
            </a:r>
            <a:r>
              <a:rPr lang="en-US" sz="1200" i="1" kern="0" dirty="0">
                <a:solidFill>
                  <a:srgbClr val="000000"/>
                </a:solidFill>
              </a:rPr>
              <a:t>let me ask </a:t>
            </a:r>
            <a:r>
              <a:rPr lang="en-US" sz="1200" i="1" kern="0" dirty="0" smtClean="0">
                <a:solidFill>
                  <a:srgbClr val="000000"/>
                </a:solidFill>
              </a:rPr>
              <a:t>you about </a:t>
            </a:r>
            <a:r>
              <a:rPr lang="en-US" sz="1200" i="1" kern="0" dirty="0">
                <a:solidFill>
                  <a:srgbClr val="000000"/>
                </a:solidFill>
              </a:rPr>
              <a:t>the election for Congress. Did you vote </a:t>
            </a:r>
            <a:r>
              <a:rPr lang="en-US" sz="1200" i="1" kern="0" dirty="0" smtClean="0">
                <a:solidFill>
                  <a:srgbClr val="000000"/>
                </a:solidFill>
              </a:rPr>
              <a:t>for the </a:t>
            </a:r>
            <a:r>
              <a:rPr lang="en-US" sz="1200" i="1" kern="0" dirty="0">
                <a:solidFill>
                  <a:srgbClr val="000000"/>
                </a:solidFill>
              </a:rPr>
              <a:t>Democratic candidate or the Republican candidate? </a:t>
            </a:r>
            <a:r>
              <a:rPr lang="en-US" sz="1200" i="1" kern="0" dirty="0" smtClean="0">
                <a:solidFill>
                  <a:srgbClr val="000000"/>
                </a:solidFill>
              </a:rPr>
              <a:t>”</a:t>
            </a:r>
            <a:r>
              <a:rPr lang="en-US" sz="1200" i="1" kern="0" dirty="0">
                <a:solidFill>
                  <a:srgbClr val="000000"/>
                </a:solidFill>
              </a:rPr>
              <a:t> </a:t>
            </a:r>
            <a:r>
              <a:rPr lang="en-US" sz="1200" b="1" kern="0" dirty="0" smtClean="0">
                <a:solidFill>
                  <a:srgbClr val="000000"/>
                </a:solidFill>
              </a:rPr>
              <a:t>Not in </a:t>
            </a:r>
            <a:r>
              <a:rPr lang="en-US" sz="1200" b="1" kern="0" dirty="0">
                <a:solidFill>
                  <a:srgbClr val="000000"/>
                </a:solidFill>
              </a:rPr>
              <a:t>disability </a:t>
            </a:r>
            <a:r>
              <a:rPr lang="en-US" sz="1200" b="1" kern="0" dirty="0" smtClean="0">
                <a:solidFill>
                  <a:srgbClr val="000000"/>
                </a:solidFill>
              </a:rPr>
              <a:t>community</a:t>
            </a:r>
            <a:r>
              <a:rPr lang="en-US" sz="1200" kern="0" dirty="0" smtClean="0">
                <a:solidFill>
                  <a:srgbClr val="000000"/>
                </a:solidFill>
              </a:rPr>
              <a:t>: </a:t>
            </a:r>
            <a:r>
              <a:rPr lang="en-US" sz="1200" kern="0" dirty="0">
                <a:solidFill>
                  <a:srgbClr val="000000"/>
                </a:solidFill>
              </a:rPr>
              <a:t>Republican </a:t>
            </a:r>
            <a:r>
              <a:rPr lang="en-US" sz="1200" kern="0" dirty="0" smtClean="0">
                <a:solidFill>
                  <a:srgbClr val="000000"/>
                </a:solidFill>
              </a:rPr>
              <a:t>candidate: 51 percent. Democratic candidate: 46 percent</a:t>
            </a:r>
            <a:r>
              <a:rPr lang="en-US" sz="1200" kern="0" dirty="0">
                <a:solidFill>
                  <a:srgbClr val="000000"/>
                </a:solidFill>
              </a:rPr>
              <a:t>.</a:t>
            </a:r>
            <a:r>
              <a:rPr lang="en-US" sz="1200" b="1" kern="0" dirty="0">
                <a:solidFill>
                  <a:srgbClr val="000000"/>
                </a:solidFill>
              </a:rPr>
              <a:t> </a:t>
            </a:r>
            <a:r>
              <a:rPr lang="en-US" sz="1200" b="1" dirty="0">
                <a:solidFill>
                  <a:prstClr val="black"/>
                </a:solidFill>
              </a:rPr>
              <a:t>Disability community</a:t>
            </a:r>
            <a:r>
              <a:rPr lang="en-US" sz="1200" dirty="0">
                <a:solidFill>
                  <a:prstClr val="black"/>
                </a:solidFill>
              </a:rPr>
              <a:t>: </a:t>
            </a:r>
            <a:r>
              <a:rPr lang="en-US" sz="1200" kern="0" dirty="0">
                <a:solidFill>
                  <a:srgbClr val="000000"/>
                </a:solidFill>
              </a:rPr>
              <a:t>Republican </a:t>
            </a:r>
            <a:r>
              <a:rPr lang="en-US" sz="1200" kern="0" dirty="0" smtClean="0">
                <a:solidFill>
                  <a:srgbClr val="000000"/>
                </a:solidFill>
              </a:rPr>
              <a:t>candidate: 55 percent. Democratic candidate: 44 percent. </a:t>
            </a:r>
            <a:r>
              <a:rPr lang="en-US" sz="1200" kern="0" dirty="0" smtClean="0">
                <a:solidFill>
                  <a:srgbClr val="000000"/>
                </a:solidFill>
              </a:rPr>
              <a:t> </a:t>
            </a:r>
            <a:r>
              <a:rPr lang="en-US" sz="1200" i="1" dirty="0" smtClean="0">
                <a:solidFill>
                  <a:prstClr val="black"/>
                </a:solidFill>
              </a:rPr>
              <a:t>“(IN </a:t>
            </a:r>
            <a:r>
              <a:rPr lang="en-US" sz="1200" i="1" dirty="0" smtClean="0">
                <a:solidFill>
                  <a:prstClr val="black"/>
                </a:solidFill>
              </a:rPr>
              <a:t>2016) In </a:t>
            </a:r>
            <a:r>
              <a:rPr lang="en-US" sz="1200" i="1" dirty="0">
                <a:solidFill>
                  <a:prstClr val="black"/>
                </a:solidFill>
              </a:rPr>
              <a:t>the election for Congress, </a:t>
            </a:r>
            <a:r>
              <a:rPr lang="en-US" sz="1200" i="1" dirty="0" smtClean="0">
                <a:solidFill>
                  <a:prstClr val="black"/>
                </a:solidFill>
              </a:rPr>
              <a:t>will you </a:t>
            </a:r>
            <a:r>
              <a:rPr lang="en-US" sz="1200" i="1" dirty="0">
                <a:solidFill>
                  <a:prstClr val="black"/>
                </a:solidFill>
              </a:rPr>
              <a:t>vote for </a:t>
            </a:r>
            <a:r>
              <a:rPr lang="en-US" sz="1200" i="1" dirty="0" smtClean="0">
                <a:solidFill>
                  <a:prstClr val="black"/>
                </a:solidFill>
              </a:rPr>
              <a:t>- the </a:t>
            </a:r>
            <a:r>
              <a:rPr lang="en-US" sz="1200" i="1" dirty="0">
                <a:solidFill>
                  <a:prstClr val="black"/>
                </a:solidFill>
              </a:rPr>
              <a:t>Republican candidate or t</a:t>
            </a:r>
            <a:r>
              <a:rPr lang="en-US" sz="1200" i="1" dirty="0" smtClean="0">
                <a:solidFill>
                  <a:prstClr val="black"/>
                </a:solidFill>
              </a:rPr>
              <a:t>he </a:t>
            </a:r>
            <a:r>
              <a:rPr lang="en-US" sz="1200" i="1" dirty="0">
                <a:solidFill>
                  <a:prstClr val="black"/>
                </a:solidFill>
              </a:rPr>
              <a:t>Democratic </a:t>
            </a:r>
            <a:r>
              <a:rPr lang="en-US" sz="1200" i="1" dirty="0" smtClean="0">
                <a:solidFill>
                  <a:prstClr val="black"/>
                </a:solidFill>
              </a:rPr>
              <a:t>candidate?”  </a:t>
            </a:r>
            <a:r>
              <a:rPr lang="en-US" sz="1200" b="1" kern="0" dirty="0" smtClean="0">
                <a:solidFill>
                  <a:srgbClr val="000000"/>
                </a:solidFill>
              </a:rPr>
              <a:t>Not in disability community</a:t>
            </a:r>
            <a:r>
              <a:rPr lang="en-US" sz="1200" kern="0" dirty="0" smtClean="0">
                <a:solidFill>
                  <a:srgbClr val="000000"/>
                </a:solidFill>
              </a:rPr>
              <a:t>: </a:t>
            </a:r>
            <a:r>
              <a:rPr lang="en-US" sz="1200" kern="0" dirty="0">
                <a:solidFill>
                  <a:srgbClr val="000000"/>
                </a:solidFill>
              </a:rPr>
              <a:t>Republican </a:t>
            </a:r>
            <a:r>
              <a:rPr lang="en-US" sz="1200" kern="0" dirty="0" smtClean="0">
                <a:solidFill>
                  <a:srgbClr val="000000"/>
                </a:solidFill>
              </a:rPr>
              <a:t>candidate: 50 percent</a:t>
            </a:r>
            <a:r>
              <a:rPr lang="en-US" sz="1200" kern="0" dirty="0">
                <a:solidFill>
                  <a:srgbClr val="000000"/>
                </a:solidFill>
              </a:rPr>
              <a:t>. Democratic </a:t>
            </a:r>
            <a:r>
              <a:rPr lang="en-US" sz="1200" kern="0" dirty="0" smtClean="0">
                <a:solidFill>
                  <a:srgbClr val="000000"/>
                </a:solidFill>
              </a:rPr>
              <a:t>candidate: 48 percent</a:t>
            </a:r>
            <a:r>
              <a:rPr lang="en-US" sz="1200" kern="0" dirty="0">
                <a:solidFill>
                  <a:srgbClr val="000000"/>
                </a:solidFill>
              </a:rPr>
              <a:t>.</a:t>
            </a:r>
            <a:r>
              <a:rPr lang="en-US" sz="1200" b="1" kern="0" dirty="0">
                <a:solidFill>
                  <a:srgbClr val="000000"/>
                </a:solidFill>
              </a:rPr>
              <a:t> </a:t>
            </a:r>
            <a:r>
              <a:rPr lang="en-US" sz="1200" b="1" dirty="0">
                <a:solidFill>
                  <a:prstClr val="black"/>
                </a:solidFill>
              </a:rPr>
              <a:t>Disability community</a:t>
            </a:r>
            <a:r>
              <a:rPr lang="en-US" sz="1200" dirty="0">
                <a:solidFill>
                  <a:prstClr val="black"/>
                </a:solidFill>
              </a:rPr>
              <a:t>: </a:t>
            </a:r>
            <a:r>
              <a:rPr lang="en-US" sz="1200" kern="0" dirty="0">
                <a:solidFill>
                  <a:srgbClr val="000000"/>
                </a:solidFill>
              </a:rPr>
              <a:t>Republican </a:t>
            </a:r>
            <a:r>
              <a:rPr lang="en-US" sz="1200" kern="0" dirty="0" smtClean="0">
                <a:solidFill>
                  <a:srgbClr val="000000"/>
                </a:solidFill>
              </a:rPr>
              <a:t>candidate: 48 percent</a:t>
            </a:r>
            <a:r>
              <a:rPr lang="en-US" sz="1200" kern="0" dirty="0">
                <a:solidFill>
                  <a:srgbClr val="000000"/>
                </a:solidFill>
              </a:rPr>
              <a:t>. Democratic </a:t>
            </a:r>
            <a:r>
              <a:rPr lang="en-US" sz="1200" kern="0" dirty="0" smtClean="0">
                <a:solidFill>
                  <a:srgbClr val="000000"/>
                </a:solidFill>
              </a:rPr>
              <a:t>candidate: 50 percent.</a:t>
            </a:r>
            <a:endParaRPr lang="en-US" sz="1200" kern="0" dirty="0">
              <a:solidFill>
                <a:srgbClr val="000000"/>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991700" y="1584251"/>
            <a:ext cx="73152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GENERIC CONGRESSIONAL BALLOT 2018 V. 2014 &amp; 2016 CONGRESSIONAL VOTE</a:t>
            </a:r>
            <a:endParaRPr lang="en-US" sz="1600" b="1" dirty="0">
              <a:solidFill>
                <a:schemeClr val="tx1"/>
              </a:solidFill>
            </a:endParaRPr>
          </a:p>
        </p:txBody>
      </p:sp>
      <p:sp>
        <p:nvSpPr>
          <p:cNvPr id="25" name="Rounded Rectangle 24"/>
          <p:cNvSpPr/>
          <p:nvPr/>
        </p:nvSpPr>
        <p:spPr>
          <a:xfrm>
            <a:off x="3657600" y="22098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+12</a:t>
            </a:r>
            <a:endParaRPr lang="en-US" b="1" dirty="0"/>
          </a:p>
        </p:txBody>
      </p:sp>
      <p:sp>
        <p:nvSpPr>
          <p:cNvPr id="31" name="Rounded Rectangle 30"/>
          <p:cNvSpPr/>
          <p:nvPr/>
        </p:nvSpPr>
        <p:spPr>
          <a:xfrm>
            <a:off x="2286000" y="22098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32" name="Rounded Rectangle 31"/>
          <p:cNvSpPr/>
          <p:nvPr/>
        </p:nvSpPr>
        <p:spPr>
          <a:xfrm>
            <a:off x="6400800" y="22098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Tree>
    <p:extLst>
      <p:ext uri="{BB962C8B-B14F-4D97-AF65-F5344CB8AC3E}">
        <p14:creationId xmlns:p14="http://schemas.microsoft.com/office/powerpoint/2010/main" val="372491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14</a:t>
            </a:fld>
            <a:endParaRPr lang="en-US" dirty="0">
              <a:solidFill>
                <a:srgbClr val="EEECE1"/>
              </a:solidFill>
            </a:endParaRPr>
          </a:p>
        </p:txBody>
      </p:sp>
      <p:sp>
        <p:nvSpPr>
          <p:cNvPr id="5" name="Rectangle 4"/>
          <p:cNvSpPr/>
          <p:nvPr/>
        </p:nvSpPr>
        <p:spPr>
          <a:xfrm>
            <a:off x="0" y="457200"/>
            <a:ext cx="9144000" cy="523220"/>
          </a:xfrm>
          <a:prstGeom prst="rect">
            <a:avLst/>
          </a:prstGeom>
          <a:noFill/>
        </p:spPr>
        <p:txBody>
          <a:bodyPr wrap="square">
            <a:spAutoFit/>
          </a:bodyPr>
          <a:lstStyle/>
          <a:p>
            <a:r>
              <a:rPr lang="en-US" sz="2800" dirty="0" smtClean="0">
                <a:solidFill>
                  <a:prstClr val="black"/>
                </a:solidFill>
                <a:latin typeface="Franklin Gothic Demi Cond"/>
                <a:cs typeface="Franklin Gothic Demi Cond"/>
              </a:rPr>
              <a:t>Democrats meeting or exceeding Clinton vote across electorate</a:t>
            </a:r>
            <a:endParaRPr lang="en-US" sz="2800" dirty="0">
              <a:solidFill>
                <a:prstClr val="black"/>
              </a:solidFill>
              <a:latin typeface="Franklin Gothic Demi Cond"/>
              <a:cs typeface="Franklin Gothic Demi Cond"/>
            </a:endParaRPr>
          </a:p>
        </p:txBody>
      </p:sp>
      <p:graphicFrame>
        <p:nvGraphicFramePr>
          <p:cNvPr id="12" name="Chart 11"/>
          <p:cNvGraphicFramePr/>
          <p:nvPr>
            <p:extLst>
              <p:ext uri="{D42A27DB-BD31-4B8C-83A1-F6EECF244321}">
                <p14:modId xmlns:p14="http://schemas.microsoft.com/office/powerpoint/2010/main" val="2961625328"/>
              </p:ext>
            </p:extLst>
          </p:nvPr>
        </p:nvGraphicFramePr>
        <p:xfrm>
          <a:off x="12962" y="2057400"/>
          <a:ext cx="913103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6248400" y="1886238"/>
            <a:ext cx="0" cy="25146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93575" y="1943677"/>
            <a:ext cx="0" cy="2399723"/>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07868" y="914401"/>
            <a:ext cx="8959932" cy="6096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Thinking about the election for </a:t>
            </a:r>
            <a:r>
              <a:rPr lang="en-US" sz="1400" i="1" dirty="0" smtClean="0">
                <a:solidFill>
                  <a:srgbClr val="000000"/>
                </a:solidFill>
              </a:rPr>
              <a:t>Congress </a:t>
            </a:r>
            <a:r>
              <a:rPr lang="en-US" sz="1400" i="1" dirty="0">
                <a:solidFill>
                  <a:srgbClr val="000000"/>
                </a:solidFill>
              </a:rPr>
              <a:t>in your district in November 2018, will you vote for </a:t>
            </a:r>
            <a:r>
              <a:rPr lang="en-US" sz="1400" i="1" dirty="0" smtClean="0">
                <a:solidFill>
                  <a:srgbClr val="000000"/>
                </a:solidFill>
              </a:rPr>
              <a:t>the </a:t>
            </a:r>
            <a:r>
              <a:rPr lang="en-US" sz="1400" i="1" dirty="0">
                <a:solidFill>
                  <a:srgbClr val="000000"/>
                </a:solidFill>
              </a:rPr>
              <a:t>Democratic candidate or the Republican candidate</a:t>
            </a:r>
            <a:r>
              <a:rPr lang="en-US" sz="1400" i="1" dirty="0" smtClean="0">
                <a:solidFill>
                  <a:srgbClr val="000000"/>
                </a:solidFill>
              </a:rPr>
              <a:t>? (</a:t>
            </a:r>
            <a:r>
              <a:rPr lang="en-US" sz="1400" i="1" dirty="0">
                <a:solidFill>
                  <a:srgbClr val="000000"/>
                </a:solidFill>
              </a:rPr>
              <a:t>IF VOTED IN </a:t>
            </a:r>
            <a:r>
              <a:rPr lang="en-US" sz="1400" i="1" dirty="0" smtClean="0">
                <a:solidFill>
                  <a:srgbClr val="000000"/>
                </a:solidFill>
              </a:rPr>
              <a:t>2016</a:t>
            </a:r>
            <a:r>
              <a:rPr lang="en-US" sz="1400" i="1" dirty="0">
                <a:solidFill>
                  <a:srgbClr val="000000"/>
                </a:solidFill>
              </a:rPr>
              <a:t>) In the election for president, did you vote for Donald Trump or Hillary Clinton or Gary Johnson? </a:t>
            </a:r>
          </a:p>
        </p:txBody>
      </p:sp>
      <p:sp>
        <p:nvSpPr>
          <p:cNvPr id="7" name="Rounded Rectangle 6"/>
          <p:cNvSpPr/>
          <p:nvPr/>
        </p:nvSpPr>
        <p:spPr>
          <a:xfrm>
            <a:off x="609600" y="2057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7" name="Rounded Rectangle 16"/>
          <p:cNvSpPr/>
          <p:nvPr/>
        </p:nvSpPr>
        <p:spPr>
          <a:xfrm>
            <a:off x="6705600" y="2057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8" name="Rounded Rectangle 17"/>
          <p:cNvSpPr/>
          <p:nvPr/>
        </p:nvSpPr>
        <p:spPr>
          <a:xfrm>
            <a:off x="8160224" y="20574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+11</a:t>
            </a:r>
            <a:endParaRPr lang="en-US" b="1" dirty="0"/>
          </a:p>
        </p:txBody>
      </p:sp>
      <p:sp>
        <p:nvSpPr>
          <p:cNvPr id="16" name="Rectangle 15"/>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884" y="5638800"/>
            <a:ext cx="9081448" cy="1200329"/>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a:t>
            </a:r>
            <a:r>
              <a:rPr lang="en-US" sz="1200" i="1" kern="0" dirty="0">
                <a:solidFill>
                  <a:srgbClr val="000000"/>
                </a:solidFill>
              </a:rPr>
              <a:t>Thinking about the election for </a:t>
            </a:r>
            <a:r>
              <a:rPr lang="en-US" sz="1200" i="1" kern="0" dirty="0" smtClean="0">
                <a:solidFill>
                  <a:srgbClr val="000000"/>
                </a:solidFill>
              </a:rPr>
              <a:t>Congress </a:t>
            </a:r>
            <a:r>
              <a:rPr lang="en-US" sz="1200" i="1" kern="0" dirty="0">
                <a:solidFill>
                  <a:srgbClr val="000000"/>
                </a:solidFill>
              </a:rPr>
              <a:t>in your district in November 2018, will you vote for -- the Democratic candidate or the Republican </a:t>
            </a:r>
            <a:r>
              <a:rPr lang="en-US" sz="1200" i="1" kern="0" dirty="0" smtClean="0">
                <a:solidFill>
                  <a:srgbClr val="000000"/>
                </a:solidFill>
              </a:rPr>
              <a:t>candidate?”</a:t>
            </a:r>
            <a:r>
              <a:rPr lang="en-US" sz="500" i="1" kern="0" dirty="0">
                <a:solidFill>
                  <a:srgbClr val="000000"/>
                </a:solidFill>
              </a:rPr>
              <a:t> </a:t>
            </a:r>
            <a:r>
              <a:rPr lang="en-US" sz="1200" b="1" kern="0" dirty="0" smtClean="0">
                <a:solidFill>
                  <a:srgbClr val="000000"/>
                </a:solidFill>
              </a:rPr>
              <a:t>Not in disability community</a:t>
            </a:r>
            <a:r>
              <a:rPr lang="en-US" sz="1200" kern="0" dirty="0" smtClean="0">
                <a:solidFill>
                  <a:srgbClr val="000000"/>
                </a:solidFill>
              </a:rPr>
              <a:t>: </a:t>
            </a:r>
            <a:r>
              <a:rPr lang="en-US" sz="1200" kern="0" dirty="0" smtClean="0">
                <a:solidFill>
                  <a:srgbClr val="000000"/>
                </a:solidFill>
              </a:rPr>
              <a:t>Republican candidate: 36 percent. Democratic candidate: 48 percent</a:t>
            </a:r>
            <a:r>
              <a:rPr lang="en-US" sz="1200" kern="0" dirty="0">
                <a:solidFill>
                  <a:srgbClr val="000000"/>
                </a:solidFill>
              </a:rPr>
              <a:t>.</a:t>
            </a:r>
            <a:r>
              <a:rPr lang="en-US" sz="1200" b="1" kern="0" dirty="0">
                <a:solidFill>
                  <a:srgbClr val="000000"/>
                </a:solidFill>
              </a:rPr>
              <a:t> </a:t>
            </a:r>
            <a:r>
              <a:rPr lang="en-US" sz="1200" b="1" kern="0" dirty="0" smtClean="0">
                <a:solidFill>
                  <a:srgbClr val="000000"/>
                </a:solidFill>
              </a:rPr>
              <a:t>People with disabilities: </a:t>
            </a:r>
            <a:r>
              <a:rPr lang="en-US" sz="1200" kern="0" dirty="0" smtClean="0">
                <a:solidFill>
                  <a:srgbClr val="000000"/>
                </a:solidFill>
              </a:rPr>
              <a:t>Republican candidate: 37 percent. Democratic candidate: 53 percent. </a:t>
            </a:r>
            <a:r>
              <a:rPr lang="en-US" sz="1200" b="1" dirty="0" smtClean="0">
                <a:solidFill>
                  <a:prstClr val="black"/>
                </a:solidFill>
              </a:rPr>
              <a:t>D</a:t>
            </a:r>
            <a:r>
              <a:rPr lang="en-US" sz="1200" b="1" dirty="0" smtClean="0">
                <a:solidFill>
                  <a:prstClr val="black"/>
                </a:solidFill>
              </a:rPr>
              <a:t>isability </a:t>
            </a:r>
            <a:r>
              <a:rPr lang="en-US" sz="1200" b="1" dirty="0" smtClean="0">
                <a:solidFill>
                  <a:prstClr val="black"/>
                </a:solidFill>
              </a:rPr>
              <a:t>community</a:t>
            </a:r>
            <a:r>
              <a:rPr lang="en-US" sz="1200" dirty="0" smtClean="0">
                <a:solidFill>
                  <a:prstClr val="black"/>
                </a:solidFill>
              </a:rPr>
              <a:t>: </a:t>
            </a:r>
            <a:r>
              <a:rPr lang="en-US" sz="1200" kern="0" dirty="0" smtClean="0">
                <a:solidFill>
                  <a:srgbClr val="000000"/>
                </a:solidFill>
              </a:rPr>
              <a:t>Republican candidate: 39 percent. Democratic candidate</a:t>
            </a:r>
            <a:r>
              <a:rPr lang="en-US" sz="1200" kern="0" dirty="0">
                <a:solidFill>
                  <a:srgbClr val="000000"/>
                </a:solidFill>
              </a:rPr>
              <a:t>:</a:t>
            </a:r>
            <a:r>
              <a:rPr lang="en-US" sz="1200" kern="0" dirty="0" smtClean="0">
                <a:solidFill>
                  <a:srgbClr val="000000"/>
                </a:solidFill>
              </a:rPr>
              <a:t> 50 percent. </a:t>
            </a:r>
            <a:r>
              <a:rPr lang="en-US" sz="1200" i="1" kern="0" dirty="0" smtClean="0">
                <a:solidFill>
                  <a:srgbClr val="000000"/>
                </a:solidFill>
              </a:rPr>
              <a:t>(</a:t>
            </a:r>
            <a:r>
              <a:rPr lang="en-US" sz="1200" i="1" kern="0" dirty="0">
                <a:solidFill>
                  <a:srgbClr val="000000"/>
                </a:solidFill>
              </a:rPr>
              <a:t>IF VOTED IN </a:t>
            </a:r>
            <a:r>
              <a:rPr lang="en-US" sz="1200" i="1" kern="0" dirty="0" smtClean="0">
                <a:solidFill>
                  <a:srgbClr val="000000"/>
                </a:solidFill>
              </a:rPr>
              <a:t>2016</a:t>
            </a:r>
            <a:r>
              <a:rPr lang="en-US" sz="1200" i="1" kern="0" dirty="0">
                <a:solidFill>
                  <a:srgbClr val="000000"/>
                </a:solidFill>
              </a:rPr>
              <a:t>) </a:t>
            </a:r>
            <a:r>
              <a:rPr lang="en-US" sz="1200" i="1" kern="0" dirty="0" smtClean="0">
                <a:solidFill>
                  <a:srgbClr val="000000"/>
                </a:solidFill>
              </a:rPr>
              <a:t>“In </a:t>
            </a:r>
            <a:r>
              <a:rPr lang="en-US" sz="1200" i="1" kern="0" dirty="0">
                <a:solidFill>
                  <a:srgbClr val="000000"/>
                </a:solidFill>
              </a:rPr>
              <a:t>the election for president, did you vote for </a:t>
            </a:r>
            <a:r>
              <a:rPr lang="en-US" sz="1200" i="1" kern="0" dirty="0" smtClean="0">
                <a:solidFill>
                  <a:srgbClr val="000000"/>
                </a:solidFill>
              </a:rPr>
              <a:t>Donald </a:t>
            </a:r>
            <a:r>
              <a:rPr lang="en-US" sz="1200" i="1" kern="0" dirty="0">
                <a:solidFill>
                  <a:srgbClr val="000000"/>
                </a:solidFill>
              </a:rPr>
              <a:t>Trump or </a:t>
            </a:r>
            <a:r>
              <a:rPr lang="en-US" sz="1200" i="1" kern="0" dirty="0" smtClean="0">
                <a:solidFill>
                  <a:srgbClr val="000000"/>
                </a:solidFill>
              </a:rPr>
              <a:t>Hillary </a:t>
            </a:r>
            <a:r>
              <a:rPr lang="en-US" sz="1200" i="1" kern="0" dirty="0">
                <a:solidFill>
                  <a:srgbClr val="000000"/>
                </a:solidFill>
              </a:rPr>
              <a:t>Clinton or </a:t>
            </a:r>
            <a:r>
              <a:rPr lang="en-US" sz="1200" i="1" kern="0" dirty="0" smtClean="0">
                <a:solidFill>
                  <a:srgbClr val="000000"/>
                </a:solidFill>
              </a:rPr>
              <a:t>Gary Johnson?”  </a:t>
            </a:r>
            <a:r>
              <a:rPr lang="en-US" sz="1200" b="1" kern="0" dirty="0" smtClean="0">
                <a:solidFill>
                  <a:srgbClr val="000000"/>
                </a:solidFill>
              </a:rPr>
              <a:t>Not in disability </a:t>
            </a:r>
            <a:r>
              <a:rPr lang="en-US" sz="1200" b="1" kern="0" dirty="0" smtClean="0">
                <a:solidFill>
                  <a:srgbClr val="000000"/>
                </a:solidFill>
              </a:rPr>
              <a:t>community</a:t>
            </a:r>
            <a:r>
              <a:rPr lang="en-US" sz="1200" kern="0" dirty="0" smtClean="0">
                <a:solidFill>
                  <a:srgbClr val="000000"/>
                </a:solidFill>
              </a:rPr>
              <a:t>: </a:t>
            </a:r>
            <a:r>
              <a:rPr lang="en-US" sz="1200" kern="0" dirty="0" smtClean="0">
                <a:solidFill>
                  <a:srgbClr val="000000"/>
                </a:solidFill>
              </a:rPr>
              <a:t>Donald Trump: 47 percent. Hillary Clinton: 46 percent</a:t>
            </a:r>
            <a:r>
              <a:rPr lang="en-US" sz="1200" kern="0" dirty="0">
                <a:solidFill>
                  <a:srgbClr val="000000"/>
                </a:solidFill>
              </a:rPr>
              <a:t>.</a:t>
            </a:r>
            <a:r>
              <a:rPr lang="en-US" sz="1200" b="1" kern="0" dirty="0">
                <a:solidFill>
                  <a:srgbClr val="000000"/>
                </a:solidFill>
              </a:rPr>
              <a:t> </a:t>
            </a:r>
            <a:r>
              <a:rPr lang="en-US" sz="1200" b="1" kern="0" dirty="0" smtClean="0">
                <a:solidFill>
                  <a:srgbClr val="000000"/>
                </a:solidFill>
              </a:rPr>
              <a:t>People with disabilities: </a:t>
            </a:r>
            <a:r>
              <a:rPr lang="en-US" sz="1200" kern="0" dirty="0" smtClean="0">
                <a:solidFill>
                  <a:srgbClr val="000000"/>
                </a:solidFill>
              </a:rPr>
              <a:t>Donald Trump: 46 percent. Hillary Clinton: 49 percent. </a:t>
            </a:r>
            <a:r>
              <a:rPr lang="en-US" sz="1200" b="1" dirty="0" smtClean="0">
                <a:solidFill>
                  <a:prstClr val="black"/>
                </a:solidFill>
              </a:rPr>
              <a:t>Disability </a:t>
            </a:r>
            <a:r>
              <a:rPr lang="en-US" sz="1200" b="1" dirty="0">
                <a:solidFill>
                  <a:prstClr val="black"/>
                </a:solidFill>
              </a:rPr>
              <a:t>community</a:t>
            </a:r>
            <a:r>
              <a:rPr lang="en-US" sz="1200" dirty="0">
                <a:solidFill>
                  <a:prstClr val="black"/>
                </a:solidFill>
              </a:rPr>
              <a:t>: </a:t>
            </a:r>
            <a:r>
              <a:rPr lang="en-US" sz="1200" kern="0" dirty="0" smtClean="0">
                <a:solidFill>
                  <a:srgbClr val="000000"/>
                </a:solidFill>
              </a:rPr>
              <a:t>Donald Trump: 48 percent. Hillary Clinton: 47 percent.</a:t>
            </a:r>
            <a:endParaRPr lang="en-US" sz="1200" dirty="0">
              <a:solidFill>
                <a:prstClr val="black"/>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295398" y="1577455"/>
            <a:ext cx="66294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GENERIC CONGRESSIONAL BALLOT 2018 V. 2016 PRESIDENTIAL VOTE</a:t>
            </a:r>
            <a:endParaRPr lang="en-US" sz="1600" b="1" dirty="0">
              <a:solidFill>
                <a:schemeClr val="tx1"/>
              </a:solidFill>
            </a:endParaRPr>
          </a:p>
        </p:txBody>
      </p:sp>
      <p:sp>
        <p:nvSpPr>
          <p:cNvPr id="25" name="Rounded Rectangle 24"/>
          <p:cNvSpPr/>
          <p:nvPr/>
        </p:nvSpPr>
        <p:spPr>
          <a:xfrm>
            <a:off x="2133600" y="20574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+12</a:t>
            </a:r>
            <a:endParaRPr lang="en-US" b="1" dirty="0"/>
          </a:p>
        </p:txBody>
      </p:sp>
      <p:sp>
        <p:nvSpPr>
          <p:cNvPr id="27" name="TextBox 26"/>
          <p:cNvSpPr txBox="1"/>
          <p:nvPr/>
        </p:nvSpPr>
        <p:spPr>
          <a:xfrm>
            <a:off x="669048" y="4640327"/>
            <a:ext cx="550152" cy="307777"/>
          </a:xfrm>
          <a:prstGeom prst="rect">
            <a:avLst/>
          </a:prstGeom>
          <a:noFill/>
          <a:ln>
            <a:solidFill>
              <a:schemeClr val="tx1"/>
            </a:solidFill>
          </a:ln>
        </p:spPr>
        <p:txBody>
          <a:bodyPr wrap="none" rtlCol="0">
            <a:spAutoFit/>
          </a:bodyPr>
          <a:lstStyle/>
          <a:p>
            <a:pPr algn="ctr"/>
            <a:r>
              <a:rPr lang="en-US" sz="1400" b="1" dirty="0" smtClean="0"/>
              <a:t>2016</a:t>
            </a:r>
            <a:endParaRPr lang="en-US" sz="1400" b="1" dirty="0"/>
          </a:p>
        </p:txBody>
      </p:sp>
      <p:sp>
        <p:nvSpPr>
          <p:cNvPr id="28" name="TextBox 27"/>
          <p:cNvSpPr txBox="1"/>
          <p:nvPr/>
        </p:nvSpPr>
        <p:spPr>
          <a:xfrm>
            <a:off x="2193048" y="4640327"/>
            <a:ext cx="550152" cy="307777"/>
          </a:xfrm>
          <a:prstGeom prst="rect">
            <a:avLst/>
          </a:prstGeom>
          <a:noFill/>
          <a:ln>
            <a:solidFill>
              <a:schemeClr val="tx1"/>
            </a:solidFill>
          </a:ln>
        </p:spPr>
        <p:txBody>
          <a:bodyPr wrap="none" rtlCol="0">
            <a:spAutoFit/>
          </a:bodyPr>
          <a:lstStyle/>
          <a:p>
            <a:pPr algn="ctr"/>
            <a:r>
              <a:rPr lang="en-US" sz="1400" b="1" dirty="0" smtClean="0"/>
              <a:t>2018</a:t>
            </a:r>
            <a:endParaRPr lang="en-US" sz="1400" b="1" dirty="0"/>
          </a:p>
        </p:txBody>
      </p:sp>
      <p:sp>
        <p:nvSpPr>
          <p:cNvPr id="29" name="TextBox 28"/>
          <p:cNvSpPr txBox="1"/>
          <p:nvPr/>
        </p:nvSpPr>
        <p:spPr>
          <a:xfrm>
            <a:off x="3717048" y="4645223"/>
            <a:ext cx="550152" cy="307777"/>
          </a:xfrm>
          <a:prstGeom prst="rect">
            <a:avLst/>
          </a:prstGeom>
          <a:noFill/>
          <a:ln>
            <a:solidFill>
              <a:schemeClr val="tx1"/>
            </a:solidFill>
          </a:ln>
        </p:spPr>
        <p:txBody>
          <a:bodyPr wrap="none" rtlCol="0">
            <a:spAutoFit/>
          </a:bodyPr>
          <a:lstStyle/>
          <a:p>
            <a:pPr algn="ctr"/>
            <a:r>
              <a:rPr lang="en-US" sz="1400" b="1" dirty="0" smtClean="0"/>
              <a:t>2016</a:t>
            </a:r>
            <a:endParaRPr lang="en-US" sz="1400" b="1" dirty="0"/>
          </a:p>
        </p:txBody>
      </p:sp>
      <p:sp>
        <p:nvSpPr>
          <p:cNvPr id="30" name="TextBox 29"/>
          <p:cNvSpPr txBox="1"/>
          <p:nvPr/>
        </p:nvSpPr>
        <p:spPr>
          <a:xfrm>
            <a:off x="5241048" y="4645223"/>
            <a:ext cx="550152" cy="307777"/>
          </a:xfrm>
          <a:prstGeom prst="rect">
            <a:avLst/>
          </a:prstGeom>
          <a:noFill/>
          <a:ln>
            <a:solidFill>
              <a:schemeClr val="tx1"/>
            </a:solidFill>
          </a:ln>
        </p:spPr>
        <p:txBody>
          <a:bodyPr wrap="none" rtlCol="0">
            <a:spAutoFit/>
          </a:bodyPr>
          <a:lstStyle/>
          <a:p>
            <a:pPr algn="ctr"/>
            <a:r>
              <a:rPr lang="en-US" sz="1400" b="1" dirty="0" smtClean="0"/>
              <a:t>2018</a:t>
            </a:r>
            <a:endParaRPr lang="en-US" sz="1400" b="1" dirty="0"/>
          </a:p>
        </p:txBody>
      </p:sp>
      <p:sp>
        <p:nvSpPr>
          <p:cNvPr id="26" name="TextBox 25"/>
          <p:cNvSpPr txBox="1"/>
          <p:nvPr/>
        </p:nvSpPr>
        <p:spPr>
          <a:xfrm>
            <a:off x="3581400" y="5181600"/>
            <a:ext cx="2438400" cy="338554"/>
          </a:xfrm>
          <a:prstGeom prst="rect">
            <a:avLst/>
          </a:prstGeom>
          <a:noFill/>
          <a:ln>
            <a:solidFill>
              <a:schemeClr val="tx1"/>
            </a:solidFill>
          </a:ln>
        </p:spPr>
        <p:txBody>
          <a:bodyPr wrap="square" rtlCol="0">
            <a:spAutoFit/>
          </a:bodyPr>
          <a:lstStyle/>
          <a:p>
            <a:pPr algn="ctr"/>
            <a:r>
              <a:rPr lang="en-US" sz="1600" b="1" dirty="0" smtClean="0"/>
              <a:t>People with disabilities</a:t>
            </a:r>
            <a:endParaRPr lang="en-US" sz="1600" b="1" dirty="0"/>
          </a:p>
        </p:txBody>
      </p:sp>
      <p:sp>
        <p:nvSpPr>
          <p:cNvPr id="31" name="TextBox 30"/>
          <p:cNvSpPr txBox="1"/>
          <p:nvPr/>
        </p:nvSpPr>
        <p:spPr>
          <a:xfrm>
            <a:off x="6765048" y="4640327"/>
            <a:ext cx="550152" cy="307777"/>
          </a:xfrm>
          <a:prstGeom prst="rect">
            <a:avLst/>
          </a:prstGeom>
          <a:noFill/>
          <a:ln>
            <a:solidFill>
              <a:schemeClr val="tx1"/>
            </a:solidFill>
          </a:ln>
        </p:spPr>
        <p:txBody>
          <a:bodyPr wrap="none" rtlCol="0">
            <a:spAutoFit/>
          </a:bodyPr>
          <a:lstStyle/>
          <a:p>
            <a:pPr algn="ctr"/>
            <a:r>
              <a:rPr lang="en-US" sz="1400" b="1" dirty="0" smtClean="0"/>
              <a:t>2016</a:t>
            </a:r>
            <a:endParaRPr lang="en-US" sz="1400" b="1" dirty="0"/>
          </a:p>
        </p:txBody>
      </p:sp>
      <p:sp>
        <p:nvSpPr>
          <p:cNvPr id="32" name="TextBox 31"/>
          <p:cNvSpPr txBox="1"/>
          <p:nvPr/>
        </p:nvSpPr>
        <p:spPr>
          <a:xfrm>
            <a:off x="8289048" y="4640327"/>
            <a:ext cx="550152" cy="307777"/>
          </a:xfrm>
          <a:prstGeom prst="rect">
            <a:avLst/>
          </a:prstGeom>
          <a:noFill/>
          <a:ln>
            <a:solidFill>
              <a:schemeClr val="tx1"/>
            </a:solidFill>
          </a:ln>
        </p:spPr>
        <p:txBody>
          <a:bodyPr wrap="none" rtlCol="0">
            <a:spAutoFit/>
          </a:bodyPr>
          <a:lstStyle/>
          <a:p>
            <a:pPr algn="ctr"/>
            <a:r>
              <a:rPr lang="en-US" sz="1400" b="1" dirty="0" smtClean="0"/>
              <a:t>2018</a:t>
            </a:r>
            <a:endParaRPr lang="en-US" sz="1400" b="1" dirty="0"/>
          </a:p>
        </p:txBody>
      </p:sp>
      <p:sp>
        <p:nvSpPr>
          <p:cNvPr id="33" name="Rounded Rectangle 32"/>
          <p:cNvSpPr/>
          <p:nvPr/>
        </p:nvSpPr>
        <p:spPr>
          <a:xfrm>
            <a:off x="3657600" y="20574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34" name="Rounded Rectangle 33"/>
          <p:cNvSpPr/>
          <p:nvPr/>
        </p:nvSpPr>
        <p:spPr>
          <a:xfrm>
            <a:off x="5181600" y="2057400"/>
            <a:ext cx="609600" cy="304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+16</a:t>
            </a:r>
            <a:endParaRPr lang="en-US" b="1" dirty="0"/>
          </a:p>
        </p:txBody>
      </p:sp>
      <p:sp>
        <p:nvSpPr>
          <p:cNvPr id="36" name="Rectangle 35"/>
          <p:cNvSpPr/>
          <p:nvPr/>
        </p:nvSpPr>
        <p:spPr>
          <a:xfrm>
            <a:off x="3564502" y="5029200"/>
            <a:ext cx="2455298" cy="5701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37" name="Rectangle 36"/>
          <p:cNvSpPr/>
          <p:nvPr/>
        </p:nvSpPr>
        <p:spPr>
          <a:xfrm>
            <a:off x="6553200" y="5029200"/>
            <a:ext cx="2455298" cy="5701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Disability Community</a:t>
            </a:r>
            <a:endParaRPr lang="en-US" b="1" dirty="0">
              <a:solidFill>
                <a:schemeClr val="tx1"/>
              </a:solidFill>
            </a:endParaRPr>
          </a:p>
        </p:txBody>
      </p:sp>
      <p:sp>
        <p:nvSpPr>
          <p:cNvPr id="38" name="Rectangle 37"/>
          <p:cNvSpPr/>
          <p:nvPr/>
        </p:nvSpPr>
        <p:spPr>
          <a:xfrm>
            <a:off x="457200" y="5022823"/>
            <a:ext cx="2455298" cy="5701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Not in Disability Community</a:t>
            </a:r>
            <a:endParaRPr lang="en-US" b="1" dirty="0">
              <a:solidFill>
                <a:schemeClr val="tx1"/>
              </a:solidFill>
            </a:endParaRPr>
          </a:p>
        </p:txBody>
      </p:sp>
    </p:spTree>
    <p:extLst>
      <p:ext uri="{BB962C8B-B14F-4D97-AF65-F5344CB8AC3E}">
        <p14:creationId xmlns:p14="http://schemas.microsoft.com/office/powerpoint/2010/main" val="2239755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rrowheads="1"/>
          </p:cNvSpPr>
          <p:nvPr/>
        </p:nvSpPr>
        <p:spPr bwMode="auto">
          <a:xfrm>
            <a:off x="152400" y="990600"/>
            <a:ext cx="8804380" cy="36940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 </a:t>
            </a:r>
          </a:p>
        </p:txBody>
      </p:sp>
      <p:graphicFrame>
        <p:nvGraphicFramePr>
          <p:cNvPr id="3" name="Chart 2"/>
          <p:cNvGraphicFramePr/>
          <p:nvPr>
            <p:extLst>
              <p:ext uri="{D42A27DB-BD31-4B8C-83A1-F6EECF244321}">
                <p14:modId xmlns:p14="http://schemas.microsoft.com/office/powerpoint/2010/main" val="1659632533"/>
              </p:ext>
            </p:extLst>
          </p:nvPr>
        </p:nvGraphicFramePr>
        <p:xfrm>
          <a:off x="76200" y="914400"/>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15</a:t>
            </a:fld>
            <a:endParaRPr lang="en-US" dirty="0">
              <a:solidFill>
                <a:srgbClr val="EEECE1"/>
              </a:solidFill>
            </a:endParaRPr>
          </a:p>
        </p:txBody>
      </p:sp>
      <p:sp>
        <p:nvSpPr>
          <p:cNvPr id="4" name="Rectangle 3"/>
          <p:cNvSpPr/>
          <p:nvPr/>
        </p:nvSpPr>
        <p:spPr>
          <a:xfrm>
            <a:off x="-76200" y="512802"/>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People with disabilities stand out as more unfavorable towards GOP </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1367" y="1528998"/>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41728" y="1528998"/>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105400"/>
            <a:ext cx="9044663" cy="1685077"/>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a:t>
            </a:r>
            <a:r>
              <a:rPr lang="en-US" sz="1200" kern="0" dirty="0" smtClean="0">
                <a:solidFill>
                  <a:srgbClr val="000000"/>
                </a:solidFill>
              </a:rPr>
              <a:t>cold.” </a:t>
            </a:r>
            <a:r>
              <a:rPr lang="en-US" sz="1150" b="1" i="1" kern="0" dirty="0" smtClean="0">
                <a:solidFill>
                  <a:srgbClr val="000000"/>
                </a:solidFill>
              </a:rPr>
              <a:t>“The Republican Congress.” </a:t>
            </a:r>
            <a:r>
              <a:rPr lang="en-US" sz="1150" b="1" kern="0" dirty="0" smtClean="0">
                <a:solidFill>
                  <a:srgbClr val="000000"/>
                </a:solidFill>
              </a:rPr>
              <a:t>Outside extended disability community</a:t>
            </a:r>
            <a:r>
              <a:rPr lang="en-US" sz="1150" kern="0" dirty="0" smtClean="0">
                <a:solidFill>
                  <a:srgbClr val="000000"/>
                </a:solidFill>
              </a:rPr>
              <a:t>: </a:t>
            </a:r>
            <a:r>
              <a:rPr lang="en-US" sz="1150" kern="0" dirty="0" smtClean="0">
                <a:solidFill>
                  <a:srgbClr val="000000"/>
                </a:solidFill>
              </a:rPr>
              <a:t>28 percent favorable, 13 percent very favorable, 46 percent unfavorable, 36 percent very unfavorable. Mean favorability of </a:t>
            </a:r>
            <a:r>
              <a:rPr lang="en-US" sz="1150" kern="0" dirty="0" smtClean="0">
                <a:solidFill>
                  <a:srgbClr val="000000"/>
                </a:solidFill>
              </a:rPr>
              <a:t>39.5. </a:t>
            </a:r>
            <a:r>
              <a:rPr lang="en-US" sz="1150" b="1" kern="0" dirty="0" smtClean="0">
                <a:solidFill>
                  <a:srgbClr val="000000"/>
                </a:solidFill>
              </a:rPr>
              <a:t>People with disabilities:</a:t>
            </a:r>
            <a:r>
              <a:rPr lang="en-US" sz="1150" kern="0" dirty="0" smtClean="0">
                <a:solidFill>
                  <a:srgbClr val="000000"/>
                </a:solidFill>
              </a:rPr>
              <a:t> 29 percent </a:t>
            </a:r>
            <a:r>
              <a:rPr lang="en-US" sz="1150" kern="0" dirty="0">
                <a:solidFill>
                  <a:srgbClr val="000000"/>
                </a:solidFill>
              </a:rPr>
              <a:t>favorable, </a:t>
            </a:r>
            <a:r>
              <a:rPr lang="en-US" sz="1150" kern="0" dirty="0" smtClean="0">
                <a:solidFill>
                  <a:srgbClr val="000000"/>
                </a:solidFill>
              </a:rPr>
              <a:t>18 percent </a:t>
            </a:r>
            <a:r>
              <a:rPr lang="en-US" sz="1150" kern="0" dirty="0">
                <a:solidFill>
                  <a:srgbClr val="000000"/>
                </a:solidFill>
              </a:rPr>
              <a:t>very favorable, </a:t>
            </a:r>
            <a:r>
              <a:rPr lang="en-US" sz="1150" kern="0" dirty="0" smtClean="0">
                <a:solidFill>
                  <a:srgbClr val="000000"/>
                </a:solidFill>
              </a:rPr>
              <a:t>53 percent </a:t>
            </a:r>
            <a:r>
              <a:rPr lang="en-US" sz="1150" kern="0" dirty="0">
                <a:solidFill>
                  <a:srgbClr val="000000"/>
                </a:solidFill>
              </a:rPr>
              <a:t>unfavorable, </a:t>
            </a:r>
            <a:r>
              <a:rPr lang="en-US" sz="1150" kern="0" dirty="0" smtClean="0">
                <a:solidFill>
                  <a:srgbClr val="000000"/>
                </a:solidFill>
              </a:rPr>
              <a:t>43 percent </a:t>
            </a:r>
            <a:r>
              <a:rPr lang="en-US" sz="1150" kern="0" dirty="0">
                <a:solidFill>
                  <a:srgbClr val="000000"/>
                </a:solidFill>
              </a:rPr>
              <a:t>very unfavorable. Mean favorability of </a:t>
            </a:r>
            <a:r>
              <a:rPr lang="en-US" sz="1150" kern="0" dirty="0" smtClean="0">
                <a:solidFill>
                  <a:srgbClr val="000000"/>
                </a:solidFill>
              </a:rPr>
              <a:t>38.8. </a:t>
            </a:r>
            <a:r>
              <a:rPr lang="en-US" sz="1150" b="1" dirty="0" smtClean="0">
                <a:solidFill>
                  <a:prstClr val="black"/>
                </a:solidFill>
              </a:rPr>
              <a:t>Extended disability community</a:t>
            </a:r>
            <a:r>
              <a:rPr lang="en-US" sz="1150" dirty="0" smtClean="0">
                <a:solidFill>
                  <a:prstClr val="black"/>
                </a:solidFill>
              </a:rPr>
              <a:t>: </a:t>
            </a:r>
            <a:r>
              <a:rPr lang="en-US" sz="1150" kern="0" dirty="0" smtClean="0">
                <a:solidFill>
                  <a:srgbClr val="000000"/>
                </a:solidFill>
              </a:rPr>
              <a:t>33 percent </a:t>
            </a:r>
            <a:r>
              <a:rPr lang="en-US" sz="1150" kern="0" dirty="0">
                <a:solidFill>
                  <a:srgbClr val="000000"/>
                </a:solidFill>
              </a:rPr>
              <a:t>favorable, </a:t>
            </a:r>
            <a:r>
              <a:rPr lang="en-US" sz="1150" kern="0" dirty="0" smtClean="0">
                <a:solidFill>
                  <a:srgbClr val="000000"/>
                </a:solidFill>
              </a:rPr>
              <a:t>15 percent </a:t>
            </a:r>
            <a:r>
              <a:rPr lang="en-US" sz="1150" kern="0" dirty="0">
                <a:solidFill>
                  <a:srgbClr val="000000"/>
                </a:solidFill>
              </a:rPr>
              <a:t>very favorable, </a:t>
            </a:r>
            <a:r>
              <a:rPr lang="en-US" sz="1150" kern="0" dirty="0" smtClean="0">
                <a:solidFill>
                  <a:srgbClr val="000000"/>
                </a:solidFill>
              </a:rPr>
              <a:t>48 percent </a:t>
            </a:r>
            <a:r>
              <a:rPr lang="en-US" sz="1150" kern="0" dirty="0">
                <a:solidFill>
                  <a:srgbClr val="000000"/>
                </a:solidFill>
              </a:rPr>
              <a:t>unfavorable, </a:t>
            </a:r>
            <a:r>
              <a:rPr lang="en-US" sz="1150" kern="0" dirty="0" smtClean="0">
                <a:solidFill>
                  <a:srgbClr val="000000"/>
                </a:solidFill>
              </a:rPr>
              <a:t>38 percent </a:t>
            </a:r>
            <a:r>
              <a:rPr lang="en-US" sz="1150" kern="0" dirty="0">
                <a:solidFill>
                  <a:srgbClr val="000000"/>
                </a:solidFill>
              </a:rPr>
              <a:t>very unfavorable. Mean favorability of </a:t>
            </a:r>
            <a:r>
              <a:rPr lang="en-US" sz="1150" kern="0" dirty="0" smtClean="0">
                <a:solidFill>
                  <a:srgbClr val="000000"/>
                </a:solidFill>
              </a:rPr>
              <a:t>40.8.</a:t>
            </a:r>
            <a:r>
              <a:rPr lang="en-US" sz="1150" b="1" i="1" kern="0" dirty="0" smtClean="0">
                <a:solidFill>
                  <a:srgbClr val="000000"/>
                </a:solidFill>
              </a:rPr>
              <a:t> </a:t>
            </a:r>
            <a:r>
              <a:rPr lang="en-US" sz="1150" b="1" i="1" kern="0" dirty="0">
                <a:solidFill>
                  <a:srgbClr val="000000"/>
                </a:solidFill>
              </a:rPr>
              <a:t>“The </a:t>
            </a:r>
            <a:r>
              <a:rPr lang="en-US" sz="1150" b="1" i="1" kern="0" dirty="0" smtClean="0">
                <a:solidFill>
                  <a:srgbClr val="000000"/>
                </a:solidFill>
              </a:rPr>
              <a:t>Democratic Party.” </a:t>
            </a:r>
            <a:r>
              <a:rPr lang="en-US" sz="1150" b="1" kern="0" dirty="0" smtClean="0">
                <a:solidFill>
                  <a:srgbClr val="000000"/>
                </a:solidFill>
              </a:rPr>
              <a:t>Outside extended disability community</a:t>
            </a:r>
            <a:r>
              <a:rPr lang="en-US" sz="1150" kern="0" dirty="0" smtClean="0">
                <a:solidFill>
                  <a:srgbClr val="000000"/>
                </a:solidFill>
              </a:rPr>
              <a:t>: 33 percent </a:t>
            </a:r>
            <a:r>
              <a:rPr lang="en-US" sz="1150" kern="0" dirty="0">
                <a:solidFill>
                  <a:srgbClr val="000000"/>
                </a:solidFill>
              </a:rPr>
              <a:t>favorable, </a:t>
            </a:r>
            <a:r>
              <a:rPr lang="en-US" sz="1150" kern="0" dirty="0" smtClean="0">
                <a:solidFill>
                  <a:srgbClr val="000000"/>
                </a:solidFill>
              </a:rPr>
              <a:t>15 percent </a:t>
            </a:r>
            <a:r>
              <a:rPr lang="en-US" sz="1150" kern="0" dirty="0">
                <a:solidFill>
                  <a:srgbClr val="000000"/>
                </a:solidFill>
              </a:rPr>
              <a:t>very favorable, </a:t>
            </a:r>
            <a:r>
              <a:rPr lang="en-US" sz="1150" kern="0" dirty="0" smtClean="0">
                <a:solidFill>
                  <a:srgbClr val="000000"/>
                </a:solidFill>
              </a:rPr>
              <a:t>43 percent </a:t>
            </a:r>
            <a:r>
              <a:rPr lang="en-US" sz="1150" kern="0" dirty="0">
                <a:solidFill>
                  <a:srgbClr val="000000"/>
                </a:solidFill>
              </a:rPr>
              <a:t>unfavorable, </a:t>
            </a:r>
            <a:r>
              <a:rPr lang="en-US" sz="1150" kern="0" dirty="0" smtClean="0">
                <a:solidFill>
                  <a:srgbClr val="000000"/>
                </a:solidFill>
              </a:rPr>
              <a:t>34 percent </a:t>
            </a:r>
            <a:r>
              <a:rPr lang="en-US" sz="1150" kern="0" dirty="0">
                <a:solidFill>
                  <a:srgbClr val="000000"/>
                </a:solidFill>
              </a:rPr>
              <a:t>very unfavorable. Mean favorability of </a:t>
            </a:r>
            <a:r>
              <a:rPr lang="en-US" sz="1150" kern="0" dirty="0" smtClean="0">
                <a:solidFill>
                  <a:srgbClr val="000000"/>
                </a:solidFill>
              </a:rPr>
              <a:t>43.2. </a:t>
            </a:r>
            <a:r>
              <a:rPr lang="en-US" sz="1150" b="1" kern="0" dirty="0">
                <a:solidFill>
                  <a:srgbClr val="000000"/>
                </a:solidFill>
              </a:rPr>
              <a:t>People with </a:t>
            </a:r>
            <a:r>
              <a:rPr lang="en-US" sz="1150" b="1" kern="0" dirty="0" smtClean="0">
                <a:solidFill>
                  <a:srgbClr val="000000"/>
                </a:solidFill>
              </a:rPr>
              <a:t>disabilities:</a:t>
            </a:r>
            <a:r>
              <a:rPr lang="en-US" sz="1150" kern="0" dirty="0" smtClean="0">
                <a:solidFill>
                  <a:srgbClr val="000000"/>
                </a:solidFill>
              </a:rPr>
              <a:t> 38 percent </a:t>
            </a:r>
            <a:r>
              <a:rPr lang="en-US" sz="1150" kern="0" dirty="0">
                <a:solidFill>
                  <a:srgbClr val="000000"/>
                </a:solidFill>
              </a:rPr>
              <a:t>favorable, </a:t>
            </a:r>
            <a:r>
              <a:rPr lang="en-US" sz="1150" kern="0" dirty="0" smtClean="0">
                <a:solidFill>
                  <a:srgbClr val="000000"/>
                </a:solidFill>
              </a:rPr>
              <a:t>23 percent </a:t>
            </a:r>
            <a:r>
              <a:rPr lang="en-US" sz="1150" kern="0" dirty="0">
                <a:solidFill>
                  <a:srgbClr val="000000"/>
                </a:solidFill>
              </a:rPr>
              <a:t>very favorable, </a:t>
            </a:r>
            <a:r>
              <a:rPr lang="en-US" sz="1150" kern="0" dirty="0" smtClean="0">
                <a:solidFill>
                  <a:srgbClr val="000000"/>
                </a:solidFill>
              </a:rPr>
              <a:t>44 percent </a:t>
            </a:r>
            <a:r>
              <a:rPr lang="en-US" sz="1150" kern="0" dirty="0">
                <a:solidFill>
                  <a:srgbClr val="000000"/>
                </a:solidFill>
              </a:rPr>
              <a:t>unfavorable, </a:t>
            </a:r>
            <a:r>
              <a:rPr lang="en-US" sz="1150" kern="0" dirty="0" smtClean="0">
                <a:solidFill>
                  <a:srgbClr val="000000"/>
                </a:solidFill>
              </a:rPr>
              <a:t>34 percent </a:t>
            </a:r>
            <a:r>
              <a:rPr lang="en-US" sz="1150" kern="0" dirty="0">
                <a:solidFill>
                  <a:srgbClr val="000000"/>
                </a:solidFill>
              </a:rPr>
              <a:t>very unfavorable. Mean favorability of </a:t>
            </a:r>
            <a:r>
              <a:rPr lang="en-US" sz="1150" kern="0" dirty="0" smtClean="0">
                <a:solidFill>
                  <a:srgbClr val="000000"/>
                </a:solidFill>
              </a:rPr>
              <a:t>46.8. </a:t>
            </a:r>
            <a:r>
              <a:rPr lang="en-US" sz="1150" b="1" dirty="0" smtClean="0">
                <a:solidFill>
                  <a:prstClr val="black"/>
                </a:solidFill>
              </a:rPr>
              <a:t>Extended disability community</a:t>
            </a:r>
            <a:r>
              <a:rPr lang="en-US" sz="1150" dirty="0" smtClean="0">
                <a:solidFill>
                  <a:prstClr val="black"/>
                </a:solidFill>
              </a:rPr>
              <a:t>: </a:t>
            </a:r>
            <a:r>
              <a:rPr lang="en-US" sz="1150" kern="0" dirty="0" smtClean="0">
                <a:solidFill>
                  <a:srgbClr val="000000"/>
                </a:solidFill>
              </a:rPr>
              <a:t>37 percent </a:t>
            </a:r>
            <a:r>
              <a:rPr lang="en-US" sz="1150" kern="0" dirty="0">
                <a:solidFill>
                  <a:srgbClr val="000000"/>
                </a:solidFill>
              </a:rPr>
              <a:t>favorable, </a:t>
            </a:r>
            <a:r>
              <a:rPr lang="en-US" sz="1150" kern="0" dirty="0" smtClean="0">
                <a:solidFill>
                  <a:srgbClr val="000000"/>
                </a:solidFill>
              </a:rPr>
              <a:t>20 percent </a:t>
            </a:r>
            <a:r>
              <a:rPr lang="en-US" sz="1150" kern="0" dirty="0">
                <a:solidFill>
                  <a:srgbClr val="000000"/>
                </a:solidFill>
              </a:rPr>
              <a:t>very favorable, </a:t>
            </a:r>
            <a:r>
              <a:rPr lang="en-US" sz="1150" kern="0" dirty="0" smtClean="0">
                <a:solidFill>
                  <a:srgbClr val="000000"/>
                </a:solidFill>
              </a:rPr>
              <a:t>45 percent </a:t>
            </a:r>
            <a:r>
              <a:rPr lang="en-US" sz="1150" kern="0" dirty="0">
                <a:solidFill>
                  <a:srgbClr val="000000"/>
                </a:solidFill>
              </a:rPr>
              <a:t>unfavorable, </a:t>
            </a:r>
            <a:r>
              <a:rPr lang="en-US" sz="1150" kern="0" dirty="0" smtClean="0">
                <a:solidFill>
                  <a:srgbClr val="000000"/>
                </a:solidFill>
              </a:rPr>
              <a:t>34 percent </a:t>
            </a:r>
            <a:r>
              <a:rPr lang="en-US" sz="1150" kern="0" dirty="0">
                <a:solidFill>
                  <a:srgbClr val="000000"/>
                </a:solidFill>
              </a:rPr>
              <a:t>very unfavorable. Mean favorability of </a:t>
            </a:r>
            <a:r>
              <a:rPr lang="en-US" sz="1150" kern="0" dirty="0" smtClean="0">
                <a:solidFill>
                  <a:srgbClr val="000000"/>
                </a:solidFill>
              </a:rPr>
              <a:t>44.7.</a:t>
            </a:r>
            <a:endParaRPr lang="en-US" sz="1150" dirty="0">
              <a:solidFill>
                <a:prstClr val="black"/>
              </a:solidFill>
            </a:endParaRPr>
          </a:p>
        </p:txBody>
      </p:sp>
      <p:sp>
        <p:nvSpPr>
          <p:cNvPr id="16" name="Line 95"/>
          <p:cNvSpPr>
            <a:spLocks noChangeShapeType="1"/>
          </p:cNvSpPr>
          <p:nvPr/>
        </p:nvSpPr>
        <p:spPr bwMode="auto">
          <a:xfrm>
            <a:off x="762001" y="2895600"/>
            <a:ext cx="8382000"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17" name="Rounded Rectangle 16"/>
          <p:cNvSpPr/>
          <p:nvPr/>
        </p:nvSpPr>
        <p:spPr>
          <a:xfrm>
            <a:off x="1011382" y="1600205"/>
            <a:ext cx="838200" cy="398239"/>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-18</a:t>
            </a:r>
          </a:p>
          <a:p>
            <a:pPr algn="ctr"/>
            <a:r>
              <a:rPr lang="en-US" sz="1200" b="1" dirty="0" smtClean="0">
                <a:solidFill>
                  <a:schemeClr val="tx1"/>
                </a:solidFill>
              </a:rPr>
              <a:t>MEAN: </a:t>
            </a:r>
            <a:r>
              <a:rPr lang="en-US" sz="1200" b="1" dirty="0" smtClean="0">
                <a:solidFill>
                  <a:schemeClr val="tx1"/>
                </a:solidFill>
              </a:rPr>
              <a:t>39.5</a:t>
            </a:r>
            <a:endParaRPr lang="en-US" sz="1200" b="1" dirty="0">
              <a:solidFill>
                <a:schemeClr val="tx1"/>
              </a:solidFill>
            </a:endParaRPr>
          </a:p>
        </p:txBody>
      </p:sp>
      <p:sp>
        <p:nvSpPr>
          <p:cNvPr id="18" name="Rounded Rectangle 17"/>
          <p:cNvSpPr/>
          <p:nvPr/>
        </p:nvSpPr>
        <p:spPr>
          <a:xfrm>
            <a:off x="3754582" y="1623903"/>
            <a:ext cx="838200" cy="398239"/>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-24</a:t>
            </a:r>
          </a:p>
          <a:p>
            <a:pPr algn="ctr"/>
            <a:r>
              <a:rPr lang="en-US" sz="1200" b="1" dirty="0" smtClean="0">
                <a:solidFill>
                  <a:schemeClr val="tx1"/>
                </a:solidFill>
              </a:rPr>
              <a:t>MEAN: 38.8</a:t>
            </a:r>
            <a:endParaRPr lang="en-US" sz="1200" b="1" dirty="0">
              <a:solidFill>
                <a:schemeClr val="tx1"/>
              </a:solidFill>
            </a:endParaRPr>
          </a:p>
        </p:txBody>
      </p:sp>
      <p:sp>
        <p:nvSpPr>
          <p:cNvPr id="19" name="Rounded Rectangle 18"/>
          <p:cNvSpPr/>
          <p:nvPr/>
        </p:nvSpPr>
        <p:spPr>
          <a:xfrm>
            <a:off x="6497782" y="1623903"/>
            <a:ext cx="838200" cy="398239"/>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-15</a:t>
            </a:r>
          </a:p>
          <a:p>
            <a:pPr algn="ctr"/>
            <a:r>
              <a:rPr lang="en-US" sz="1200" b="1" dirty="0" smtClean="0">
                <a:solidFill>
                  <a:schemeClr val="tx1"/>
                </a:solidFill>
              </a:rPr>
              <a:t>MEAN: </a:t>
            </a:r>
            <a:r>
              <a:rPr lang="en-US" sz="1200" b="1" dirty="0" smtClean="0">
                <a:solidFill>
                  <a:schemeClr val="tx1"/>
                </a:solidFill>
              </a:rPr>
              <a:t>40.8</a:t>
            </a:r>
            <a:endParaRPr lang="en-US" sz="1200" b="1" dirty="0">
              <a:solidFill>
                <a:schemeClr val="tx1"/>
              </a:solidFill>
            </a:endParaRPr>
          </a:p>
        </p:txBody>
      </p:sp>
      <p:sp>
        <p:nvSpPr>
          <p:cNvPr id="20" name="Rounded Rectangle 19"/>
          <p:cNvSpPr/>
          <p:nvPr/>
        </p:nvSpPr>
        <p:spPr>
          <a:xfrm>
            <a:off x="2438400" y="1600200"/>
            <a:ext cx="838200" cy="398239"/>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a:t>
            </a:r>
            <a:r>
              <a:rPr lang="en-US" sz="1200" b="1" dirty="0" smtClean="0">
                <a:solidFill>
                  <a:schemeClr val="tx1"/>
                </a:solidFill>
              </a:rPr>
              <a:t>-</a:t>
            </a:r>
            <a:r>
              <a:rPr lang="en-US" sz="1200" b="1" dirty="0" smtClean="0">
                <a:solidFill>
                  <a:schemeClr val="tx1"/>
                </a:solidFill>
              </a:rPr>
              <a:t>10</a:t>
            </a:r>
          </a:p>
          <a:p>
            <a:pPr algn="ctr"/>
            <a:r>
              <a:rPr lang="en-US" sz="1200" b="1" dirty="0" smtClean="0">
                <a:solidFill>
                  <a:schemeClr val="tx1"/>
                </a:solidFill>
              </a:rPr>
              <a:t>MEAN</a:t>
            </a:r>
            <a:r>
              <a:rPr lang="en-US" sz="1200" b="1" dirty="0" smtClean="0">
                <a:solidFill>
                  <a:schemeClr val="tx1"/>
                </a:solidFill>
              </a:rPr>
              <a:t>: </a:t>
            </a:r>
            <a:r>
              <a:rPr lang="en-US" sz="1200" b="1" dirty="0" smtClean="0">
                <a:solidFill>
                  <a:schemeClr val="tx1"/>
                </a:solidFill>
              </a:rPr>
              <a:t>43.2</a:t>
            </a:r>
            <a:endParaRPr lang="en-US" sz="1200" b="1" dirty="0">
              <a:solidFill>
                <a:schemeClr val="tx1"/>
              </a:solidFill>
            </a:endParaRPr>
          </a:p>
        </p:txBody>
      </p:sp>
      <p:sp>
        <p:nvSpPr>
          <p:cNvPr id="21" name="Rounded Rectangle 20"/>
          <p:cNvSpPr/>
          <p:nvPr/>
        </p:nvSpPr>
        <p:spPr>
          <a:xfrm>
            <a:off x="5181600" y="1623898"/>
            <a:ext cx="838200" cy="398239"/>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-6</a:t>
            </a:r>
          </a:p>
          <a:p>
            <a:pPr algn="ctr"/>
            <a:r>
              <a:rPr lang="en-US" sz="1200" b="1" dirty="0" smtClean="0">
                <a:solidFill>
                  <a:schemeClr val="tx1"/>
                </a:solidFill>
              </a:rPr>
              <a:t>MEAN: 46.8</a:t>
            </a:r>
            <a:endParaRPr lang="en-US" sz="1200" b="1" dirty="0">
              <a:solidFill>
                <a:schemeClr val="tx1"/>
              </a:solidFill>
            </a:endParaRPr>
          </a:p>
        </p:txBody>
      </p:sp>
      <p:sp>
        <p:nvSpPr>
          <p:cNvPr id="22" name="Rounded Rectangle 21"/>
          <p:cNvSpPr/>
          <p:nvPr/>
        </p:nvSpPr>
        <p:spPr>
          <a:xfrm>
            <a:off x="7848600" y="1623898"/>
            <a:ext cx="838200" cy="398239"/>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a:t>
            </a:r>
            <a:r>
              <a:rPr lang="en-US" sz="1200" b="1" dirty="0" smtClean="0">
                <a:solidFill>
                  <a:schemeClr val="tx1"/>
                </a:solidFill>
              </a:rPr>
              <a:t>-8</a:t>
            </a:r>
            <a:endParaRPr lang="en-US" sz="1200" b="1" dirty="0" smtClean="0">
              <a:solidFill>
                <a:schemeClr val="tx1"/>
              </a:solidFill>
            </a:endParaRPr>
          </a:p>
          <a:p>
            <a:pPr algn="ctr"/>
            <a:r>
              <a:rPr lang="en-US" sz="1200" b="1" dirty="0" smtClean="0">
                <a:solidFill>
                  <a:schemeClr val="tx1"/>
                </a:solidFill>
              </a:rPr>
              <a:t>MEAN: </a:t>
            </a:r>
            <a:r>
              <a:rPr lang="en-US" sz="1200" b="1" dirty="0" smtClean="0">
                <a:solidFill>
                  <a:schemeClr val="tx1"/>
                </a:solidFill>
              </a:rPr>
              <a:t>44.7</a:t>
            </a:r>
            <a:endParaRPr lang="en-US" sz="1200" b="1" dirty="0">
              <a:solidFill>
                <a:schemeClr val="tx1"/>
              </a:solidFill>
            </a:endParaRPr>
          </a:p>
        </p:txBody>
      </p:sp>
      <p:sp>
        <p:nvSpPr>
          <p:cNvPr id="11" name="TextBox 10"/>
          <p:cNvSpPr txBox="1"/>
          <p:nvPr/>
        </p:nvSpPr>
        <p:spPr>
          <a:xfrm>
            <a:off x="914400" y="4114800"/>
            <a:ext cx="1224631" cy="307777"/>
          </a:xfrm>
          <a:prstGeom prst="rect">
            <a:avLst/>
          </a:prstGeom>
          <a:noFill/>
          <a:ln>
            <a:solidFill>
              <a:schemeClr val="tx1"/>
            </a:solidFill>
          </a:ln>
        </p:spPr>
        <p:txBody>
          <a:bodyPr wrap="none" rtlCol="0">
            <a:spAutoFit/>
          </a:bodyPr>
          <a:lstStyle/>
          <a:p>
            <a:pPr algn="ctr"/>
            <a:r>
              <a:rPr lang="en-US" sz="1400" b="1" dirty="0" smtClean="0"/>
              <a:t>GOP Congress</a:t>
            </a:r>
            <a:endParaRPr lang="en-US" sz="1400" b="1" dirty="0"/>
          </a:p>
        </p:txBody>
      </p:sp>
      <p:sp>
        <p:nvSpPr>
          <p:cNvPr id="23" name="TextBox 22"/>
          <p:cNvSpPr txBox="1"/>
          <p:nvPr/>
        </p:nvSpPr>
        <p:spPr>
          <a:xfrm>
            <a:off x="2274040" y="4114800"/>
            <a:ext cx="1084191" cy="307777"/>
          </a:xfrm>
          <a:prstGeom prst="rect">
            <a:avLst/>
          </a:prstGeom>
          <a:noFill/>
          <a:ln>
            <a:solidFill>
              <a:schemeClr val="tx1"/>
            </a:solidFill>
          </a:ln>
        </p:spPr>
        <p:txBody>
          <a:bodyPr wrap="square" rtlCol="0">
            <a:spAutoFit/>
          </a:bodyPr>
          <a:lstStyle/>
          <a:p>
            <a:pPr algn="ctr"/>
            <a:r>
              <a:rPr lang="en-US" sz="1400" b="1" dirty="0" smtClean="0"/>
              <a:t>Dem Party</a:t>
            </a:r>
            <a:endParaRPr lang="en-US" sz="1400" b="1" dirty="0"/>
          </a:p>
        </p:txBody>
      </p:sp>
      <p:sp>
        <p:nvSpPr>
          <p:cNvPr id="24" name="TextBox 23"/>
          <p:cNvSpPr txBox="1"/>
          <p:nvPr/>
        </p:nvSpPr>
        <p:spPr>
          <a:xfrm>
            <a:off x="3652169" y="4114800"/>
            <a:ext cx="1224631" cy="307777"/>
          </a:xfrm>
          <a:prstGeom prst="rect">
            <a:avLst/>
          </a:prstGeom>
          <a:noFill/>
          <a:ln>
            <a:solidFill>
              <a:schemeClr val="tx1"/>
            </a:solidFill>
          </a:ln>
        </p:spPr>
        <p:txBody>
          <a:bodyPr wrap="none" rtlCol="0">
            <a:spAutoFit/>
          </a:bodyPr>
          <a:lstStyle/>
          <a:p>
            <a:pPr algn="ctr"/>
            <a:r>
              <a:rPr lang="en-US" sz="1400" b="1" dirty="0" smtClean="0"/>
              <a:t>GOP Congress</a:t>
            </a:r>
            <a:endParaRPr lang="en-US" sz="1400" b="1" dirty="0"/>
          </a:p>
        </p:txBody>
      </p:sp>
      <p:sp>
        <p:nvSpPr>
          <p:cNvPr id="25" name="TextBox 24"/>
          <p:cNvSpPr txBox="1"/>
          <p:nvPr/>
        </p:nvSpPr>
        <p:spPr>
          <a:xfrm>
            <a:off x="5029200" y="4114800"/>
            <a:ext cx="1084191" cy="307777"/>
          </a:xfrm>
          <a:prstGeom prst="rect">
            <a:avLst/>
          </a:prstGeom>
          <a:noFill/>
          <a:ln>
            <a:solidFill>
              <a:schemeClr val="tx1"/>
            </a:solidFill>
          </a:ln>
        </p:spPr>
        <p:txBody>
          <a:bodyPr wrap="square" rtlCol="0">
            <a:spAutoFit/>
          </a:bodyPr>
          <a:lstStyle/>
          <a:p>
            <a:pPr algn="ctr"/>
            <a:r>
              <a:rPr lang="en-US" sz="1400" b="1" dirty="0" smtClean="0"/>
              <a:t>Dem Party</a:t>
            </a:r>
            <a:endParaRPr lang="en-US" sz="1400" b="1" dirty="0"/>
          </a:p>
        </p:txBody>
      </p:sp>
      <p:sp>
        <p:nvSpPr>
          <p:cNvPr id="26" name="TextBox 25"/>
          <p:cNvSpPr txBox="1"/>
          <p:nvPr/>
        </p:nvSpPr>
        <p:spPr>
          <a:xfrm>
            <a:off x="6395369" y="4114800"/>
            <a:ext cx="1224631" cy="307777"/>
          </a:xfrm>
          <a:prstGeom prst="rect">
            <a:avLst/>
          </a:prstGeom>
          <a:noFill/>
          <a:ln>
            <a:solidFill>
              <a:schemeClr val="tx1"/>
            </a:solidFill>
          </a:ln>
        </p:spPr>
        <p:txBody>
          <a:bodyPr wrap="none" rtlCol="0">
            <a:spAutoFit/>
          </a:bodyPr>
          <a:lstStyle/>
          <a:p>
            <a:pPr algn="ctr"/>
            <a:r>
              <a:rPr lang="en-US" sz="1400" b="1" dirty="0" smtClean="0"/>
              <a:t>GOP Congress</a:t>
            </a:r>
            <a:endParaRPr lang="en-US" sz="1400" b="1" dirty="0"/>
          </a:p>
        </p:txBody>
      </p:sp>
      <p:sp>
        <p:nvSpPr>
          <p:cNvPr id="27" name="TextBox 26"/>
          <p:cNvSpPr txBox="1"/>
          <p:nvPr/>
        </p:nvSpPr>
        <p:spPr>
          <a:xfrm>
            <a:off x="7772400" y="4114800"/>
            <a:ext cx="1084191" cy="307777"/>
          </a:xfrm>
          <a:prstGeom prst="rect">
            <a:avLst/>
          </a:prstGeom>
          <a:noFill/>
          <a:ln>
            <a:solidFill>
              <a:schemeClr val="tx1"/>
            </a:solidFill>
          </a:ln>
        </p:spPr>
        <p:txBody>
          <a:bodyPr wrap="square" rtlCol="0">
            <a:spAutoFit/>
          </a:bodyPr>
          <a:lstStyle/>
          <a:p>
            <a:pPr algn="ctr"/>
            <a:r>
              <a:rPr lang="en-US" sz="1400" b="1" dirty="0" smtClean="0"/>
              <a:t>Dem Party</a:t>
            </a:r>
            <a:endParaRPr lang="en-US" sz="1400" b="1" dirty="0"/>
          </a:p>
        </p:txBody>
      </p:sp>
      <p:sp>
        <p:nvSpPr>
          <p:cNvPr id="12" name="Oval 11"/>
          <p:cNvSpPr/>
          <p:nvPr/>
        </p:nvSpPr>
        <p:spPr>
          <a:xfrm>
            <a:off x="3868790" y="3661018"/>
            <a:ext cx="685800" cy="382488"/>
          </a:xfrm>
          <a:prstGeom prst="ellipse">
            <a:avLst/>
          </a:prstGeom>
          <a:noFill/>
          <a:ln w="3810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 name="Picture 29"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3657600" y="4498777"/>
            <a:ext cx="2455298" cy="4909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36" name="Rectangle 35"/>
          <p:cNvSpPr/>
          <p:nvPr/>
        </p:nvSpPr>
        <p:spPr>
          <a:xfrm>
            <a:off x="6400800" y="4498777"/>
            <a:ext cx="2455298" cy="4909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
        <p:nvSpPr>
          <p:cNvPr id="37" name="Rectangle 36"/>
          <p:cNvSpPr/>
          <p:nvPr/>
        </p:nvSpPr>
        <p:spPr>
          <a:xfrm>
            <a:off x="919831" y="4495800"/>
            <a:ext cx="2455298" cy="4909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Outside Extended Disability Community</a:t>
            </a:r>
            <a:endParaRPr lang="en-US" b="1" dirty="0">
              <a:solidFill>
                <a:schemeClr val="tx1"/>
              </a:solidFill>
            </a:endParaRPr>
          </a:p>
        </p:txBody>
      </p:sp>
    </p:spTree>
    <p:extLst>
      <p:ext uri="{BB962C8B-B14F-4D97-AF65-F5344CB8AC3E}">
        <p14:creationId xmlns:p14="http://schemas.microsoft.com/office/powerpoint/2010/main" val="211111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rrowheads="1"/>
          </p:cNvSpPr>
          <p:nvPr/>
        </p:nvSpPr>
        <p:spPr bwMode="auto">
          <a:xfrm>
            <a:off x="152400" y="990600"/>
            <a:ext cx="8804380" cy="3810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 </a:t>
            </a:r>
          </a:p>
        </p:txBody>
      </p:sp>
      <p:graphicFrame>
        <p:nvGraphicFramePr>
          <p:cNvPr id="3" name="Chart 2"/>
          <p:cNvGraphicFramePr/>
          <p:nvPr>
            <p:extLst>
              <p:ext uri="{D42A27DB-BD31-4B8C-83A1-F6EECF244321}">
                <p14:modId xmlns:p14="http://schemas.microsoft.com/office/powerpoint/2010/main" val="1808049973"/>
              </p:ext>
            </p:extLst>
          </p:nvPr>
        </p:nvGraphicFramePr>
        <p:xfrm>
          <a:off x="-16277" y="1059059"/>
          <a:ext cx="9007877" cy="448920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16</a:t>
            </a:fld>
            <a:endParaRPr lang="en-US" dirty="0">
              <a:solidFill>
                <a:srgbClr val="EEECE1"/>
              </a:solidFill>
            </a:endParaRPr>
          </a:p>
        </p:txBody>
      </p:sp>
      <p:sp>
        <p:nvSpPr>
          <p:cNvPr id="4" name="Rectangle 3"/>
          <p:cNvSpPr/>
          <p:nvPr/>
        </p:nvSpPr>
        <p:spPr>
          <a:xfrm>
            <a:off x="-76200" y="512802"/>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Intense negative feelings towards GOP leadership across electorate</a:t>
            </a:r>
            <a:endParaRPr lang="en-US" sz="2800" dirty="0">
              <a:solidFill>
                <a:prstClr val="black"/>
              </a:solidFill>
              <a:latin typeface="Franklin Gothic Demi Cond"/>
              <a:cs typeface="Franklin Gothic Demi Cond"/>
            </a:endParaRPr>
          </a:p>
        </p:txBody>
      </p:sp>
      <p:sp>
        <p:nvSpPr>
          <p:cNvPr id="5" name="TextBox 4"/>
          <p:cNvSpPr txBox="1"/>
          <p:nvPr/>
        </p:nvSpPr>
        <p:spPr>
          <a:xfrm>
            <a:off x="1325855" y="4506433"/>
            <a:ext cx="3182990" cy="646331"/>
          </a:xfrm>
          <a:prstGeom prst="rect">
            <a:avLst/>
          </a:prstGeom>
          <a:noFill/>
          <a:ln>
            <a:solidFill>
              <a:schemeClr val="tx1"/>
            </a:solidFill>
          </a:ln>
        </p:spPr>
        <p:txBody>
          <a:bodyPr wrap="square" rtlCol="0">
            <a:spAutoFit/>
          </a:bodyPr>
          <a:lstStyle/>
          <a:p>
            <a:pPr algn="ctr"/>
            <a:r>
              <a:rPr lang="en-US" b="1" dirty="0" smtClean="0"/>
              <a:t>Outside Extended Disability Community</a:t>
            </a:r>
            <a:endParaRPr lang="en-US" b="1" dirty="0"/>
          </a:p>
        </p:txBody>
      </p:sp>
      <p:sp>
        <p:nvSpPr>
          <p:cNvPr id="7" name="TextBox 6"/>
          <p:cNvSpPr txBox="1"/>
          <p:nvPr/>
        </p:nvSpPr>
        <p:spPr>
          <a:xfrm>
            <a:off x="5357648" y="4495800"/>
            <a:ext cx="3276600" cy="646331"/>
          </a:xfrm>
          <a:prstGeom prst="rect">
            <a:avLst/>
          </a:prstGeom>
          <a:noFill/>
          <a:ln>
            <a:solidFill>
              <a:schemeClr val="tx1"/>
            </a:solidFill>
          </a:ln>
        </p:spPr>
        <p:txBody>
          <a:bodyPr wrap="square" rtlCol="0">
            <a:spAutoFit/>
          </a:bodyPr>
          <a:lstStyle/>
          <a:p>
            <a:pPr algn="ctr"/>
            <a:r>
              <a:rPr lang="en-US" b="1" dirty="0" smtClean="0"/>
              <a:t>Extended Disability </a:t>
            </a:r>
            <a:endParaRPr lang="en-US" b="1" dirty="0"/>
          </a:p>
          <a:p>
            <a:pPr algn="ctr"/>
            <a:r>
              <a:rPr lang="en-US" b="1" dirty="0" smtClean="0"/>
              <a:t>C</a:t>
            </a:r>
            <a:r>
              <a:rPr lang="en-US" b="1" dirty="0" smtClean="0"/>
              <a:t>ommunity</a:t>
            </a:r>
            <a:endParaRPr lang="en-US" b="1" dirty="0"/>
          </a:p>
        </p:txBody>
      </p:sp>
      <p:cxnSp>
        <p:nvCxnSpPr>
          <p:cNvPr id="9" name="Straight Connector 8"/>
          <p:cNvCxnSpPr/>
          <p:nvPr/>
        </p:nvCxnSpPr>
        <p:spPr>
          <a:xfrm>
            <a:off x="4913586" y="1528998"/>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258" y="5211634"/>
            <a:ext cx="9044663" cy="1569660"/>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“Now, 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a:t>
            </a:r>
            <a:r>
              <a:rPr lang="en-US" sz="1200" kern="0" dirty="0" smtClean="0">
                <a:solidFill>
                  <a:srgbClr val="000000"/>
                </a:solidFill>
              </a:rPr>
              <a:t>cold.” </a:t>
            </a:r>
          </a:p>
          <a:p>
            <a:r>
              <a:rPr lang="en-US" sz="1200" b="1" i="1" kern="0" dirty="0" smtClean="0">
                <a:solidFill>
                  <a:srgbClr val="000000"/>
                </a:solidFill>
              </a:rPr>
              <a:t>“Paul Ryan” </a:t>
            </a:r>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smtClean="0">
                <a:solidFill>
                  <a:srgbClr val="000000"/>
                </a:solidFill>
              </a:rPr>
              <a:t>35 percent favorable, 18 percent very favorable, 38 percent unfavorable, 33 percent very unfavorable. Mean favorability of 44.7. </a:t>
            </a:r>
            <a:r>
              <a:rPr lang="en-US" sz="1200" b="1" dirty="0" smtClean="0">
                <a:solidFill>
                  <a:prstClr val="black"/>
                </a:solidFill>
              </a:rPr>
              <a:t>Extended di</a:t>
            </a:r>
            <a:r>
              <a:rPr lang="en-US" sz="1200" b="1" dirty="0" smtClean="0">
                <a:solidFill>
                  <a:prstClr val="black"/>
                </a:solidFill>
              </a:rPr>
              <a:t>sability </a:t>
            </a:r>
            <a:r>
              <a:rPr lang="en-US" sz="1200" b="1" dirty="0" smtClean="0">
                <a:solidFill>
                  <a:prstClr val="black"/>
                </a:solidFill>
              </a:rPr>
              <a:t>community</a:t>
            </a:r>
            <a:r>
              <a:rPr lang="en-US" sz="1200" dirty="0" smtClean="0">
                <a:solidFill>
                  <a:prstClr val="black"/>
                </a:solidFill>
              </a:rPr>
              <a:t>: </a:t>
            </a:r>
            <a:r>
              <a:rPr lang="en-US" sz="1200" kern="0" dirty="0" smtClean="0">
                <a:solidFill>
                  <a:srgbClr val="000000"/>
                </a:solidFill>
              </a:rPr>
              <a:t>32 percent </a:t>
            </a:r>
            <a:r>
              <a:rPr lang="en-US" sz="1200" kern="0" dirty="0">
                <a:solidFill>
                  <a:srgbClr val="000000"/>
                </a:solidFill>
              </a:rPr>
              <a:t>favorable, </a:t>
            </a:r>
            <a:r>
              <a:rPr lang="en-US" sz="1200" kern="0" dirty="0" smtClean="0">
                <a:solidFill>
                  <a:srgbClr val="000000"/>
                </a:solidFill>
              </a:rPr>
              <a:t>15 percent </a:t>
            </a:r>
            <a:r>
              <a:rPr lang="en-US" sz="1200" kern="0" dirty="0">
                <a:solidFill>
                  <a:srgbClr val="000000"/>
                </a:solidFill>
              </a:rPr>
              <a:t>very favorable, </a:t>
            </a:r>
            <a:r>
              <a:rPr lang="en-US" sz="1200" kern="0" dirty="0" smtClean="0">
                <a:solidFill>
                  <a:srgbClr val="000000"/>
                </a:solidFill>
              </a:rPr>
              <a:t>45 percent </a:t>
            </a:r>
            <a:r>
              <a:rPr lang="en-US" sz="1200" kern="0" dirty="0">
                <a:solidFill>
                  <a:srgbClr val="000000"/>
                </a:solidFill>
              </a:rPr>
              <a:t>unfavorable, </a:t>
            </a:r>
            <a:r>
              <a:rPr lang="en-US" sz="1200" kern="0" dirty="0" smtClean="0">
                <a:solidFill>
                  <a:srgbClr val="000000"/>
                </a:solidFill>
              </a:rPr>
              <a:t>39 percent </a:t>
            </a:r>
            <a:r>
              <a:rPr lang="en-US" sz="1200" kern="0" dirty="0">
                <a:solidFill>
                  <a:srgbClr val="000000"/>
                </a:solidFill>
              </a:rPr>
              <a:t>very unfavorable. Mean favorability of </a:t>
            </a:r>
            <a:r>
              <a:rPr lang="en-US" sz="1200" kern="0" dirty="0" smtClean="0">
                <a:solidFill>
                  <a:srgbClr val="000000"/>
                </a:solidFill>
              </a:rPr>
              <a:t>40.2.</a:t>
            </a:r>
            <a:endParaRPr lang="en-US" sz="1200" b="1" i="1" kern="0" dirty="0" smtClean="0">
              <a:solidFill>
                <a:srgbClr val="000000"/>
              </a:solidFill>
            </a:endParaRPr>
          </a:p>
          <a:p>
            <a:r>
              <a:rPr lang="en-US" sz="1200" b="1" i="1" kern="0" dirty="0" smtClean="0">
                <a:solidFill>
                  <a:srgbClr val="000000"/>
                </a:solidFill>
              </a:rPr>
              <a:t>“Mitch McConnell” </a:t>
            </a:r>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smtClean="0">
                <a:solidFill>
                  <a:srgbClr val="000000"/>
                </a:solidFill>
              </a:rPr>
              <a:t>18 percent </a:t>
            </a:r>
            <a:r>
              <a:rPr lang="en-US" sz="1200" kern="0" dirty="0">
                <a:solidFill>
                  <a:srgbClr val="000000"/>
                </a:solidFill>
              </a:rPr>
              <a:t>favorable, 5</a:t>
            </a:r>
            <a:r>
              <a:rPr lang="en-US" sz="1200" kern="0" dirty="0" smtClean="0">
                <a:solidFill>
                  <a:srgbClr val="000000"/>
                </a:solidFill>
              </a:rPr>
              <a:t> percent </a:t>
            </a:r>
            <a:r>
              <a:rPr lang="en-US" sz="1200" kern="0" dirty="0">
                <a:solidFill>
                  <a:srgbClr val="000000"/>
                </a:solidFill>
              </a:rPr>
              <a:t>very favorable, </a:t>
            </a:r>
            <a:r>
              <a:rPr lang="en-US" sz="1200" kern="0" dirty="0" smtClean="0">
                <a:solidFill>
                  <a:srgbClr val="000000"/>
                </a:solidFill>
              </a:rPr>
              <a:t>45 percent </a:t>
            </a:r>
            <a:r>
              <a:rPr lang="en-US" sz="1200" kern="0" dirty="0">
                <a:solidFill>
                  <a:srgbClr val="000000"/>
                </a:solidFill>
              </a:rPr>
              <a:t>unfavorable, </a:t>
            </a:r>
            <a:r>
              <a:rPr lang="en-US" sz="1200" kern="0" dirty="0" smtClean="0">
                <a:solidFill>
                  <a:srgbClr val="000000"/>
                </a:solidFill>
              </a:rPr>
              <a:t>37 percent </a:t>
            </a:r>
            <a:r>
              <a:rPr lang="en-US" sz="1200" kern="0" dirty="0">
                <a:solidFill>
                  <a:srgbClr val="000000"/>
                </a:solidFill>
              </a:rPr>
              <a:t>very unfavorable. Mean favorability of </a:t>
            </a:r>
            <a:r>
              <a:rPr lang="en-US" sz="1200" kern="0" dirty="0" smtClean="0">
                <a:solidFill>
                  <a:srgbClr val="000000"/>
                </a:solidFill>
              </a:rPr>
              <a:t>32.8.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25 percent favorable, </a:t>
            </a:r>
            <a:r>
              <a:rPr lang="en-US" sz="1200" kern="0" dirty="0">
                <a:solidFill>
                  <a:srgbClr val="000000"/>
                </a:solidFill>
              </a:rPr>
              <a:t>1</a:t>
            </a:r>
            <a:r>
              <a:rPr lang="en-US" sz="1200" kern="0" dirty="0" smtClean="0">
                <a:solidFill>
                  <a:srgbClr val="000000"/>
                </a:solidFill>
              </a:rPr>
              <a:t>0 percent </a:t>
            </a:r>
            <a:r>
              <a:rPr lang="en-US" sz="1200" kern="0" dirty="0">
                <a:solidFill>
                  <a:srgbClr val="000000"/>
                </a:solidFill>
              </a:rPr>
              <a:t>very favorable, </a:t>
            </a:r>
            <a:r>
              <a:rPr lang="en-US" sz="1200" kern="0" dirty="0" smtClean="0">
                <a:solidFill>
                  <a:srgbClr val="000000"/>
                </a:solidFill>
              </a:rPr>
              <a:t>44 percent </a:t>
            </a:r>
            <a:r>
              <a:rPr lang="en-US" sz="1200" kern="0" dirty="0">
                <a:solidFill>
                  <a:srgbClr val="000000"/>
                </a:solidFill>
              </a:rPr>
              <a:t>unfavorable, </a:t>
            </a:r>
            <a:r>
              <a:rPr lang="en-US" sz="1200" kern="0" dirty="0" smtClean="0">
                <a:solidFill>
                  <a:srgbClr val="000000"/>
                </a:solidFill>
              </a:rPr>
              <a:t>37 percent </a:t>
            </a:r>
            <a:r>
              <a:rPr lang="en-US" sz="1200" kern="0" dirty="0">
                <a:solidFill>
                  <a:srgbClr val="000000"/>
                </a:solidFill>
              </a:rPr>
              <a:t>very unfavorable. Mean favorability of </a:t>
            </a:r>
            <a:r>
              <a:rPr lang="en-US" sz="1200" kern="0" dirty="0" smtClean="0">
                <a:solidFill>
                  <a:srgbClr val="000000"/>
                </a:solidFill>
              </a:rPr>
              <a:t>37.2</a:t>
            </a:r>
            <a:endParaRPr lang="en-US" sz="1200" dirty="0">
              <a:solidFill>
                <a:prstClr val="black"/>
              </a:solidFill>
            </a:endParaRPr>
          </a:p>
        </p:txBody>
      </p:sp>
      <p:sp>
        <p:nvSpPr>
          <p:cNvPr id="17" name="Rounded Rectangle 16"/>
          <p:cNvSpPr/>
          <p:nvPr/>
        </p:nvSpPr>
        <p:spPr>
          <a:xfrm>
            <a:off x="1371600" y="1659161"/>
            <a:ext cx="838200" cy="5269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-3</a:t>
            </a:r>
          </a:p>
          <a:p>
            <a:pPr algn="ctr"/>
            <a:r>
              <a:rPr lang="en-US" sz="1200" b="1" dirty="0" smtClean="0">
                <a:solidFill>
                  <a:schemeClr val="tx1"/>
                </a:solidFill>
              </a:rPr>
              <a:t>MEAN: 44.7</a:t>
            </a:r>
            <a:endParaRPr lang="en-US" sz="1200" b="1" dirty="0">
              <a:solidFill>
                <a:schemeClr val="tx1"/>
              </a:solidFill>
            </a:endParaRPr>
          </a:p>
        </p:txBody>
      </p:sp>
      <p:sp>
        <p:nvSpPr>
          <p:cNvPr id="19" name="Rounded Rectangle 18"/>
          <p:cNvSpPr/>
          <p:nvPr/>
        </p:nvSpPr>
        <p:spPr>
          <a:xfrm>
            <a:off x="5486400" y="1682859"/>
            <a:ext cx="838200" cy="5269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-13</a:t>
            </a:r>
          </a:p>
          <a:p>
            <a:pPr algn="ctr"/>
            <a:r>
              <a:rPr lang="en-US" sz="1200" b="1" dirty="0" smtClean="0">
                <a:solidFill>
                  <a:schemeClr val="tx1"/>
                </a:solidFill>
              </a:rPr>
              <a:t>MEAN: 40.2</a:t>
            </a:r>
            <a:endParaRPr lang="en-US" sz="1200" b="1" dirty="0">
              <a:solidFill>
                <a:schemeClr val="tx1"/>
              </a:solidFill>
            </a:endParaRPr>
          </a:p>
        </p:txBody>
      </p:sp>
      <p:sp>
        <p:nvSpPr>
          <p:cNvPr id="20" name="Rounded Rectangle 19"/>
          <p:cNvSpPr/>
          <p:nvPr/>
        </p:nvSpPr>
        <p:spPr>
          <a:xfrm>
            <a:off x="3429000" y="1659156"/>
            <a:ext cx="838200" cy="5269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-27</a:t>
            </a:r>
          </a:p>
          <a:p>
            <a:pPr algn="ctr"/>
            <a:r>
              <a:rPr lang="en-US" sz="1200" b="1" dirty="0" smtClean="0">
                <a:solidFill>
                  <a:schemeClr val="tx1"/>
                </a:solidFill>
              </a:rPr>
              <a:t>MEAN: 32.8</a:t>
            </a:r>
            <a:endParaRPr lang="en-US" sz="1200" b="1" dirty="0">
              <a:solidFill>
                <a:schemeClr val="tx1"/>
              </a:solidFill>
            </a:endParaRPr>
          </a:p>
        </p:txBody>
      </p:sp>
      <p:sp>
        <p:nvSpPr>
          <p:cNvPr id="22" name="Rounded Rectangle 21"/>
          <p:cNvSpPr/>
          <p:nvPr/>
        </p:nvSpPr>
        <p:spPr>
          <a:xfrm>
            <a:off x="7467600" y="1682854"/>
            <a:ext cx="838200" cy="526941"/>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solidFill>
                  <a:schemeClr val="tx1"/>
                </a:solidFill>
              </a:rPr>
              <a:t>NET: -19</a:t>
            </a:r>
          </a:p>
          <a:p>
            <a:pPr algn="ctr"/>
            <a:r>
              <a:rPr lang="en-US" sz="1200" b="1" dirty="0" smtClean="0">
                <a:solidFill>
                  <a:schemeClr val="tx1"/>
                </a:solidFill>
              </a:rPr>
              <a:t>MEAN: 37.2</a:t>
            </a:r>
            <a:endParaRPr lang="en-US" sz="1200" b="1" dirty="0">
              <a:solidFill>
                <a:schemeClr val="tx1"/>
              </a:solidFill>
            </a:endParaRPr>
          </a:p>
        </p:txBody>
      </p:sp>
      <p:sp>
        <p:nvSpPr>
          <p:cNvPr id="11" name="TextBox 10"/>
          <p:cNvSpPr txBox="1"/>
          <p:nvPr/>
        </p:nvSpPr>
        <p:spPr>
          <a:xfrm>
            <a:off x="1371600" y="4114800"/>
            <a:ext cx="912302" cy="307777"/>
          </a:xfrm>
          <a:prstGeom prst="rect">
            <a:avLst/>
          </a:prstGeom>
          <a:noFill/>
          <a:ln>
            <a:solidFill>
              <a:schemeClr val="tx1"/>
            </a:solidFill>
          </a:ln>
        </p:spPr>
        <p:txBody>
          <a:bodyPr wrap="none" rtlCol="0">
            <a:spAutoFit/>
          </a:bodyPr>
          <a:lstStyle/>
          <a:p>
            <a:pPr algn="ctr"/>
            <a:r>
              <a:rPr lang="en-US" sz="1400" b="1" dirty="0" smtClean="0"/>
              <a:t>Paul Ryan</a:t>
            </a:r>
            <a:endParaRPr lang="en-US" sz="1400" b="1" dirty="0"/>
          </a:p>
        </p:txBody>
      </p:sp>
      <p:sp>
        <p:nvSpPr>
          <p:cNvPr id="23" name="TextBox 22"/>
          <p:cNvSpPr txBox="1"/>
          <p:nvPr/>
        </p:nvSpPr>
        <p:spPr>
          <a:xfrm>
            <a:off x="3335409" y="4114800"/>
            <a:ext cx="1084191" cy="307777"/>
          </a:xfrm>
          <a:prstGeom prst="rect">
            <a:avLst/>
          </a:prstGeom>
          <a:noFill/>
          <a:ln>
            <a:solidFill>
              <a:schemeClr val="tx1"/>
            </a:solidFill>
          </a:ln>
        </p:spPr>
        <p:txBody>
          <a:bodyPr wrap="square" rtlCol="0">
            <a:spAutoFit/>
          </a:bodyPr>
          <a:lstStyle/>
          <a:p>
            <a:pPr algn="ctr"/>
            <a:r>
              <a:rPr lang="en-US" sz="1400" b="1" dirty="0" smtClean="0"/>
              <a:t>McConnell</a:t>
            </a:r>
            <a:endParaRPr lang="en-US" sz="1400" b="1" dirty="0"/>
          </a:p>
        </p:txBody>
      </p:sp>
      <p:sp>
        <p:nvSpPr>
          <p:cNvPr id="26" name="TextBox 25"/>
          <p:cNvSpPr txBox="1"/>
          <p:nvPr/>
        </p:nvSpPr>
        <p:spPr>
          <a:xfrm>
            <a:off x="5486400" y="4114800"/>
            <a:ext cx="912302" cy="307777"/>
          </a:xfrm>
          <a:prstGeom prst="rect">
            <a:avLst/>
          </a:prstGeom>
          <a:noFill/>
          <a:ln>
            <a:solidFill>
              <a:schemeClr val="tx1"/>
            </a:solidFill>
          </a:ln>
        </p:spPr>
        <p:txBody>
          <a:bodyPr wrap="none" rtlCol="0">
            <a:spAutoFit/>
          </a:bodyPr>
          <a:lstStyle/>
          <a:p>
            <a:pPr algn="ctr"/>
            <a:r>
              <a:rPr lang="en-US" sz="1400" b="1" dirty="0" smtClean="0"/>
              <a:t>Paul Ryan</a:t>
            </a:r>
            <a:endParaRPr lang="en-US" sz="1400" b="1" dirty="0"/>
          </a:p>
        </p:txBody>
      </p:sp>
      <p:sp>
        <p:nvSpPr>
          <p:cNvPr id="27" name="TextBox 26"/>
          <p:cNvSpPr txBox="1"/>
          <p:nvPr/>
        </p:nvSpPr>
        <p:spPr>
          <a:xfrm>
            <a:off x="7450209" y="4114800"/>
            <a:ext cx="1084191" cy="307777"/>
          </a:xfrm>
          <a:prstGeom prst="rect">
            <a:avLst/>
          </a:prstGeom>
          <a:noFill/>
          <a:ln>
            <a:solidFill>
              <a:schemeClr val="tx1"/>
            </a:solidFill>
          </a:ln>
        </p:spPr>
        <p:txBody>
          <a:bodyPr wrap="square" rtlCol="0">
            <a:spAutoFit/>
          </a:bodyPr>
          <a:lstStyle/>
          <a:p>
            <a:pPr algn="ctr"/>
            <a:r>
              <a:rPr lang="en-US" sz="1400" b="1" dirty="0" smtClean="0"/>
              <a:t>McConnell</a:t>
            </a:r>
            <a:endParaRPr lang="en-US" sz="1400" b="1" dirty="0"/>
          </a:p>
        </p:txBody>
      </p:sp>
      <p:pic>
        <p:nvPicPr>
          <p:cNvPr id="2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 name="Picture 29"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4" name="Line 95"/>
          <p:cNvSpPr>
            <a:spLocks noChangeShapeType="1"/>
          </p:cNvSpPr>
          <p:nvPr/>
        </p:nvSpPr>
        <p:spPr bwMode="auto">
          <a:xfrm>
            <a:off x="704192" y="3124200"/>
            <a:ext cx="8439807"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Tree>
    <p:extLst>
      <p:ext uri="{BB962C8B-B14F-4D97-AF65-F5344CB8AC3E}">
        <p14:creationId xmlns:p14="http://schemas.microsoft.com/office/powerpoint/2010/main" val="359160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17</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3502815777"/>
              </p:ext>
            </p:extLst>
          </p:nvPr>
        </p:nvGraphicFramePr>
        <p:xfrm>
          <a:off x="76200" y="1676400"/>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12802"/>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Half of people with disabilities strongly oppose new GOP tax cut</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0769" y="1981200"/>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0599" y="1981200"/>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152400" y="990600"/>
            <a:ext cx="8804380" cy="3810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a:t>
            </a:r>
            <a:r>
              <a:rPr lang="en-US" sz="1200" i="1" dirty="0" smtClean="0">
                <a:solidFill>
                  <a:srgbClr val="000000"/>
                </a:solidFill>
              </a:rPr>
              <a:t>.. </a:t>
            </a:r>
            <a:endParaRPr lang="en-US" sz="1200" i="1" dirty="0">
              <a:solidFill>
                <a:srgbClr val="000000"/>
              </a:solidFill>
            </a:endParaRPr>
          </a:p>
        </p:txBody>
      </p:sp>
      <p:sp>
        <p:nvSpPr>
          <p:cNvPr id="12" name="Rectangle 11"/>
          <p:cNvSpPr/>
          <p:nvPr/>
        </p:nvSpPr>
        <p:spPr>
          <a:xfrm>
            <a:off x="940737" y="1416269"/>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NEW REPUBLICAN TAX CUT FOR CORPORATIONS &amp; INDIVIDUALS</a:t>
            </a:r>
            <a:endParaRPr lang="en-US" b="1" dirty="0">
              <a:solidFill>
                <a:schemeClr val="tx1"/>
              </a:solidFill>
            </a:endParaRPr>
          </a:p>
        </p:txBody>
      </p: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581471"/>
            <a:ext cx="9044663" cy="1200329"/>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a:t>
            </a:r>
            <a:r>
              <a:rPr lang="en-US" sz="1200" kern="0" dirty="0" smtClean="0">
                <a:solidFill>
                  <a:srgbClr val="000000"/>
                </a:solidFill>
              </a:rPr>
              <a:t>cold.” “</a:t>
            </a:r>
            <a:r>
              <a:rPr lang="en-US" sz="1200" b="1" i="1" kern="0" dirty="0" smtClean="0">
                <a:solidFill>
                  <a:srgbClr val="000000"/>
                </a:solidFill>
              </a:rPr>
              <a:t>The new Republican tax cut for corporations and individuals.”</a:t>
            </a:r>
            <a:r>
              <a:rPr lang="en-US" sz="500" b="1" i="1" kern="0" dirty="0">
                <a:solidFill>
                  <a:srgbClr val="000000"/>
                </a:solidFill>
              </a:rPr>
              <a:t> </a:t>
            </a:r>
            <a:r>
              <a:rPr lang="en-US" sz="1200" b="1" kern="0" dirty="0" smtClean="0">
                <a:solidFill>
                  <a:srgbClr val="000000"/>
                </a:solidFill>
              </a:rPr>
              <a:t>Outside extended disability community</a:t>
            </a:r>
            <a:r>
              <a:rPr lang="en-US" sz="1200" kern="0" dirty="0" smtClean="0">
                <a:solidFill>
                  <a:srgbClr val="000000"/>
                </a:solidFill>
              </a:rPr>
              <a:t>: 26 percent </a:t>
            </a:r>
            <a:r>
              <a:rPr lang="en-US" sz="1200" kern="0" dirty="0" smtClean="0">
                <a:solidFill>
                  <a:srgbClr val="000000"/>
                </a:solidFill>
              </a:rPr>
              <a:t>favorable, </a:t>
            </a:r>
            <a:r>
              <a:rPr lang="en-US" sz="1200" kern="0" dirty="0" smtClean="0">
                <a:solidFill>
                  <a:srgbClr val="000000"/>
                </a:solidFill>
              </a:rPr>
              <a:t>18 percent </a:t>
            </a:r>
            <a:r>
              <a:rPr lang="en-US" sz="1200" kern="0" dirty="0" smtClean="0">
                <a:solidFill>
                  <a:srgbClr val="000000"/>
                </a:solidFill>
              </a:rPr>
              <a:t>very favorable, </a:t>
            </a:r>
            <a:r>
              <a:rPr lang="en-US" sz="1200" kern="0" dirty="0" smtClean="0">
                <a:solidFill>
                  <a:srgbClr val="000000"/>
                </a:solidFill>
              </a:rPr>
              <a:t>44 percent </a:t>
            </a:r>
            <a:r>
              <a:rPr lang="en-US" sz="1200" kern="0" dirty="0" smtClean="0">
                <a:solidFill>
                  <a:srgbClr val="000000"/>
                </a:solidFill>
              </a:rPr>
              <a:t>unfavorable, </a:t>
            </a:r>
            <a:r>
              <a:rPr lang="en-US" sz="1200" kern="0" dirty="0" smtClean="0">
                <a:solidFill>
                  <a:srgbClr val="000000"/>
                </a:solidFill>
              </a:rPr>
              <a:t>36 </a:t>
            </a:r>
            <a:r>
              <a:rPr lang="en-US" sz="1200" kern="0" dirty="0" smtClean="0">
                <a:solidFill>
                  <a:srgbClr val="000000"/>
                </a:solidFill>
              </a:rPr>
              <a:t>percent very unfavorable. Mean favorability of </a:t>
            </a:r>
            <a:r>
              <a:rPr lang="en-US" sz="1200" kern="0" dirty="0" smtClean="0">
                <a:solidFill>
                  <a:srgbClr val="000000"/>
                </a:solidFill>
              </a:rPr>
              <a:t>40.4.  </a:t>
            </a:r>
            <a:r>
              <a:rPr lang="en-US" sz="1200" b="1" kern="0" dirty="0" smtClean="0">
                <a:solidFill>
                  <a:srgbClr val="000000"/>
                </a:solidFill>
              </a:rPr>
              <a:t>People with disabilities</a:t>
            </a:r>
            <a:r>
              <a:rPr lang="en-US" sz="1200" kern="0" dirty="0" smtClean="0">
                <a:solidFill>
                  <a:srgbClr val="000000"/>
                </a:solidFill>
              </a:rPr>
              <a:t>: 28 percent </a:t>
            </a:r>
            <a:r>
              <a:rPr lang="en-US" sz="1200" kern="0" dirty="0">
                <a:solidFill>
                  <a:srgbClr val="000000"/>
                </a:solidFill>
              </a:rPr>
              <a:t>favorable, </a:t>
            </a:r>
            <a:r>
              <a:rPr lang="en-US" sz="1200" kern="0" dirty="0" smtClean="0">
                <a:solidFill>
                  <a:srgbClr val="000000"/>
                </a:solidFill>
              </a:rPr>
              <a:t>21 percent </a:t>
            </a:r>
            <a:r>
              <a:rPr lang="en-US" sz="1200" kern="0" dirty="0">
                <a:solidFill>
                  <a:srgbClr val="000000"/>
                </a:solidFill>
              </a:rPr>
              <a:t>very favorable, </a:t>
            </a:r>
            <a:r>
              <a:rPr lang="en-US" sz="1200" kern="0" dirty="0" smtClean="0">
                <a:solidFill>
                  <a:srgbClr val="000000"/>
                </a:solidFill>
              </a:rPr>
              <a:t>55 percent </a:t>
            </a:r>
            <a:r>
              <a:rPr lang="en-US" sz="1200" kern="0" dirty="0">
                <a:solidFill>
                  <a:srgbClr val="000000"/>
                </a:solidFill>
              </a:rPr>
              <a:t>unfavorable, </a:t>
            </a:r>
            <a:r>
              <a:rPr lang="en-US" sz="1200" kern="0" dirty="0" smtClean="0">
                <a:solidFill>
                  <a:srgbClr val="000000"/>
                </a:solidFill>
              </a:rPr>
              <a:t>49 percent </a:t>
            </a:r>
            <a:r>
              <a:rPr lang="en-US" sz="1200" kern="0" dirty="0">
                <a:solidFill>
                  <a:srgbClr val="000000"/>
                </a:solidFill>
              </a:rPr>
              <a:t>very unfavorable. Mean favorability of </a:t>
            </a:r>
            <a:r>
              <a:rPr lang="en-US" sz="1200" kern="0" dirty="0" smtClean="0">
                <a:solidFill>
                  <a:srgbClr val="000000"/>
                </a:solidFill>
              </a:rPr>
              <a:t>36.4.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31 percent </a:t>
            </a:r>
            <a:r>
              <a:rPr lang="en-US" sz="1200" kern="0" dirty="0">
                <a:solidFill>
                  <a:srgbClr val="000000"/>
                </a:solidFill>
              </a:rPr>
              <a:t>favorable, </a:t>
            </a:r>
            <a:r>
              <a:rPr lang="en-US" sz="1200" kern="0" dirty="0" smtClean="0">
                <a:solidFill>
                  <a:srgbClr val="000000"/>
                </a:solidFill>
              </a:rPr>
              <a:t>22 percent </a:t>
            </a:r>
            <a:r>
              <a:rPr lang="en-US" sz="1200" kern="0" dirty="0">
                <a:solidFill>
                  <a:srgbClr val="000000"/>
                </a:solidFill>
              </a:rPr>
              <a:t>very favorable, </a:t>
            </a:r>
            <a:r>
              <a:rPr lang="en-US" sz="1200" kern="0" dirty="0" smtClean="0">
                <a:solidFill>
                  <a:srgbClr val="000000"/>
                </a:solidFill>
              </a:rPr>
              <a:t>44 percent </a:t>
            </a:r>
            <a:r>
              <a:rPr lang="en-US" sz="1200" kern="0" dirty="0">
                <a:solidFill>
                  <a:srgbClr val="000000"/>
                </a:solidFill>
              </a:rPr>
              <a:t>unfavorable, </a:t>
            </a:r>
            <a:r>
              <a:rPr lang="en-US" sz="1200" kern="0" dirty="0" smtClean="0">
                <a:solidFill>
                  <a:srgbClr val="000000"/>
                </a:solidFill>
              </a:rPr>
              <a:t>38 percent </a:t>
            </a:r>
            <a:r>
              <a:rPr lang="en-US" sz="1200" kern="0" dirty="0">
                <a:solidFill>
                  <a:srgbClr val="000000"/>
                </a:solidFill>
              </a:rPr>
              <a:t>very unfavorable. Mean favorability of </a:t>
            </a:r>
            <a:r>
              <a:rPr lang="en-US" sz="1200" kern="0" dirty="0" smtClean="0">
                <a:solidFill>
                  <a:srgbClr val="000000"/>
                </a:solidFill>
              </a:rPr>
              <a:t>41.9.</a:t>
            </a:r>
            <a:endParaRPr lang="en-US" sz="1200" dirty="0">
              <a:solidFill>
                <a:prstClr val="black"/>
              </a:solidFill>
            </a:endParaRPr>
          </a:p>
        </p:txBody>
      </p:sp>
      <p:sp>
        <p:nvSpPr>
          <p:cNvPr id="16" name="Line 95"/>
          <p:cNvSpPr>
            <a:spLocks noChangeShapeType="1"/>
          </p:cNvSpPr>
          <p:nvPr/>
        </p:nvSpPr>
        <p:spPr bwMode="auto">
          <a:xfrm>
            <a:off x="819868" y="3610358"/>
            <a:ext cx="8314860"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17" name="Rounded Rectangle 16"/>
          <p:cNvSpPr/>
          <p:nvPr/>
        </p:nvSpPr>
        <p:spPr>
          <a:xfrm>
            <a:off x="1600200" y="2040161"/>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a:t>
            </a:r>
            <a:r>
              <a:rPr lang="en-US" sz="1400" b="1" dirty="0" smtClean="0">
                <a:solidFill>
                  <a:schemeClr val="tx1"/>
                </a:solidFill>
              </a:rPr>
              <a:t>-18</a:t>
            </a:r>
            <a:endParaRPr lang="en-US" sz="1400" b="1" dirty="0" smtClean="0">
              <a:solidFill>
                <a:schemeClr val="tx1"/>
              </a:solidFill>
            </a:endParaRPr>
          </a:p>
          <a:p>
            <a:pPr algn="ctr"/>
            <a:r>
              <a:rPr lang="en-US" sz="1400" b="1" dirty="0" smtClean="0">
                <a:solidFill>
                  <a:schemeClr val="tx1"/>
                </a:solidFill>
              </a:rPr>
              <a:t>MEAN: </a:t>
            </a:r>
            <a:r>
              <a:rPr lang="en-US" sz="1400" b="1" dirty="0" smtClean="0">
                <a:solidFill>
                  <a:schemeClr val="tx1"/>
                </a:solidFill>
              </a:rPr>
              <a:t>40.4</a:t>
            </a:r>
            <a:endParaRPr lang="en-US" sz="1400" b="1" dirty="0">
              <a:solidFill>
                <a:schemeClr val="tx1"/>
              </a:solidFill>
            </a:endParaRPr>
          </a:p>
        </p:txBody>
      </p:sp>
      <p:sp>
        <p:nvSpPr>
          <p:cNvPr id="18" name="Rounded Rectangle 17"/>
          <p:cNvSpPr/>
          <p:nvPr/>
        </p:nvSpPr>
        <p:spPr>
          <a:xfrm>
            <a:off x="4343400" y="2063859"/>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-27</a:t>
            </a:r>
          </a:p>
          <a:p>
            <a:pPr algn="ctr"/>
            <a:r>
              <a:rPr lang="en-US" sz="1400" b="1" dirty="0" smtClean="0">
                <a:solidFill>
                  <a:schemeClr val="tx1"/>
                </a:solidFill>
              </a:rPr>
              <a:t>MEAN: 36.4</a:t>
            </a:r>
            <a:endParaRPr lang="en-US" sz="1400" b="1" dirty="0">
              <a:solidFill>
                <a:schemeClr val="tx1"/>
              </a:solidFill>
            </a:endParaRPr>
          </a:p>
        </p:txBody>
      </p:sp>
      <p:sp>
        <p:nvSpPr>
          <p:cNvPr id="19" name="Rounded Rectangle 18"/>
          <p:cNvSpPr/>
          <p:nvPr/>
        </p:nvSpPr>
        <p:spPr>
          <a:xfrm>
            <a:off x="7086600" y="2063859"/>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a:t>
            </a:r>
            <a:r>
              <a:rPr lang="en-US" sz="1400" b="1" dirty="0" smtClean="0">
                <a:solidFill>
                  <a:schemeClr val="tx1"/>
                </a:solidFill>
              </a:rPr>
              <a:t>13</a:t>
            </a:r>
            <a:endParaRPr lang="en-US" sz="1400" b="1" dirty="0" smtClean="0">
              <a:solidFill>
                <a:schemeClr val="tx1"/>
              </a:solidFill>
            </a:endParaRPr>
          </a:p>
          <a:p>
            <a:pPr algn="ctr"/>
            <a:r>
              <a:rPr lang="en-US" sz="1400" b="1" dirty="0" smtClean="0">
                <a:solidFill>
                  <a:schemeClr val="tx1"/>
                </a:solidFill>
              </a:rPr>
              <a:t>MEAN: </a:t>
            </a:r>
            <a:r>
              <a:rPr lang="en-US" sz="1400" b="1" dirty="0" smtClean="0">
                <a:solidFill>
                  <a:schemeClr val="tx1"/>
                </a:solidFill>
              </a:rPr>
              <a:t>41.9</a:t>
            </a:r>
            <a:endParaRPr lang="en-US" sz="1400" b="1" dirty="0">
              <a:solidFill>
                <a:schemeClr val="tx1"/>
              </a:solidFill>
            </a:endParaRPr>
          </a:p>
        </p:txBody>
      </p:sp>
      <p:sp>
        <p:nvSpPr>
          <p:cNvPr id="20" name="Oval 19"/>
          <p:cNvSpPr/>
          <p:nvPr/>
        </p:nvSpPr>
        <p:spPr>
          <a:xfrm>
            <a:off x="4701125" y="3733800"/>
            <a:ext cx="427549" cy="457200"/>
          </a:xfrm>
          <a:prstGeom prst="ellipse">
            <a:avLst/>
          </a:prstGeom>
          <a:noFill/>
          <a:ln w="3810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 name="Picture 22"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72268" y="4876800"/>
            <a:ext cx="23805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657600" y="48768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400800" y="48768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32228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18</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1110406650"/>
              </p:ext>
            </p:extLst>
          </p:nvPr>
        </p:nvGraphicFramePr>
        <p:xfrm>
          <a:off x="76200" y="1577963"/>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12802"/>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Disability community more favorable towards </a:t>
            </a:r>
            <a:r>
              <a:rPr lang="en-US" sz="2800" dirty="0" smtClean="0">
                <a:solidFill>
                  <a:prstClr val="black"/>
                </a:solidFill>
                <a:latin typeface="Franklin Gothic Demi Cond"/>
                <a:cs typeface="Franklin Gothic Demi Cond"/>
              </a:rPr>
              <a:t>ACA</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0769" y="1905000"/>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0599" y="1905000"/>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152400" y="1066800"/>
            <a:ext cx="8804380" cy="3810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 </a:t>
            </a:r>
          </a:p>
        </p:txBody>
      </p:sp>
      <p:sp>
        <p:nvSpPr>
          <p:cNvPr id="12" name="Rectangle 11"/>
          <p:cNvSpPr/>
          <p:nvPr/>
        </p:nvSpPr>
        <p:spPr>
          <a:xfrm>
            <a:off x="930166" y="1492469"/>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AFFORDABLE CARE ACT OR OBAMACARE</a:t>
            </a:r>
            <a:endParaRPr lang="en-US" b="1" dirty="0">
              <a:solidFill>
                <a:schemeClr val="tx1"/>
              </a:solidFill>
            </a:endParaRPr>
          </a:p>
        </p:txBody>
      </p: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410199"/>
            <a:ext cx="9044663" cy="1384995"/>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cold. You can use any number from zero to one hundred, the higher the number the more favorable your feelings are toward that person or </a:t>
            </a:r>
            <a:r>
              <a:rPr lang="en-US" sz="1200" kern="0" dirty="0" smtClean="0">
                <a:solidFill>
                  <a:srgbClr val="000000"/>
                </a:solidFill>
              </a:rPr>
              <a:t>organization.” </a:t>
            </a:r>
            <a:r>
              <a:rPr lang="en-US" sz="1200" b="1" i="1" kern="0" dirty="0" smtClean="0">
                <a:solidFill>
                  <a:srgbClr val="000000"/>
                </a:solidFill>
              </a:rPr>
              <a:t>“The Affordable Care Act or Obamacare.”</a:t>
            </a:r>
            <a:endParaRPr lang="en-US" sz="500" b="1" i="1" kern="0" dirty="0">
              <a:solidFill>
                <a:srgbClr val="000000"/>
              </a:solidFill>
            </a:endParaRPr>
          </a:p>
          <a:p>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smtClean="0">
                <a:solidFill>
                  <a:srgbClr val="000000"/>
                </a:solidFill>
              </a:rPr>
              <a:t>40 percent favorable, 24 percent very favorable, </a:t>
            </a:r>
            <a:r>
              <a:rPr lang="en-US" sz="1200" kern="0" dirty="0" smtClean="0">
                <a:solidFill>
                  <a:srgbClr val="000000"/>
                </a:solidFill>
              </a:rPr>
              <a:t>42 percent </a:t>
            </a:r>
            <a:r>
              <a:rPr lang="en-US" sz="1200" kern="0" dirty="0" smtClean="0">
                <a:solidFill>
                  <a:srgbClr val="000000"/>
                </a:solidFill>
              </a:rPr>
              <a:t>unfavorable, </a:t>
            </a:r>
            <a:r>
              <a:rPr lang="en-US" sz="1200" kern="0" dirty="0" smtClean="0">
                <a:solidFill>
                  <a:srgbClr val="000000"/>
                </a:solidFill>
              </a:rPr>
              <a:t>34 </a:t>
            </a:r>
            <a:r>
              <a:rPr lang="en-US" sz="1200" kern="0" dirty="0" smtClean="0">
                <a:solidFill>
                  <a:srgbClr val="000000"/>
                </a:solidFill>
              </a:rPr>
              <a:t>percent very unfavorable. Mean favorability of </a:t>
            </a:r>
            <a:r>
              <a:rPr lang="en-US" sz="1200" kern="0" dirty="0" smtClean="0">
                <a:solidFill>
                  <a:srgbClr val="000000"/>
                </a:solidFill>
              </a:rPr>
              <a:t>46.6. </a:t>
            </a:r>
            <a:r>
              <a:rPr lang="en-US" sz="1200" b="1" kern="0" dirty="0" smtClean="0">
                <a:solidFill>
                  <a:srgbClr val="000000"/>
                </a:solidFill>
              </a:rPr>
              <a:t>People with disabilities:</a:t>
            </a:r>
            <a:r>
              <a:rPr lang="en-US" sz="1200" kern="0" dirty="0" smtClean="0">
                <a:solidFill>
                  <a:srgbClr val="000000"/>
                </a:solidFill>
              </a:rPr>
              <a:t> 48 percent </a:t>
            </a:r>
            <a:r>
              <a:rPr lang="en-US" sz="1200" kern="0" dirty="0">
                <a:solidFill>
                  <a:srgbClr val="000000"/>
                </a:solidFill>
              </a:rPr>
              <a:t>favorable, </a:t>
            </a:r>
            <a:r>
              <a:rPr lang="en-US" sz="1200" kern="0" dirty="0" smtClean="0">
                <a:solidFill>
                  <a:srgbClr val="000000"/>
                </a:solidFill>
              </a:rPr>
              <a:t>33 percent </a:t>
            </a:r>
            <a:r>
              <a:rPr lang="en-US" sz="1200" kern="0" dirty="0">
                <a:solidFill>
                  <a:srgbClr val="000000"/>
                </a:solidFill>
              </a:rPr>
              <a:t>very favorable, </a:t>
            </a:r>
            <a:r>
              <a:rPr lang="en-US" sz="1200" kern="0" dirty="0" smtClean="0">
                <a:solidFill>
                  <a:srgbClr val="000000"/>
                </a:solidFill>
              </a:rPr>
              <a:t>39 percent </a:t>
            </a:r>
            <a:r>
              <a:rPr lang="en-US" sz="1200" kern="0" dirty="0">
                <a:solidFill>
                  <a:srgbClr val="000000"/>
                </a:solidFill>
              </a:rPr>
              <a:t>unfavorable, </a:t>
            </a:r>
            <a:r>
              <a:rPr lang="en-US" sz="1200" kern="0" dirty="0" smtClean="0">
                <a:solidFill>
                  <a:srgbClr val="000000"/>
                </a:solidFill>
              </a:rPr>
              <a:t>33 percent </a:t>
            </a:r>
            <a:r>
              <a:rPr lang="en-US" sz="1200" kern="0" dirty="0">
                <a:solidFill>
                  <a:srgbClr val="000000"/>
                </a:solidFill>
              </a:rPr>
              <a:t>very unfavorable. Mean favorability of </a:t>
            </a:r>
            <a:r>
              <a:rPr lang="en-US" sz="1200" kern="0" dirty="0" smtClean="0">
                <a:solidFill>
                  <a:srgbClr val="000000"/>
                </a:solidFill>
              </a:rPr>
              <a:t>52.2.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46 </a:t>
            </a:r>
            <a:r>
              <a:rPr lang="en-US" sz="1200" kern="0" dirty="0" smtClean="0">
                <a:solidFill>
                  <a:srgbClr val="000000"/>
                </a:solidFill>
              </a:rPr>
              <a:t>percent </a:t>
            </a:r>
            <a:r>
              <a:rPr lang="en-US" sz="1200" kern="0" dirty="0">
                <a:solidFill>
                  <a:srgbClr val="000000"/>
                </a:solidFill>
              </a:rPr>
              <a:t>favorable, </a:t>
            </a:r>
            <a:r>
              <a:rPr lang="en-US" sz="1200" kern="0" dirty="0" smtClean="0">
                <a:solidFill>
                  <a:srgbClr val="000000"/>
                </a:solidFill>
              </a:rPr>
              <a:t>32 </a:t>
            </a:r>
            <a:r>
              <a:rPr lang="en-US" sz="1200" kern="0" dirty="0" smtClean="0">
                <a:solidFill>
                  <a:srgbClr val="000000"/>
                </a:solidFill>
              </a:rPr>
              <a:t>percent </a:t>
            </a:r>
            <a:r>
              <a:rPr lang="en-US" sz="1200" kern="0" dirty="0">
                <a:solidFill>
                  <a:srgbClr val="000000"/>
                </a:solidFill>
              </a:rPr>
              <a:t>very favorable, </a:t>
            </a:r>
            <a:r>
              <a:rPr lang="en-US" sz="1200" kern="0" dirty="0" smtClean="0">
                <a:solidFill>
                  <a:srgbClr val="000000"/>
                </a:solidFill>
              </a:rPr>
              <a:t>44 </a:t>
            </a:r>
            <a:r>
              <a:rPr lang="en-US" sz="1200" kern="0" dirty="0" smtClean="0">
                <a:solidFill>
                  <a:srgbClr val="000000"/>
                </a:solidFill>
              </a:rPr>
              <a:t>percent </a:t>
            </a:r>
            <a:r>
              <a:rPr lang="en-US" sz="1200" kern="0" dirty="0">
                <a:solidFill>
                  <a:srgbClr val="000000"/>
                </a:solidFill>
              </a:rPr>
              <a:t>unfavorable, </a:t>
            </a:r>
            <a:r>
              <a:rPr lang="en-US" sz="1200" kern="0" dirty="0" smtClean="0">
                <a:solidFill>
                  <a:srgbClr val="000000"/>
                </a:solidFill>
              </a:rPr>
              <a:t>37 </a:t>
            </a:r>
            <a:r>
              <a:rPr lang="en-US" sz="1200" kern="0" dirty="0" smtClean="0">
                <a:solidFill>
                  <a:srgbClr val="000000"/>
                </a:solidFill>
              </a:rPr>
              <a:t>percent </a:t>
            </a:r>
            <a:r>
              <a:rPr lang="en-US" sz="1200" kern="0" dirty="0">
                <a:solidFill>
                  <a:srgbClr val="000000"/>
                </a:solidFill>
              </a:rPr>
              <a:t>very unfavorable. Mean favorability of </a:t>
            </a:r>
            <a:r>
              <a:rPr lang="en-US" sz="1200" kern="0" dirty="0" smtClean="0">
                <a:solidFill>
                  <a:srgbClr val="000000"/>
                </a:solidFill>
              </a:rPr>
              <a:t>48.8</a:t>
            </a:r>
            <a:r>
              <a:rPr lang="en-US" sz="1200" kern="0" dirty="0" smtClean="0">
                <a:solidFill>
                  <a:srgbClr val="000000"/>
                </a:solidFill>
              </a:rPr>
              <a:t>.</a:t>
            </a:r>
            <a:endParaRPr lang="en-US" sz="1200" dirty="0">
              <a:solidFill>
                <a:prstClr val="black"/>
              </a:solidFill>
            </a:endParaRPr>
          </a:p>
        </p:txBody>
      </p:sp>
      <p:sp>
        <p:nvSpPr>
          <p:cNvPr id="16" name="Line 95"/>
          <p:cNvSpPr>
            <a:spLocks noChangeShapeType="1"/>
          </p:cNvSpPr>
          <p:nvPr/>
        </p:nvSpPr>
        <p:spPr bwMode="auto">
          <a:xfrm>
            <a:off x="804736" y="3669010"/>
            <a:ext cx="8220328"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17" name="Rounded Rectangle 16"/>
          <p:cNvSpPr/>
          <p:nvPr/>
        </p:nvSpPr>
        <p:spPr>
          <a:xfrm>
            <a:off x="1600200" y="2057400"/>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a:t>
            </a:r>
            <a:r>
              <a:rPr lang="en-US" sz="1400" b="1" dirty="0" smtClean="0">
                <a:solidFill>
                  <a:schemeClr val="tx1"/>
                </a:solidFill>
              </a:rPr>
              <a:t>-2</a:t>
            </a:r>
            <a:endParaRPr lang="en-US" sz="1400" b="1" dirty="0" smtClean="0">
              <a:solidFill>
                <a:schemeClr val="tx1"/>
              </a:solidFill>
            </a:endParaRPr>
          </a:p>
          <a:p>
            <a:pPr algn="ctr"/>
            <a:r>
              <a:rPr lang="en-US" sz="1400" b="1" dirty="0" smtClean="0">
                <a:solidFill>
                  <a:schemeClr val="tx1"/>
                </a:solidFill>
              </a:rPr>
              <a:t>MEAN: </a:t>
            </a:r>
            <a:r>
              <a:rPr lang="en-US" sz="1400" b="1" dirty="0" smtClean="0">
                <a:solidFill>
                  <a:schemeClr val="tx1"/>
                </a:solidFill>
              </a:rPr>
              <a:t>46.6 </a:t>
            </a:r>
            <a:endParaRPr lang="en-US" sz="1400" b="1" dirty="0">
              <a:solidFill>
                <a:schemeClr val="tx1"/>
              </a:solidFill>
            </a:endParaRPr>
          </a:p>
        </p:txBody>
      </p:sp>
      <p:sp>
        <p:nvSpPr>
          <p:cNvPr id="18" name="Rounded Rectangle 17"/>
          <p:cNvSpPr/>
          <p:nvPr/>
        </p:nvSpPr>
        <p:spPr>
          <a:xfrm>
            <a:off x="4343400" y="20810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+9</a:t>
            </a:r>
          </a:p>
          <a:p>
            <a:pPr algn="ctr"/>
            <a:r>
              <a:rPr lang="en-US" sz="1400" b="1" dirty="0" smtClean="0">
                <a:solidFill>
                  <a:schemeClr val="tx1"/>
                </a:solidFill>
              </a:rPr>
              <a:t>MEAN: 52.2</a:t>
            </a:r>
            <a:endParaRPr lang="en-US" sz="1400" b="1" dirty="0">
              <a:solidFill>
                <a:schemeClr val="tx1"/>
              </a:solidFill>
            </a:endParaRPr>
          </a:p>
        </p:txBody>
      </p:sp>
      <p:sp>
        <p:nvSpPr>
          <p:cNvPr id="19" name="Rounded Rectangle 18"/>
          <p:cNvSpPr/>
          <p:nvPr/>
        </p:nvSpPr>
        <p:spPr>
          <a:xfrm>
            <a:off x="7086600" y="20810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a:t>
            </a:r>
            <a:r>
              <a:rPr lang="en-US" sz="1400" b="1" dirty="0" smtClean="0">
                <a:solidFill>
                  <a:schemeClr val="tx1"/>
                </a:solidFill>
              </a:rPr>
              <a:t>+2</a:t>
            </a:r>
            <a:endParaRPr lang="en-US" sz="1400" b="1" dirty="0" smtClean="0">
              <a:solidFill>
                <a:schemeClr val="tx1"/>
              </a:solidFill>
            </a:endParaRPr>
          </a:p>
          <a:p>
            <a:pPr algn="ctr"/>
            <a:r>
              <a:rPr lang="en-US" sz="1400" b="1" dirty="0" smtClean="0">
                <a:solidFill>
                  <a:schemeClr val="tx1"/>
                </a:solidFill>
              </a:rPr>
              <a:t>MEAN: </a:t>
            </a:r>
            <a:r>
              <a:rPr lang="en-US" sz="1400" b="1" dirty="0" smtClean="0">
                <a:solidFill>
                  <a:schemeClr val="tx1"/>
                </a:solidFill>
              </a:rPr>
              <a:t>48.8</a:t>
            </a:r>
            <a:endParaRPr lang="en-US" sz="1400"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72268" y="4687669"/>
            <a:ext cx="23805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4" name="Rectangle 23"/>
          <p:cNvSpPr/>
          <p:nvPr/>
        </p:nvSpPr>
        <p:spPr>
          <a:xfrm>
            <a:off x="36576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5" name="Rectangle 24"/>
          <p:cNvSpPr/>
          <p:nvPr/>
        </p:nvSpPr>
        <p:spPr>
          <a:xfrm>
            <a:off x="64008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243379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19</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962649919"/>
              </p:ext>
            </p:extLst>
          </p:nvPr>
        </p:nvGraphicFramePr>
        <p:xfrm>
          <a:off x="0" y="1295400"/>
          <a:ext cx="9601199" cy="408266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176" y="5029200"/>
            <a:ext cx="9023447" cy="1754326"/>
          </a:xfrm>
          <a:prstGeom prst="rect">
            <a:avLst/>
          </a:prstGeom>
          <a:solidFill>
            <a:srgbClr val="FFFFFF">
              <a:lumMod val="85000"/>
            </a:srgbClr>
          </a:solidFill>
          <a:ln>
            <a:solidFill>
              <a:srgbClr val="000000"/>
            </a:solidFill>
          </a:ln>
        </p:spPr>
        <p:txBody>
          <a:bodyPr wrap="square" rtlCol="0">
            <a:spAutoFit/>
          </a:bodyPr>
          <a:lstStyle/>
          <a:p>
            <a:r>
              <a:rPr lang="en-US" sz="1200" i="1" kern="0" dirty="0" smtClean="0">
                <a:solidFill>
                  <a:srgbClr val="000000"/>
                </a:solidFill>
              </a:rPr>
              <a:t>“I am </a:t>
            </a:r>
            <a:r>
              <a:rPr lang="en-US" sz="1200" i="1" kern="0" dirty="0">
                <a:solidFill>
                  <a:srgbClr val="000000"/>
                </a:solidFill>
              </a:rPr>
              <a:t>going to read you some values or principles that should guide how people act. After I read them, please tell me which THREE you think are most important when it comes to guiding how people act</a:t>
            </a:r>
            <a:r>
              <a:rPr lang="en-US" sz="1200" i="1" kern="0" dirty="0" smtClean="0">
                <a:solidFill>
                  <a:srgbClr val="000000"/>
                </a:solidFill>
              </a:rPr>
              <a:t>?” </a:t>
            </a:r>
          </a:p>
          <a:p>
            <a:r>
              <a:rPr lang="en-US" sz="1200" b="1" kern="0" dirty="0" smtClean="0">
                <a:solidFill>
                  <a:srgbClr val="000000"/>
                </a:solidFill>
              </a:rPr>
              <a:t>People with disabilities</a:t>
            </a:r>
            <a:r>
              <a:rPr lang="en-US" sz="1200" kern="0" dirty="0">
                <a:solidFill>
                  <a:srgbClr val="000000"/>
                </a:solidFill>
              </a:rPr>
              <a:t>:</a:t>
            </a:r>
            <a:r>
              <a:rPr lang="en-US" sz="1200" kern="0" dirty="0" smtClean="0">
                <a:solidFill>
                  <a:srgbClr val="000000"/>
                </a:solidFill>
              </a:rPr>
              <a:t> Treating everyone equally: 50 percent. Loving, supporting and defending your country: 43 percent. Being loyal to family members: 42 percent. Keeping your promises and fulfilling your duties: 35 percent. Respecting the rights and feelings of others: 30 percent. Obeying the rules and abiding by the law: 27 percent. Hard work being rewarded: 24 percent. Avoiding harm to others: 21 percent. Being self-reliant and not burdening others: 12 percent. </a:t>
            </a:r>
            <a:r>
              <a:rPr lang="en-US" sz="1200" b="1" kern="0" dirty="0" smtClean="0">
                <a:solidFill>
                  <a:srgbClr val="000000"/>
                </a:solidFill>
              </a:rPr>
              <a:t>People without disabilities</a:t>
            </a:r>
            <a:r>
              <a:rPr lang="en-US" sz="1200" kern="0" dirty="0">
                <a:solidFill>
                  <a:srgbClr val="000000"/>
                </a:solidFill>
              </a:rPr>
              <a:t>:</a:t>
            </a:r>
            <a:r>
              <a:rPr lang="en-US" sz="1200" kern="0" dirty="0" smtClean="0">
                <a:solidFill>
                  <a:srgbClr val="000000"/>
                </a:solidFill>
              </a:rPr>
              <a:t> </a:t>
            </a:r>
            <a:r>
              <a:rPr lang="en-US" sz="1200" kern="0" dirty="0">
                <a:solidFill>
                  <a:srgbClr val="000000"/>
                </a:solidFill>
              </a:rPr>
              <a:t>Treating </a:t>
            </a:r>
            <a:r>
              <a:rPr lang="en-US" sz="1200" kern="0" dirty="0" smtClean="0">
                <a:solidFill>
                  <a:srgbClr val="000000"/>
                </a:solidFill>
              </a:rPr>
              <a:t>everyone equally: 48 percent</a:t>
            </a:r>
            <a:r>
              <a:rPr lang="en-US" sz="1200" kern="0" dirty="0">
                <a:solidFill>
                  <a:srgbClr val="000000"/>
                </a:solidFill>
              </a:rPr>
              <a:t>. </a:t>
            </a:r>
            <a:r>
              <a:rPr lang="en-US" sz="1200" kern="0" dirty="0" smtClean="0">
                <a:solidFill>
                  <a:srgbClr val="000000"/>
                </a:solidFill>
              </a:rPr>
              <a:t>Loving, supporting </a:t>
            </a:r>
            <a:r>
              <a:rPr lang="en-US" sz="1200" kern="0" dirty="0">
                <a:solidFill>
                  <a:srgbClr val="000000"/>
                </a:solidFill>
              </a:rPr>
              <a:t>and defending your </a:t>
            </a:r>
            <a:r>
              <a:rPr lang="en-US" sz="1200" kern="0" dirty="0" smtClean="0">
                <a:solidFill>
                  <a:srgbClr val="000000"/>
                </a:solidFill>
              </a:rPr>
              <a:t>country: 36 percent</a:t>
            </a:r>
            <a:r>
              <a:rPr lang="en-US" sz="1200" kern="0" dirty="0">
                <a:solidFill>
                  <a:srgbClr val="000000"/>
                </a:solidFill>
              </a:rPr>
              <a:t>. Being loyal to family </a:t>
            </a:r>
            <a:r>
              <a:rPr lang="en-US" sz="1200" kern="0" dirty="0" smtClean="0">
                <a:solidFill>
                  <a:srgbClr val="000000"/>
                </a:solidFill>
              </a:rPr>
              <a:t>members: 34 percent</a:t>
            </a:r>
            <a:r>
              <a:rPr lang="en-US" sz="1200" kern="0" dirty="0">
                <a:solidFill>
                  <a:srgbClr val="000000"/>
                </a:solidFill>
              </a:rPr>
              <a:t>. Keeping your promises and fulfilling your </a:t>
            </a:r>
            <a:r>
              <a:rPr lang="en-US" sz="1200" kern="0" dirty="0" smtClean="0">
                <a:solidFill>
                  <a:srgbClr val="000000"/>
                </a:solidFill>
              </a:rPr>
              <a:t>duties: 23 percent</a:t>
            </a:r>
            <a:r>
              <a:rPr lang="en-US" sz="1200" kern="0" dirty="0">
                <a:solidFill>
                  <a:srgbClr val="000000"/>
                </a:solidFill>
              </a:rPr>
              <a:t>. Respecting the right and feelings of </a:t>
            </a:r>
            <a:r>
              <a:rPr lang="en-US" sz="1200" kern="0" dirty="0" smtClean="0">
                <a:solidFill>
                  <a:srgbClr val="000000"/>
                </a:solidFill>
              </a:rPr>
              <a:t>others: 36 percent</a:t>
            </a:r>
            <a:r>
              <a:rPr lang="en-US" sz="1200" kern="0" dirty="0">
                <a:solidFill>
                  <a:srgbClr val="000000"/>
                </a:solidFill>
              </a:rPr>
              <a:t>. Obeying the rules and abiding by the </a:t>
            </a:r>
            <a:r>
              <a:rPr lang="en-US" sz="1200" kern="0" dirty="0" smtClean="0">
                <a:solidFill>
                  <a:srgbClr val="000000"/>
                </a:solidFill>
              </a:rPr>
              <a:t>law: 29 percent</a:t>
            </a:r>
            <a:r>
              <a:rPr lang="en-US" sz="1200" kern="0" dirty="0">
                <a:solidFill>
                  <a:srgbClr val="000000"/>
                </a:solidFill>
              </a:rPr>
              <a:t>. Hard work being </a:t>
            </a:r>
            <a:r>
              <a:rPr lang="en-US" sz="1200" kern="0" dirty="0" smtClean="0">
                <a:solidFill>
                  <a:srgbClr val="000000"/>
                </a:solidFill>
              </a:rPr>
              <a:t>rewarded: 36 percent</a:t>
            </a:r>
            <a:r>
              <a:rPr lang="en-US" sz="1200" kern="0" dirty="0">
                <a:solidFill>
                  <a:srgbClr val="000000"/>
                </a:solidFill>
              </a:rPr>
              <a:t>. Avoiding harm to </a:t>
            </a:r>
            <a:r>
              <a:rPr lang="en-US" sz="1200" kern="0" dirty="0" smtClean="0">
                <a:solidFill>
                  <a:srgbClr val="000000"/>
                </a:solidFill>
              </a:rPr>
              <a:t>others: 24 percent</a:t>
            </a:r>
            <a:r>
              <a:rPr lang="en-US" sz="1200" kern="0" dirty="0">
                <a:solidFill>
                  <a:srgbClr val="000000"/>
                </a:solidFill>
              </a:rPr>
              <a:t>. Being self-reliant and not burdening </a:t>
            </a:r>
            <a:r>
              <a:rPr lang="en-US" sz="1200" kern="0" dirty="0" smtClean="0">
                <a:solidFill>
                  <a:srgbClr val="000000"/>
                </a:solidFill>
              </a:rPr>
              <a:t>others: 18 percent.</a:t>
            </a:r>
            <a:endParaRPr lang="en-US" sz="1200" dirty="0">
              <a:solidFill>
                <a:prstClr val="black"/>
              </a:solidFill>
            </a:endParaRPr>
          </a:p>
        </p:txBody>
      </p:sp>
      <p:sp>
        <p:nvSpPr>
          <p:cNvPr id="6" name="AutoShape 4"/>
          <p:cNvSpPr>
            <a:spLocks noChangeArrowheads="1"/>
          </p:cNvSpPr>
          <p:nvPr/>
        </p:nvSpPr>
        <p:spPr bwMode="auto">
          <a:xfrm>
            <a:off x="152400" y="1023968"/>
            <a:ext cx="8686800" cy="417414"/>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smtClean="0">
                <a:solidFill>
                  <a:srgbClr val="000000"/>
                </a:solidFill>
              </a:rPr>
              <a:t>I am </a:t>
            </a:r>
            <a:r>
              <a:rPr lang="en-US" sz="1400" i="1" dirty="0">
                <a:solidFill>
                  <a:srgbClr val="000000"/>
                </a:solidFill>
              </a:rPr>
              <a:t>going to read you some values or principles that should guide how people act. After I read them, please tell me which THREE you think are most important when it comes to guiding how people act?</a:t>
            </a:r>
          </a:p>
        </p:txBody>
      </p:sp>
      <p:sp>
        <p:nvSpPr>
          <p:cNvPr id="8" name="Rectangle 7"/>
          <p:cNvSpPr/>
          <p:nvPr/>
        </p:nvSpPr>
        <p:spPr>
          <a:xfrm>
            <a:off x="-6826" y="533400"/>
            <a:ext cx="9760426" cy="461665"/>
          </a:xfrm>
          <a:prstGeom prst="rect">
            <a:avLst/>
          </a:prstGeom>
        </p:spPr>
        <p:txBody>
          <a:bodyPr wrap="square">
            <a:spAutoFit/>
          </a:bodyPr>
          <a:lstStyle/>
          <a:p>
            <a:r>
              <a:rPr lang="en-US" sz="2400" dirty="0" smtClean="0">
                <a:solidFill>
                  <a:prstClr val="black"/>
                </a:solidFill>
                <a:latin typeface="Franklin Gothic Demi Cond"/>
                <a:cs typeface="Franklin Gothic Demi Cond"/>
              </a:rPr>
              <a:t>People with &amp; without disabilities value treating everyone equally most</a:t>
            </a:r>
            <a:endParaRPr lang="en-US" sz="2400" dirty="0">
              <a:solidFill>
                <a:prstClr val="black"/>
              </a:solidFill>
              <a:latin typeface="Franklin Gothic Demi Cond"/>
              <a:cs typeface="Franklin Gothic Demi Cond"/>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382134" y="1686243"/>
            <a:ext cx="474093" cy="21495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t>+2</a:t>
            </a:r>
            <a:endParaRPr lang="en-US" sz="1600" b="1" dirty="0"/>
          </a:p>
        </p:txBody>
      </p:sp>
      <p:sp>
        <p:nvSpPr>
          <p:cNvPr id="12" name="Rounded Rectangle 11"/>
          <p:cNvSpPr/>
          <p:nvPr/>
        </p:nvSpPr>
        <p:spPr>
          <a:xfrm>
            <a:off x="6382132" y="2055989"/>
            <a:ext cx="474093" cy="21495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t>+7</a:t>
            </a:r>
            <a:endParaRPr lang="en-US" sz="1600" b="1" dirty="0"/>
          </a:p>
        </p:txBody>
      </p:sp>
      <p:sp>
        <p:nvSpPr>
          <p:cNvPr id="13" name="Rounded Rectangle 12"/>
          <p:cNvSpPr/>
          <p:nvPr/>
        </p:nvSpPr>
        <p:spPr>
          <a:xfrm>
            <a:off x="6382133" y="2458781"/>
            <a:ext cx="474093" cy="21495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t>+8</a:t>
            </a:r>
            <a:endParaRPr lang="en-US" sz="1600" b="1" dirty="0"/>
          </a:p>
        </p:txBody>
      </p:sp>
      <p:sp>
        <p:nvSpPr>
          <p:cNvPr id="14" name="Rounded Rectangle 13"/>
          <p:cNvSpPr/>
          <p:nvPr/>
        </p:nvSpPr>
        <p:spPr>
          <a:xfrm>
            <a:off x="6400802" y="2838103"/>
            <a:ext cx="474093" cy="21495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t>+12</a:t>
            </a:r>
            <a:endParaRPr lang="en-US" sz="1600" b="1" dirty="0"/>
          </a:p>
        </p:txBody>
      </p:sp>
      <p:sp>
        <p:nvSpPr>
          <p:cNvPr id="15" name="Rounded Rectangle 14"/>
          <p:cNvSpPr/>
          <p:nvPr/>
        </p:nvSpPr>
        <p:spPr>
          <a:xfrm>
            <a:off x="6400800" y="3207849"/>
            <a:ext cx="474093" cy="2149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solidFill>
                  <a:schemeClr val="tx1"/>
                </a:solidFill>
              </a:rPr>
              <a:t>+6</a:t>
            </a:r>
            <a:endParaRPr lang="en-US" sz="1600" b="1" dirty="0">
              <a:solidFill>
                <a:schemeClr val="tx1"/>
              </a:solidFill>
            </a:endParaRPr>
          </a:p>
        </p:txBody>
      </p:sp>
      <p:sp>
        <p:nvSpPr>
          <p:cNvPr id="16" name="Rounded Rectangle 15"/>
          <p:cNvSpPr/>
          <p:nvPr/>
        </p:nvSpPr>
        <p:spPr>
          <a:xfrm>
            <a:off x="6400801" y="3548091"/>
            <a:ext cx="474093" cy="2149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solidFill>
                  <a:schemeClr val="tx1"/>
                </a:solidFill>
              </a:rPr>
              <a:t>+2</a:t>
            </a:r>
            <a:endParaRPr lang="en-US" sz="1600" b="1" dirty="0">
              <a:solidFill>
                <a:schemeClr val="tx1"/>
              </a:solidFill>
            </a:endParaRPr>
          </a:p>
        </p:txBody>
      </p:sp>
      <p:sp>
        <p:nvSpPr>
          <p:cNvPr id="17" name="Rounded Rectangle 16"/>
          <p:cNvSpPr/>
          <p:nvPr/>
        </p:nvSpPr>
        <p:spPr>
          <a:xfrm>
            <a:off x="6400802" y="3904903"/>
            <a:ext cx="474093" cy="2149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solidFill>
                  <a:schemeClr val="tx1"/>
                </a:solidFill>
              </a:rPr>
              <a:t>+12</a:t>
            </a:r>
            <a:endParaRPr lang="en-US" sz="1600" b="1" dirty="0">
              <a:solidFill>
                <a:schemeClr val="tx1"/>
              </a:solidFill>
            </a:endParaRPr>
          </a:p>
        </p:txBody>
      </p:sp>
      <p:sp>
        <p:nvSpPr>
          <p:cNvPr id="18" name="Rounded Rectangle 17"/>
          <p:cNvSpPr/>
          <p:nvPr/>
        </p:nvSpPr>
        <p:spPr>
          <a:xfrm>
            <a:off x="6400800" y="4299551"/>
            <a:ext cx="474093" cy="2149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solidFill>
                  <a:schemeClr val="tx1"/>
                </a:solidFill>
              </a:rPr>
              <a:t>+3</a:t>
            </a:r>
            <a:endParaRPr lang="en-US" sz="1600" b="1" dirty="0">
              <a:solidFill>
                <a:schemeClr val="tx1"/>
              </a:solidFill>
            </a:endParaRPr>
          </a:p>
        </p:txBody>
      </p:sp>
      <p:sp>
        <p:nvSpPr>
          <p:cNvPr id="20" name="Rounded Rectangle 19"/>
          <p:cNvSpPr/>
          <p:nvPr/>
        </p:nvSpPr>
        <p:spPr>
          <a:xfrm>
            <a:off x="6382130" y="4680551"/>
            <a:ext cx="474093" cy="2149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smtClean="0">
                <a:solidFill>
                  <a:schemeClr val="tx1"/>
                </a:solidFill>
              </a:rPr>
              <a:t>+6</a:t>
            </a:r>
            <a:endParaRPr lang="en-US" sz="1600" b="1" dirty="0">
              <a:solidFill>
                <a:schemeClr val="tx1"/>
              </a:solidFill>
            </a:endParaRPr>
          </a:p>
        </p:txBody>
      </p:sp>
      <p:sp>
        <p:nvSpPr>
          <p:cNvPr id="21" name="Oval 20"/>
          <p:cNvSpPr/>
          <p:nvPr/>
        </p:nvSpPr>
        <p:spPr>
          <a:xfrm>
            <a:off x="6329506" y="3815055"/>
            <a:ext cx="628269" cy="394648"/>
          </a:xfrm>
          <a:prstGeom prst="ellipse">
            <a:avLst/>
          </a:prstGeom>
          <a:noFill/>
          <a:ln w="3810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24600" y="2357772"/>
            <a:ext cx="628269" cy="762000"/>
          </a:xfrm>
          <a:prstGeom prst="ellipse">
            <a:avLst/>
          </a:prstGeom>
          <a:noFill/>
          <a:ln w="3810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28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6"/>
            <a:ext cx="2133600" cy="365124"/>
          </a:xfrm>
        </p:spPr>
        <p:txBody>
          <a:bodyPr/>
          <a:lstStyle/>
          <a:p>
            <a:pPr>
              <a:defRPr/>
            </a:pPr>
            <a:fld id="{4C5DAD9D-3630-4C04-8207-D2EF7D23B384}" type="slidenum">
              <a:rPr lang="en-US" smtClean="0">
                <a:solidFill>
                  <a:srgbClr val="EEECE1"/>
                </a:solidFill>
              </a:rPr>
              <a:pPr>
                <a:defRPr/>
              </a:pPr>
              <a:t>2</a:t>
            </a:fld>
            <a:endParaRPr lang="en-US" dirty="0">
              <a:solidFill>
                <a:srgbClr val="EEECE1"/>
              </a:solidFill>
            </a:endParaRPr>
          </a:p>
        </p:txBody>
      </p:sp>
      <p:sp>
        <p:nvSpPr>
          <p:cNvPr id="5" name="Rectangle 4"/>
          <p:cNvSpPr/>
          <p:nvPr/>
        </p:nvSpPr>
        <p:spPr>
          <a:xfrm>
            <a:off x="152400" y="609600"/>
            <a:ext cx="8991600" cy="646331"/>
          </a:xfrm>
          <a:prstGeom prst="rect">
            <a:avLst/>
          </a:prstGeom>
        </p:spPr>
        <p:txBody>
          <a:bodyPr wrap="square">
            <a:spAutoFit/>
          </a:bodyPr>
          <a:lstStyle/>
          <a:p>
            <a:r>
              <a:rPr lang="en-US" sz="3500" dirty="0" smtClean="0">
                <a:solidFill>
                  <a:prstClr val="black"/>
                </a:solidFill>
                <a:latin typeface="Franklin Gothic Demi Cond"/>
                <a:cs typeface="Franklin Gothic Demi Cond"/>
              </a:rPr>
              <a:t>Methodology</a:t>
            </a:r>
            <a:endParaRPr lang="en-US" sz="3500" spc="50" dirty="0">
              <a:solidFill>
                <a:srgbClr val="6DB33F"/>
              </a:solidFill>
              <a:latin typeface="Franklin Gothic Demi Cond"/>
              <a:cs typeface="Franklin Gothic Demi Cond"/>
            </a:endParaRPr>
          </a:p>
        </p:txBody>
      </p:sp>
      <p:sp>
        <p:nvSpPr>
          <p:cNvPr id="3" name="TextBox 2"/>
          <p:cNvSpPr txBox="1"/>
          <p:nvPr/>
        </p:nvSpPr>
        <p:spPr>
          <a:xfrm>
            <a:off x="152400" y="1445835"/>
            <a:ext cx="8839200" cy="5201424"/>
          </a:xfrm>
          <a:prstGeom prst="rect">
            <a:avLst/>
          </a:prstGeom>
          <a:noFill/>
        </p:spPr>
        <p:txBody>
          <a:bodyPr wrap="square" rtlCol="0">
            <a:spAutoFit/>
          </a:bodyPr>
          <a:lstStyle/>
          <a:p>
            <a:r>
              <a:rPr lang="en-US" sz="2000" dirty="0" smtClean="0">
                <a:solidFill>
                  <a:srgbClr val="000000"/>
                </a:solidFill>
                <a:latin typeface="Calibri"/>
                <a:cs typeface="Arial" charset="0"/>
              </a:rPr>
              <a:t>This national phone survey </a:t>
            </a:r>
            <a:r>
              <a:rPr lang="en-US" sz="2000" dirty="0">
                <a:solidFill>
                  <a:srgbClr val="000000"/>
                </a:solidFill>
                <a:latin typeface="Calibri"/>
                <a:cs typeface="Arial" charset="0"/>
              </a:rPr>
              <a:t>took place </a:t>
            </a:r>
            <a:r>
              <a:rPr lang="en-US" sz="2000" dirty="0" smtClean="0">
                <a:solidFill>
                  <a:srgbClr val="000000"/>
                </a:solidFill>
                <a:latin typeface="Calibri"/>
                <a:cs typeface="Arial" charset="0"/>
              </a:rPr>
              <a:t>from January 6-11, 2018 among 1,000 registered voters from a voter file sample. Data </a:t>
            </a:r>
            <a:r>
              <a:rPr lang="en-US" sz="2000" dirty="0">
                <a:solidFill>
                  <a:srgbClr val="000000"/>
                </a:solidFill>
                <a:latin typeface="Calibri"/>
                <a:cs typeface="Arial" charset="0"/>
              </a:rPr>
              <a:t>shown in this deck is among all </a:t>
            </a:r>
            <a:r>
              <a:rPr lang="en-US" sz="2000" dirty="0" smtClean="0">
                <a:solidFill>
                  <a:srgbClr val="000000"/>
                </a:solidFill>
                <a:latin typeface="Calibri"/>
                <a:cs typeface="Arial" charset="0"/>
              </a:rPr>
              <a:t>registered voters </a:t>
            </a:r>
            <a:r>
              <a:rPr lang="en-US" sz="2000" dirty="0">
                <a:solidFill>
                  <a:srgbClr val="000000"/>
                </a:solidFill>
                <a:latin typeface="Calibri"/>
                <a:cs typeface="Arial" charset="0"/>
              </a:rPr>
              <a:t>unless otherwise noted. </a:t>
            </a:r>
            <a:r>
              <a:rPr lang="en-US" sz="2000" dirty="0" smtClean="0">
                <a:solidFill>
                  <a:srgbClr val="000000"/>
                </a:solidFill>
                <a:latin typeface="Calibri"/>
                <a:cs typeface="Arial" charset="0"/>
              </a:rPr>
              <a:t>  </a:t>
            </a:r>
          </a:p>
          <a:p>
            <a:endParaRPr lang="en-US" sz="2000" dirty="0">
              <a:solidFill>
                <a:srgbClr val="000000"/>
              </a:solidFill>
              <a:latin typeface="Calibri"/>
              <a:cs typeface="Arial" charset="0"/>
            </a:endParaRPr>
          </a:p>
          <a:p>
            <a:r>
              <a:rPr lang="en-US" sz="2000" dirty="0">
                <a:solidFill>
                  <a:srgbClr val="000000"/>
                </a:solidFill>
                <a:latin typeface="Calibri"/>
                <a:cs typeface="Arial" charset="0"/>
              </a:rPr>
              <a:t>Margin of error for the full sample is </a:t>
            </a:r>
            <a:r>
              <a:rPr lang="en-US" sz="2000" dirty="0">
                <a:latin typeface="Calibri"/>
                <a:cs typeface="Arial" charset="0"/>
              </a:rPr>
              <a:t>+/-</a:t>
            </a:r>
            <a:r>
              <a:rPr lang="en-US" sz="2000" dirty="0" smtClean="0">
                <a:latin typeface="Calibri"/>
                <a:cs typeface="Arial" charset="0"/>
              </a:rPr>
              <a:t>3.1 </a:t>
            </a:r>
            <a:r>
              <a:rPr lang="en-US" sz="2000" dirty="0">
                <a:solidFill>
                  <a:srgbClr val="000000"/>
                </a:solidFill>
                <a:latin typeface="Calibri"/>
                <a:cs typeface="Arial" charset="0"/>
              </a:rPr>
              <a:t>percentage points at the 95 percent confidence level. </a:t>
            </a:r>
            <a:r>
              <a:rPr lang="en-US" sz="2000" dirty="0" smtClean="0">
                <a:solidFill>
                  <a:srgbClr val="000000"/>
                </a:solidFill>
                <a:latin typeface="Calibri"/>
                <a:cs typeface="Arial" charset="0"/>
              </a:rPr>
              <a:t>Of </a:t>
            </a:r>
            <a:r>
              <a:rPr lang="en-US" sz="2000" dirty="0">
                <a:solidFill>
                  <a:srgbClr val="000000"/>
                </a:solidFill>
                <a:latin typeface="Calibri"/>
                <a:cs typeface="Arial" charset="0"/>
              </a:rPr>
              <a:t>the </a:t>
            </a:r>
            <a:r>
              <a:rPr lang="en-US" sz="2000" dirty="0" smtClean="0">
                <a:solidFill>
                  <a:srgbClr val="000000"/>
                </a:solidFill>
                <a:latin typeface="Calibri"/>
                <a:cs typeface="Arial" charset="0"/>
              </a:rPr>
              <a:t>1,000 respondents</a:t>
            </a:r>
            <a:r>
              <a:rPr lang="en-US" sz="2000" dirty="0">
                <a:solidFill>
                  <a:srgbClr val="000000"/>
                </a:solidFill>
                <a:latin typeface="Calibri"/>
                <a:cs typeface="Arial" charset="0"/>
              </a:rPr>
              <a:t>, </a:t>
            </a:r>
            <a:r>
              <a:rPr lang="en-US" sz="2000" dirty="0" smtClean="0">
                <a:solidFill>
                  <a:srgbClr val="000000"/>
                </a:solidFill>
                <a:latin typeface="Calibri"/>
                <a:cs typeface="Arial" charset="0"/>
              </a:rPr>
              <a:t>66 </a:t>
            </a:r>
            <a:r>
              <a:rPr lang="en-US" sz="2000" dirty="0">
                <a:solidFill>
                  <a:srgbClr val="000000"/>
                </a:solidFill>
                <a:latin typeface="Calibri"/>
                <a:cs typeface="Arial" charset="0"/>
              </a:rPr>
              <a:t>percent were interviewed via cell phone in order to accurately sample the American electorate</a:t>
            </a:r>
            <a:r>
              <a:rPr lang="en-US" sz="2000" dirty="0" smtClean="0">
                <a:solidFill>
                  <a:srgbClr val="000000"/>
                </a:solidFill>
                <a:latin typeface="Calibri"/>
                <a:cs typeface="Arial" charset="0"/>
              </a:rPr>
              <a:t>.</a:t>
            </a:r>
          </a:p>
          <a:p>
            <a:endParaRPr lang="en-US" sz="2000" dirty="0">
              <a:solidFill>
                <a:srgbClr val="000000"/>
              </a:solidFill>
              <a:latin typeface="Calibri"/>
              <a:cs typeface="Arial" charset="0"/>
            </a:endParaRPr>
          </a:p>
          <a:p>
            <a:r>
              <a:rPr lang="en-US" sz="2000" dirty="0" smtClean="0">
                <a:solidFill>
                  <a:srgbClr val="000000"/>
                </a:solidFill>
                <a:latin typeface="Calibri"/>
                <a:cs typeface="Arial" charset="0"/>
              </a:rPr>
              <a:t>*2014 congressional vote data from national “election night” survey conducted by Democracy Corps and Greenberg Quinlan Rosner Research from November 3-5, 2015 among 588 voters in 2014. </a:t>
            </a:r>
          </a:p>
          <a:p>
            <a:endParaRPr lang="en-US" sz="2000" dirty="0">
              <a:solidFill>
                <a:srgbClr val="000000"/>
              </a:solidFill>
              <a:latin typeface="Calibri"/>
              <a:cs typeface="Arial" charset="0"/>
            </a:endParaRPr>
          </a:p>
          <a:p>
            <a:r>
              <a:rPr lang="en-US" sz="2000" dirty="0" smtClean="0">
                <a:solidFill>
                  <a:srgbClr val="000000"/>
                </a:solidFill>
                <a:latin typeface="Calibri"/>
                <a:cs typeface="Arial" charset="0"/>
              </a:rPr>
              <a:t>**2016 presidential vote data from national “election night” survey conducted by Lake Research Partners and The </a:t>
            </a:r>
            <a:r>
              <a:rPr lang="en-US" sz="2000" dirty="0" err="1" smtClean="0">
                <a:solidFill>
                  <a:srgbClr val="000000"/>
                </a:solidFill>
                <a:latin typeface="Calibri"/>
                <a:cs typeface="Arial" charset="0"/>
              </a:rPr>
              <a:t>Tarrance</a:t>
            </a:r>
            <a:r>
              <a:rPr lang="en-US" sz="2000" dirty="0" smtClean="0">
                <a:solidFill>
                  <a:srgbClr val="000000"/>
                </a:solidFill>
                <a:latin typeface="Calibri"/>
                <a:cs typeface="Arial" charset="0"/>
              </a:rPr>
              <a:t> Group from November 6-8, 2016 among 2,400 voters and likely 2016 voters. </a:t>
            </a:r>
          </a:p>
          <a:p>
            <a:endParaRPr lang="en-US" sz="1600" dirty="0" smtClean="0">
              <a:solidFill>
                <a:srgbClr val="000000"/>
              </a:solidFill>
              <a:latin typeface="Calibri"/>
              <a:cs typeface="Arial" charset="0"/>
            </a:endParaRPr>
          </a:p>
          <a:p>
            <a:endParaRPr lang="en-US" sz="1600" dirty="0">
              <a:solidFill>
                <a:srgbClr val="000000"/>
              </a:solidFill>
              <a:latin typeface="Calibri"/>
              <a:cs typeface="Arial" charset="0"/>
            </a:endParaRPr>
          </a:p>
        </p:txBody>
      </p:sp>
      <p:sp>
        <p:nvSpPr>
          <p:cNvPr id="6" name="Rectangle 5"/>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descr="dc letterhead logo"/>
          <p:cNvPicPr>
            <a:picLocks noChangeAspect="1" noChangeArrowheads="1"/>
          </p:cNvPicPr>
          <p:nvPr/>
        </p:nvPicPr>
        <p:blipFill rotWithShape="1">
          <a:blip r:embed="rId4">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nzdunkewicz\AppData\Local\Microsoft\Windows\Temporary Internet Files\Content.Outlook\QTMHSABI\GR header Transparent for Deck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4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20</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2840509608"/>
              </p:ext>
            </p:extLst>
          </p:nvPr>
        </p:nvGraphicFramePr>
        <p:xfrm>
          <a:off x="76200" y="1577963"/>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457200"/>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Disability community more warm than cool towards N.R.A.</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0769" y="1828800"/>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0599" y="1828800"/>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152400" y="990600"/>
            <a:ext cx="8804380" cy="36940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 </a:t>
            </a:r>
          </a:p>
        </p:txBody>
      </p:sp>
      <p:sp>
        <p:nvSpPr>
          <p:cNvPr id="12" name="Rectangle 11"/>
          <p:cNvSpPr/>
          <p:nvPr/>
        </p:nvSpPr>
        <p:spPr>
          <a:xfrm>
            <a:off x="990600" y="1420202"/>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 N.R.A. OR NATIONAL RIFLE ASSOCIATION</a:t>
            </a:r>
            <a:endParaRPr lang="en-US" b="1" dirty="0">
              <a:solidFill>
                <a:schemeClr val="tx1"/>
              </a:solidFill>
            </a:endParaRPr>
          </a:p>
        </p:txBody>
      </p: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410199"/>
            <a:ext cx="9044663" cy="1384995"/>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“Now, 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cold. You can use any number from zero to one hundred, the higher the number the more favorable your feelings are toward that person or </a:t>
            </a:r>
            <a:r>
              <a:rPr lang="en-US" sz="1200" kern="0" dirty="0" smtClean="0">
                <a:solidFill>
                  <a:srgbClr val="000000"/>
                </a:solidFill>
              </a:rPr>
              <a:t>organization.” </a:t>
            </a:r>
            <a:r>
              <a:rPr lang="en-US" sz="1200" kern="0" dirty="0" smtClean="0">
                <a:solidFill>
                  <a:srgbClr val="000000"/>
                </a:solidFill>
              </a:rPr>
              <a:t> </a:t>
            </a:r>
          </a:p>
          <a:p>
            <a:r>
              <a:rPr lang="en-US" sz="1200" b="1" i="1" kern="0" dirty="0" smtClean="0">
                <a:solidFill>
                  <a:srgbClr val="000000"/>
                </a:solidFill>
              </a:rPr>
              <a:t>“</a:t>
            </a:r>
            <a:r>
              <a:rPr lang="en-US" sz="1200" b="1" i="1" kern="0" dirty="0" smtClean="0">
                <a:solidFill>
                  <a:srgbClr val="000000"/>
                </a:solidFill>
              </a:rPr>
              <a:t>The N.R.A. or National Rifle Association</a:t>
            </a:r>
            <a:r>
              <a:rPr lang="en-US" sz="1200" b="1" i="1" kern="0" dirty="0" smtClean="0">
                <a:solidFill>
                  <a:srgbClr val="000000"/>
                </a:solidFill>
              </a:rPr>
              <a:t>”  </a:t>
            </a:r>
            <a:r>
              <a:rPr lang="en-US" sz="500" b="1" i="1" kern="0" dirty="0" smtClean="0">
                <a:solidFill>
                  <a:srgbClr val="000000"/>
                </a:solidFill>
              </a:rPr>
              <a:t> </a:t>
            </a:r>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smtClean="0">
                <a:solidFill>
                  <a:srgbClr val="000000"/>
                </a:solidFill>
              </a:rPr>
              <a:t>38 percent favorable, </a:t>
            </a:r>
            <a:r>
              <a:rPr lang="en-US" sz="1200" kern="0" dirty="0">
                <a:solidFill>
                  <a:srgbClr val="000000"/>
                </a:solidFill>
              </a:rPr>
              <a:t>2</a:t>
            </a:r>
            <a:r>
              <a:rPr lang="en-US" sz="1200" kern="0" dirty="0" smtClean="0">
                <a:solidFill>
                  <a:srgbClr val="000000"/>
                </a:solidFill>
              </a:rPr>
              <a:t>8 percent very favorable, 41 percent unfavorable, 36 percent very unfavorable. Mean favorability of 47.4. </a:t>
            </a:r>
            <a:r>
              <a:rPr lang="en-US" sz="1200" b="1" kern="0" dirty="0" smtClean="0">
                <a:solidFill>
                  <a:srgbClr val="000000"/>
                </a:solidFill>
              </a:rPr>
              <a:t>People with disabilities:</a:t>
            </a:r>
            <a:r>
              <a:rPr lang="en-US" sz="1200" kern="0" dirty="0" smtClean="0">
                <a:solidFill>
                  <a:srgbClr val="000000"/>
                </a:solidFill>
              </a:rPr>
              <a:t> 46 percent </a:t>
            </a:r>
            <a:r>
              <a:rPr lang="en-US" sz="1200" kern="0" dirty="0">
                <a:solidFill>
                  <a:srgbClr val="000000"/>
                </a:solidFill>
              </a:rPr>
              <a:t>favorable, </a:t>
            </a:r>
            <a:r>
              <a:rPr lang="en-US" sz="1200" kern="0" dirty="0" smtClean="0">
                <a:solidFill>
                  <a:srgbClr val="000000"/>
                </a:solidFill>
              </a:rPr>
              <a:t>31 percent </a:t>
            </a:r>
            <a:r>
              <a:rPr lang="en-US" sz="1200" kern="0" dirty="0">
                <a:solidFill>
                  <a:srgbClr val="000000"/>
                </a:solidFill>
              </a:rPr>
              <a:t>very favorable, </a:t>
            </a:r>
            <a:r>
              <a:rPr lang="en-US" sz="1200" kern="0" dirty="0" smtClean="0">
                <a:solidFill>
                  <a:srgbClr val="000000"/>
                </a:solidFill>
              </a:rPr>
              <a:t>40 percent </a:t>
            </a:r>
            <a:r>
              <a:rPr lang="en-US" sz="1200" kern="0" dirty="0">
                <a:solidFill>
                  <a:srgbClr val="000000"/>
                </a:solidFill>
              </a:rPr>
              <a:t>unfavorable, </a:t>
            </a:r>
            <a:r>
              <a:rPr lang="en-US" sz="1200" kern="0" dirty="0" smtClean="0">
                <a:solidFill>
                  <a:srgbClr val="000000"/>
                </a:solidFill>
              </a:rPr>
              <a:t>33 percent </a:t>
            </a:r>
            <a:r>
              <a:rPr lang="en-US" sz="1200" kern="0" dirty="0">
                <a:solidFill>
                  <a:srgbClr val="000000"/>
                </a:solidFill>
              </a:rPr>
              <a:t>very unfavorable. Mean favorability of </a:t>
            </a:r>
            <a:r>
              <a:rPr lang="en-US" sz="1200" kern="0" dirty="0" smtClean="0">
                <a:solidFill>
                  <a:srgbClr val="000000"/>
                </a:solidFill>
              </a:rPr>
              <a:t>51.5.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47 percent </a:t>
            </a:r>
            <a:r>
              <a:rPr lang="en-US" sz="1200" kern="0" dirty="0">
                <a:solidFill>
                  <a:srgbClr val="000000"/>
                </a:solidFill>
              </a:rPr>
              <a:t>favorable, </a:t>
            </a:r>
            <a:r>
              <a:rPr lang="en-US" sz="1200" kern="0" dirty="0" smtClean="0">
                <a:solidFill>
                  <a:srgbClr val="000000"/>
                </a:solidFill>
              </a:rPr>
              <a:t>33 percent </a:t>
            </a:r>
            <a:r>
              <a:rPr lang="en-US" sz="1200" kern="0" dirty="0">
                <a:solidFill>
                  <a:srgbClr val="000000"/>
                </a:solidFill>
              </a:rPr>
              <a:t>very favorable, </a:t>
            </a:r>
            <a:r>
              <a:rPr lang="en-US" sz="1200" kern="0" dirty="0" smtClean="0">
                <a:solidFill>
                  <a:srgbClr val="000000"/>
                </a:solidFill>
              </a:rPr>
              <a:t>38 percent </a:t>
            </a:r>
            <a:r>
              <a:rPr lang="en-US" sz="1200" kern="0" dirty="0">
                <a:solidFill>
                  <a:srgbClr val="000000"/>
                </a:solidFill>
              </a:rPr>
              <a:t>unfavorable, </a:t>
            </a:r>
            <a:r>
              <a:rPr lang="en-US" sz="1200" kern="0" dirty="0" smtClean="0">
                <a:solidFill>
                  <a:srgbClr val="000000"/>
                </a:solidFill>
              </a:rPr>
              <a:t>33 percent </a:t>
            </a:r>
            <a:r>
              <a:rPr lang="en-US" sz="1200" kern="0" dirty="0">
                <a:solidFill>
                  <a:srgbClr val="000000"/>
                </a:solidFill>
              </a:rPr>
              <a:t>very unfavorable. Mean favorability of </a:t>
            </a:r>
            <a:r>
              <a:rPr lang="en-US" sz="1200" kern="0" dirty="0" smtClean="0">
                <a:solidFill>
                  <a:srgbClr val="000000"/>
                </a:solidFill>
              </a:rPr>
              <a:t>51.6.</a:t>
            </a:r>
            <a:endParaRPr lang="en-US" sz="1200" dirty="0">
              <a:solidFill>
                <a:prstClr val="black"/>
              </a:solidFill>
            </a:endParaRPr>
          </a:p>
        </p:txBody>
      </p:sp>
      <p:sp>
        <p:nvSpPr>
          <p:cNvPr id="17" name="Rounded Rectangle 16"/>
          <p:cNvSpPr/>
          <p:nvPr/>
        </p:nvSpPr>
        <p:spPr>
          <a:xfrm>
            <a:off x="1600200" y="2057400"/>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-3</a:t>
            </a:r>
          </a:p>
          <a:p>
            <a:pPr algn="ctr"/>
            <a:r>
              <a:rPr lang="en-US" sz="1400" b="1" dirty="0" smtClean="0">
                <a:solidFill>
                  <a:schemeClr val="tx1"/>
                </a:solidFill>
              </a:rPr>
              <a:t>MEAN: 47.4</a:t>
            </a:r>
            <a:endParaRPr lang="en-US" sz="1400" b="1" dirty="0">
              <a:solidFill>
                <a:schemeClr val="tx1"/>
              </a:solidFill>
            </a:endParaRPr>
          </a:p>
        </p:txBody>
      </p:sp>
      <p:sp>
        <p:nvSpPr>
          <p:cNvPr id="18" name="Rounded Rectangle 17"/>
          <p:cNvSpPr/>
          <p:nvPr/>
        </p:nvSpPr>
        <p:spPr>
          <a:xfrm>
            <a:off x="4343400" y="20810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a:t>
            </a:r>
            <a:r>
              <a:rPr lang="en-US" sz="1400" b="1" dirty="0">
                <a:solidFill>
                  <a:schemeClr val="tx1"/>
                </a:solidFill>
              </a:rPr>
              <a:t>6</a:t>
            </a:r>
            <a:endParaRPr lang="en-US" sz="1400" b="1" dirty="0" smtClean="0">
              <a:solidFill>
                <a:schemeClr val="tx1"/>
              </a:solidFill>
            </a:endParaRPr>
          </a:p>
          <a:p>
            <a:pPr algn="ctr"/>
            <a:r>
              <a:rPr lang="en-US" sz="1400" b="1" dirty="0" smtClean="0">
                <a:solidFill>
                  <a:schemeClr val="tx1"/>
                </a:solidFill>
              </a:rPr>
              <a:t>MEAN: 51.5</a:t>
            </a:r>
            <a:endParaRPr lang="en-US" sz="1400" b="1" dirty="0">
              <a:solidFill>
                <a:schemeClr val="tx1"/>
              </a:solidFill>
            </a:endParaRPr>
          </a:p>
        </p:txBody>
      </p:sp>
      <p:sp>
        <p:nvSpPr>
          <p:cNvPr id="19" name="Rounded Rectangle 18"/>
          <p:cNvSpPr/>
          <p:nvPr/>
        </p:nvSpPr>
        <p:spPr>
          <a:xfrm>
            <a:off x="7086600" y="20810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+9</a:t>
            </a:r>
          </a:p>
          <a:p>
            <a:pPr algn="ctr"/>
            <a:r>
              <a:rPr lang="en-US" sz="1400" b="1" dirty="0" smtClean="0">
                <a:solidFill>
                  <a:schemeClr val="tx1"/>
                </a:solidFill>
              </a:rPr>
              <a:t>MEAN: 51.6</a:t>
            </a:r>
            <a:endParaRPr lang="en-US" sz="1400"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3" name="Line 95"/>
          <p:cNvSpPr>
            <a:spLocks noChangeShapeType="1"/>
          </p:cNvSpPr>
          <p:nvPr/>
        </p:nvSpPr>
        <p:spPr bwMode="auto">
          <a:xfrm>
            <a:off x="838200" y="3648889"/>
            <a:ext cx="8296528"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24" name="TextBox 23"/>
          <p:cNvSpPr txBox="1"/>
          <p:nvPr/>
        </p:nvSpPr>
        <p:spPr>
          <a:xfrm>
            <a:off x="972268" y="4687669"/>
            <a:ext cx="23805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6576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4008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267522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21</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3124234902"/>
              </p:ext>
            </p:extLst>
          </p:nvPr>
        </p:nvGraphicFramePr>
        <p:xfrm>
          <a:off x="76200" y="1371600"/>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457200"/>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People with disabilities most unfavorable towards pro-life groups</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0769" y="1981200"/>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0599" y="1981200"/>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152400" y="990600"/>
            <a:ext cx="8804380" cy="36940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 </a:t>
            </a:r>
          </a:p>
        </p:txBody>
      </p:sp>
      <p:sp>
        <p:nvSpPr>
          <p:cNvPr id="12" name="Rectangle 11"/>
          <p:cNvSpPr/>
          <p:nvPr/>
        </p:nvSpPr>
        <p:spPr>
          <a:xfrm>
            <a:off x="973190" y="1386378"/>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PRO-LIFE, ANTI-ABORTION GROUPS</a:t>
            </a:r>
            <a:endParaRPr lang="en-US" b="1" dirty="0">
              <a:solidFill>
                <a:schemeClr val="tx1"/>
              </a:solidFill>
            </a:endParaRPr>
          </a:p>
        </p:txBody>
      </p: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410199"/>
            <a:ext cx="9044663" cy="1384995"/>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“Now, 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cold. You can use any number from zero to one hundred, the higher the number the more favorable your feelings are toward that person or </a:t>
            </a:r>
            <a:r>
              <a:rPr lang="en-US" sz="1200" kern="0" dirty="0" smtClean="0">
                <a:solidFill>
                  <a:srgbClr val="000000"/>
                </a:solidFill>
              </a:rPr>
              <a:t>organization.” </a:t>
            </a:r>
            <a:r>
              <a:rPr lang="en-US" sz="1200" b="1" i="1" kern="0" dirty="0" smtClean="0">
                <a:solidFill>
                  <a:srgbClr val="000000"/>
                </a:solidFill>
              </a:rPr>
              <a:t>“</a:t>
            </a:r>
            <a:r>
              <a:rPr lang="en-US" sz="1200" b="1" i="1" kern="0" dirty="0" smtClean="0">
                <a:solidFill>
                  <a:srgbClr val="000000"/>
                </a:solidFill>
              </a:rPr>
              <a:t>Pro-life, anti-abortion </a:t>
            </a:r>
            <a:r>
              <a:rPr lang="en-US" sz="1200" b="1" i="1" kern="0" dirty="0" smtClean="0">
                <a:solidFill>
                  <a:srgbClr val="000000"/>
                </a:solidFill>
              </a:rPr>
              <a:t>groups.”</a:t>
            </a:r>
            <a:r>
              <a:rPr lang="en-US" sz="500" b="1" i="1" kern="0" dirty="0" smtClean="0">
                <a:solidFill>
                  <a:srgbClr val="000000"/>
                </a:solidFill>
              </a:rPr>
              <a:t> </a:t>
            </a:r>
          </a:p>
          <a:p>
            <a:r>
              <a:rPr lang="en-US" sz="1200" b="1" kern="0" dirty="0" smtClean="0">
                <a:solidFill>
                  <a:srgbClr val="000000"/>
                </a:solidFill>
              </a:rPr>
              <a:t>Outside disability community</a:t>
            </a:r>
            <a:r>
              <a:rPr lang="en-US" sz="1200" kern="0" dirty="0" smtClean="0">
                <a:solidFill>
                  <a:srgbClr val="000000"/>
                </a:solidFill>
              </a:rPr>
              <a:t>: </a:t>
            </a:r>
            <a:r>
              <a:rPr lang="en-US" sz="1200" kern="0" dirty="0" smtClean="0">
                <a:solidFill>
                  <a:srgbClr val="000000"/>
                </a:solidFill>
              </a:rPr>
              <a:t>29 percent favorable, 22 percent very favorable, 44 percent unfavorable, 37 percent very unfavorable. Mean favorability of 43.7. </a:t>
            </a:r>
            <a:r>
              <a:rPr lang="en-US" sz="1200" b="1" kern="0" dirty="0" smtClean="0">
                <a:solidFill>
                  <a:srgbClr val="000000"/>
                </a:solidFill>
              </a:rPr>
              <a:t>People with disabilities:</a:t>
            </a:r>
            <a:r>
              <a:rPr lang="en-US" sz="1200" kern="0" dirty="0" smtClean="0">
                <a:solidFill>
                  <a:srgbClr val="000000"/>
                </a:solidFill>
              </a:rPr>
              <a:t> 33 percent </a:t>
            </a:r>
            <a:r>
              <a:rPr lang="en-US" sz="1200" kern="0" dirty="0">
                <a:solidFill>
                  <a:srgbClr val="000000"/>
                </a:solidFill>
              </a:rPr>
              <a:t>favorable, </a:t>
            </a:r>
            <a:r>
              <a:rPr lang="en-US" sz="1200" kern="0" dirty="0" smtClean="0">
                <a:solidFill>
                  <a:srgbClr val="000000"/>
                </a:solidFill>
              </a:rPr>
              <a:t>26 percent </a:t>
            </a:r>
            <a:r>
              <a:rPr lang="en-US" sz="1200" kern="0" dirty="0">
                <a:solidFill>
                  <a:srgbClr val="000000"/>
                </a:solidFill>
              </a:rPr>
              <a:t>very favorable, </a:t>
            </a:r>
            <a:r>
              <a:rPr lang="en-US" sz="1200" kern="0" dirty="0" smtClean="0">
                <a:solidFill>
                  <a:srgbClr val="000000"/>
                </a:solidFill>
              </a:rPr>
              <a:t>47 percent </a:t>
            </a:r>
            <a:r>
              <a:rPr lang="en-US" sz="1200" kern="0" dirty="0">
                <a:solidFill>
                  <a:srgbClr val="000000"/>
                </a:solidFill>
              </a:rPr>
              <a:t>unfavorable, </a:t>
            </a:r>
            <a:r>
              <a:rPr lang="en-US" sz="1200" kern="0" dirty="0" smtClean="0">
                <a:solidFill>
                  <a:srgbClr val="000000"/>
                </a:solidFill>
              </a:rPr>
              <a:t>40 percent </a:t>
            </a:r>
            <a:r>
              <a:rPr lang="en-US" sz="1200" kern="0" dirty="0">
                <a:solidFill>
                  <a:srgbClr val="000000"/>
                </a:solidFill>
              </a:rPr>
              <a:t>very unfavorable. Mean favorability of </a:t>
            </a:r>
            <a:r>
              <a:rPr lang="en-US" sz="1200" kern="0" dirty="0" smtClean="0">
                <a:solidFill>
                  <a:srgbClr val="000000"/>
                </a:solidFill>
              </a:rPr>
              <a:t>42.6.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38 percent </a:t>
            </a:r>
            <a:r>
              <a:rPr lang="en-US" sz="1200" kern="0" dirty="0">
                <a:solidFill>
                  <a:srgbClr val="000000"/>
                </a:solidFill>
              </a:rPr>
              <a:t>favorable, </a:t>
            </a:r>
            <a:r>
              <a:rPr lang="en-US" sz="1200" kern="0" dirty="0" smtClean="0">
                <a:solidFill>
                  <a:srgbClr val="000000"/>
                </a:solidFill>
              </a:rPr>
              <a:t>30 percent </a:t>
            </a:r>
            <a:r>
              <a:rPr lang="en-US" sz="1200" kern="0" dirty="0">
                <a:solidFill>
                  <a:srgbClr val="000000"/>
                </a:solidFill>
              </a:rPr>
              <a:t>very </a:t>
            </a:r>
            <a:r>
              <a:rPr lang="en-US" sz="1200" kern="0" dirty="0" smtClean="0">
                <a:solidFill>
                  <a:srgbClr val="000000"/>
                </a:solidFill>
              </a:rPr>
              <a:t>favorable, 42 percent </a:t>
            </a:r>
            <a:r>
              <a:rPr lang="en-US" sz="1200" kern="0" dirty="0">
                <a:solidFill>
                  <a:srgbClr val="000000"/>
                </a:solidFill>
              </a:rPr>
              <a:t>unfavorable, </a:t>
            </a:r>
            <a:r>
              <a:rPr lang="en-US" sz="1200" kern="0" dirty="0" smtClean="0">
                <a:solidFill>
                  <a:srgbClr val="000000"/>
                </a:solidFill>
              </a:rPr>
              <a:t>36 percent </a:t>
            </a:r>
            <a:r>
              <a:rPr lang="en-US" sz="1200" kern="0" dirty="0">
                <a:solidFill>
                  <a:srgbClr val="000000"/>
                </a:solidFill>
              </a:rPr>
              <a:t>very unfavorable. Mean favorability of </a:t>
            </a:r>
            <a:r>
              <a:rPr lang="en-US" sz="1200" kern="0" dirty="0" smtClean="0">
                <a:solidFill>
                  <a:srgbClr val="000000"/>
                </a:solidFill>
              </a:rPr>
              <a:t>47.8.</a:t>
            </a:r>
            <a:endParaRPr lang="en-US" sz="1200" dirty="0">
              <a:solidFill>
                <a:prstClr val="black"/>
              </a:solidFill>
            </a:endParaRPr>
          </a:p>
        </p:txBody>
      </p:sp>
      <p:sp>
        <p:nvSpPr>
          <p:cNvPr id="17" name="Rounded Rectangle 16"/>
          <p:cNvSpPr/>
          <p:nvPr/>
        </p:nvSpPr>
        <p:spPr>
          <a:xfrm>
            <a:off x="1600200" y="1981200"/>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-15</a:t>
            </a:r>
          </a:p>
          <a:p>
            <a:pPr algn="ctr"/>
            <a:r>
              <a:rPr lang="en-US" sz="1400" b="1" dirty="0" smtClean="0">
                <a:solidFill>
                  <a:schemeClr val="tx1"/>
                </a:solidFill>
              </a:rPr>
              <a:t>MEAN: 43.7</a:t>
            </a:r>
            <a:endParaRPr lang="en-US" sz="1400" b="1" dirty="0">
              <a:solidFill>
                <a:schemeClr val="tx1"/>
              </a:solidFill>
            </a:endParaRPr>
          </a:p>
        </p:txBody>
      </p:sp>
      <p:sp>
        <p:nvSpPr>
          <p:cNvPr id="18" name="Rounded Rectangle 17"/>
          <p:cNvSpPr/>
          <p:nvPr/>
        </p:nvSpPr>
        <p:spPr>
          <a:xfrm>
            <a:off x="4343400" y="20048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-14</a:t>
            </a:r>
          </a:p>
          <a:p>
            <a:pPr algn="ctr"/>
            <a:r>
              <a:rPr lang="en-US" sz="1400" b="1" dirty="0" smtClean="0">
                <a:solidFill>
                  <a:schemeClr val="tx1"/>
                </a:solidFill>
              </a:rPr>
              <a:t>MEAN: 42.6</a:t>
            </a:r>
            <a:endParaRPr lang="en-US" sz="1400" b="1" dirty="0">
              <a:solidFill>
                <a:schemeClr val="tx1"/>
              </a:solidFill>
            </a:endParaRPr>
          </a:p>
        </p:txBody>
      </p:sp>
      <p:sp>
        <p:nvSpPr>
          <p:cNvPr id="19" name="Rounded Rectangle 18"/>
          <p:cNvSpPr/>
          <p:nvPr/>
        </p:nvSpPr>
        <p:spPr>
          <a:xfrm>
            <a:off x="7086600" y="20048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-4</a:t>
            </a:r>
          </a:p>
          <a:p>
            <a:pPr algn="ctr"/>
            <a:r>
              <a:rPr lang="en-US" sz="1400" b="1" dirty="0" smtClean="0">
                <a:solidFill>
                  <a:schemeClr val="tx1"/>
                </a:solidFill>
              </a:rPr>
              <a:t>MEAN: 47.8</a:t>
            </a:r>
            <a:endParaRPr lang="en-US" sz="1400"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3" name="Line 95"/>
          <p:cNvSpPr>
            <a:spLocks noChangeShapeType="1"/>
          </p:cNvSpPr>
          <p:nvPr/>
        </p:nvSpPr>
        <p:spPr bwMode="auto">
          <a:xfrm>
            <a:off x="838200" y="3478924"/>
            <a:ext cx="8296528"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24" name="TextBox 23"/>
          <p:cNvSpPr txBox="1"/>
          <p:nvPr/>
        </p:nvSpPr>
        <p:spPr>
          <a:xfrm>
            <a:off x="972268" y="4687669"/>
            <a:ext cx="23805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6576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4008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4184408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22</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128953312"/>
              </p:ext>
            </p:extLst>
          </p:nvPr>
        </p:nvGraphicFramePr>
        <p:xfrm>
          <a:off x="76200" y="1654163"/>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457200"/>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Half </a:t>
            </a:r>
            <a:r>
              <a:rPr lang="en-US" sz="2800" dirty="0" smtClean="0">
                <a:solidFill>
                  <a:prstClr val="black"/>
                </a:solidFill>
                <a:latin typeface="Franklin Gothic Demi Cond"/>
                <a:cs typeface="Franklin Gothic Demi Cond"/>
              </a:rPr>
              <a:t>of disability community warm </a:t>
            </a:r>
            <a:r>
              <a:rPr lang="en-US" sz="2800" dirty="0" smtClean="0">
                <a:solidFill>
                  <a:prstClr val="black"/>
                </a:solidFill>
                <a:latin typeface="Franklin Gothic Demi Cond"/>
                <a:cs typeface="Franklin Gothic Demi Cond"/>
              </a:rPr>
              <a:t>towards gay marriage</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0769" y="2238496"/>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0599" y="2238496"/>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152400" y="990600"/>
            <a:ext cx="8804380" cy="3810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 </a:t>
            </a:r>
          </a:p>
        </p:txBody>
      </p:sp>
      <p:sp>
        <p:nvSpPr>
          <p:cNvPr id="12" name="Rectangle 11"/>
          <p:cNvSpPr/>
          <p:nvPr/>
        </p:nvSpPr>
        <p:spPr>
          <a:xfrm>
            <a:off x="914400" y="1429407"/>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GAY MARRIAGE</a:t>
            </a:r>
            <a:endParaRPr lang="en-US" b="1" dirty="0">
              <a:solidFill>
                <a:schemeClr val="tx1"/>
              </a:solidFill>
            </a:endParaRPr>
          </a:p>
        </p:txBody>
      </p: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410199"/>
            <a:ext cx="9044663" cy="1384995"/>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“Now, 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cold. You can use any number from zero to one hundred, the higher the number the more favorable your feelings are toward that person or </a:t>
            </a:r>
            <a:r>
              <a:rPr lang="en-US" sz="1200" kern="0" dirty="0" smtClean="0">
                <a:solidFill>
                  <a:srgbClr val="000000"/>
                </a:solidFill>
              </a:rPr>
              <a:t>organization.” </a:t>
            </a:r>
          </a:p>
          <a:p>
            <a:r>
              <a:rPr lang="en-US" sz="1200" b="1" i="1" kern="0" dirty="0" smtClean="0">
                <a:solidFill>
                  <a:srgbClr val="000000"/>
                </a:solidFill>
              </a:rPr>
              <a:t>“Gay marriage”</a:t>
            </a:r>
            <a:r>
              <a:rPr lang="en-US" sz="500" b="1" i="1" kern="0" dirty="0" smtClean="0">
                <a:solidFill>
                  <a:srgbClr val="000000"/>
                </a:solidFill>
              </a:rPr>
              <a:t> </a:t>
            </a:r>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smtClean="0">
                <a:solidFill>
                  <a:srgbClr val="000000"/>
                </a:solidFill>
              </a:rPr>
              <a:t>42 percent favorable, 33 percent very favorable, 38 percent unfavorable, 34 percent very unfavorable. Mean favorability of 50.6. </a:t>
            </a:r>
            <a:r>
              <a:rPr lang="en-US" sz="1200" b="1" kern="0" dirty="0" smtClean="0">
                <a:solidFill>
                  <a:srgbClr val="000000"/>
                </a:solidFill>
              </a:rPr>
              <a:t>People with disabilities:</a:t>
            </a:r>
            <a:r>
              <a:rPr lang="en-US" sz="1200" kern="0" dirty="0" smtClean="0">
                <a:solidFill>
                  <a:srgbClr val="000000"/>
                </a:solidFill>
              </a:rPr>
              <a:t> 41 percent </a:t>
            </a:r>
            <a:r>
              <a:rPr lang="en-US" sz="1200" kern="0" dirty="0">
                <a:solidFill>
                  <a:srgbClr val="000000"/>
                </a:solidFill>
              </a:rPr>
              <a:t>favorable, </a:t>
            </a:r>
            <a:r>
              <a:rPr lang="en-US" sz="1200" kern="0" dirty="0" smtClean="0">
                <a:solidFill>
                  <a:srgbClr val="000000"/>
                </a:solidFill>
              </a:rPr>
              <a:t>32 percent </a:t>
            </a:r>
            <a:r>
              <a:rPr lang="en-US" sz="1200" kern="0" dirty="0">
                <a:solidFill>
                  <a:srgbClr val="000000"/>
                </a:solidFill>
              </a:rPr>
              <a:t>very favorable, </a:t>
            </a:r>
            <a:r>
              <a:rPr lang="en-US" sz="1200" kern="0" dirty="0" smtClean="0">
                <a:solidFill>
                  <a:srgbClr val="000000"/>
                </a:solidFill>
              </a:rPr>
              <a:t>37 percent </a:t>
            </a:r>
            <a:r>
              <a:rPr lang="en-US" sz="1200" kern="0" dirty="0">
                <a:solidFill>
                  <a:srgbClr val="000000"/>
                </a:solidFill>
              </a:rPr>
              <a:t>unfavorable, </a:t>
            </a:r>
            <a:r>
              <a:rPr lang="en-US" sz="1200" kern="0" dirty="0" smtClean="0">
                <a:solidFill>
                  <a:srgbClr val="000000"/>
                </a:solidFill>
              </a:rPr>
              <a:t>34 percent </a:t>
            </a:r>
            <a:r>
              <a:rPr lang="en-US" sz="1200" kern="0" dirty="0">
                <a:solidFill>
                  <a:srgbClr val="000000"/>
                </a:solidFill>
              </a:rPr>
              <a:t>very unfavorable. Mean favorability of </a:t>
            </a:r>
            <a:r>
              <a:rPr lang="en-US" sz="1200" kern="0" dirty="0" smtClean="0">
                <a:solidFill>
                  <a:srgbClr val="000000"/>
                </a:solidFill>
              </a:rPr>
              <a:t>49.7.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47 percent </a:t>
            </a:r>
            <a:r>
              <a:rPr lang="en-US" sz="1200" kern="0" dirty="0">
                <a:solidFill>
                  <a:srgbClr val="000000"/>
                </a:solidFill>
              </a:rPr>
              <a:t>favorable, </a:t>
            </a:r>
            <a:r>
              <a:rPr lang="en-US" sz="1200" kern="0" dirty="0" smtClean="0">
                <a:solidFill>
                  <a:srgbClr val="000000"/>
                </a:solidFill>
              </a:rPr>
              <a:t>40 percent </a:t>
            </a:r>
            <a:r>
              <a:rPr lang="en-US" sz="1200" kern="0" dirty="0">
                <a:solidFill>
                  <a:srgbClr val="000000"/>
                </a:solidFill>
              </a:rPr>
              <a:t>very </a:t>
            </a:r>
            <a:r>
              <a:rPr lang="en-US" sz="1200" kern="0" dirty="0" smtClean="0">
                <a:solidFill>
                  <a:srgbClr val="000000"/>
                </a:solidFill>
              </a:rPr>
              <a:t>favorable, 34 percent </a:t>
            </a:r>
            <a:r>
              <a:rPr lang="en-US" sz="1200" kern="0" dirty="0">
                <a:solidFill>
                  <a:srgbClr val="000000"/>
                </a:solidFill>
              </a:rPr>
              <a:t>unfavorable</a:t>
            </a:r>
            <a:r>
              <a:rPr lang="en-US" sz="1200" kern="0" dirty="0" smtClean="0">
                <a:solidFill>
                  <a:srgbClr val="000000"/>
                </a:solidFill>
              </a:rPr>
              <a:t>, 29 percent </a:t>
            </a:r>
            <a:r>
              <a:rPr lang="en-US" sz="1200" kern="0" dirty="0">
                <a:solidFill>
                  <a:srgbClr val="000000"/>
                </a:solidFill>
              </a:rPr>
              <a:t>very unfavorable. Mean favorability of </a:t>
            </a:r>
            <a:r>
              <a:rPr lang="en-US" sz="1200" kern="0" dirty="0" smtClean="0">
                <a:solidFill>
                  <a:srgbClr val="000000"/>
                </a:solidFill>
              </a:rPr>
              <a:t>55.9.</a:t>
            </a:r>
            <a:endParaRPr lang="en-US" sz="1200" dirty="0">
              <a:solidFill>
                <a:prstClr val="black"/>
              </a:solidFill>
            </a:endParaRPr>
          </a:p>
        </p:txBody>
      </p:sp>
      <p:sp>
        <p:nvSpPr>
          <p:cNvPr id="17" name="Rounded Rectangle 16"/>
          <p:cNvSpPr/>
          <p:nvPr/>
        </p:nvSpPr>
        <p:spPr>
          <a:xfrm>
            <a:off x="1600200" y="2040161"/>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+4</a:t>
            </a:r>
          </a:p>
          <a:p>
            <a:pPr algn="ctr"/>
            <a:r>
              <a:rPr lang="en-US" sz="1400" b="1" dirty="0" smtClean="0">
                <a:solidFill>
                  <a:schemeClr val="tx1"/>
                </a:solidFill>
              </a:rPr>
              <a:t>MEAN: 50.6</a:t>
            </a:r>
            <a:endParaRPr lang="en-US" sz="1400" b="1" dirty="0">
              <a:solidFill>
                <a:schemeClr val="tx1"/>
              </a:solidFill>
            </a:endParaRPr>
          </a:p>
        </p:txBody>
      </p:sp>
      <p:sp>
        <p:nvSpPr>
          <p:cNvPr id="18" name="Rounded Rectangle 17"/>
          <p:cNvSpPr/>
          <p:nvPr/>
        </p:nvSpPr>
        <p:spPr>
          <a:xfrm>
            <a:off x="4343400" y="2063859"/>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+4</a:t>
            </a:r>
          </a:p>
          <a:p>
            <a:pPr algn="ctr"/>
            <a:r>
              <a:rPr lang="en-US" sz="1400" b="1" dirty="0" smtClean="0">
                <a:solidFill>
                  <a:schemeClr val="tx1"/>
                </a:solidFill>
              </a:rPr>
              <a:t>MEAN: 49.7</a:t>
            </a:r>
            <a:endParaRPr lang="en-US" sz="1400" b="1" dirty="0">
              <a:solidFill>
                <a:schemeClr val="tx1"/>
              </a:solidFill>
            </a:endParaRPr>
          </a:p>
        </p:txBody>
      </p:sp>
      <p:sp>
        <p:nvSpPr>
          <p:cNvPr id="19" name="Rounded Rectangle 18"/>
          <p:cNvSpPr/>
          <p:nvPr/>
        </p:nvSpPr>
        <p:spPr>
          <a:xfrm>
            <a:off x="7086600" y="2063859"/>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+14</a:t>
            </a:r>
          </a:p>
          <a:p>
            <a:pPr algn="ctr"/>
            <a:r>
              <a:rPr lang="en-US" sz="1400" b="1" dirty="0" smtClean="0">
                <a:solidFill>
                  <a:schemeClr val="tx1"/>
                </a:solidFill>
              </a:rPr>
              <a:t>MEAN: 55.9</a:t>
            </a:r>
            <a:endParaRPr lang="en-US" sz="1400"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3" name="Line 95"/>
          <p:cNvSpPr>
            <a:spLocks noChangeShapeType="1"/>
          </p:cNvSpPr>
          <p:nvPr/>
        </p:nvSpPr>
        <p:spPr bwMode="auto">
          <a:xfrm>
            <a:off x="838200" y="3768347"/>
            <a:ext cx="8296528"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24" name="TextBox 23"/>
          <p:cNvSpPr txBox="1"/>
          <p:nvPr/>
        </p:nvSpPr>
        <p:spPr>
          <a:xfrm>
            <a:off x="972268" y="4687669"/>
            <a:ext cx="23805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6576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4008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335405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23</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3813223759"/>
              </p:ext>
            </p:extLst>
          </p:nvPr>
        </p:nvGraphicFramePr>
        <p:xfrm>
          <a:off x="76200" y="1577963"/>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457200"/>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Stronger support for unions in disability community </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0769" y="2238496"/>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0599" y="2238496"/>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152400" y="990600"/>
            <a:ext cx="8804380" cy="36940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a:t>
            </a:r>
            <a:r>
              <a:rPr lang="en-US" sz="1200" i="1" dirty="0" smtClean="0">
                <a:solidFill>
                  <a:srgbClr val="000000"/>
                </a:solidFill>
              </a:rPr>
              <a:t>.</a:t>
            </a:r>
            <a:endParaRPr lang="en-US" sz="1200" i="1" dirty="0">
              <a:solidFill>
                <a:srgbClr val="000000"/>
              </a:solidFill>
            </a:endParaRPr>
          </a:p>
        </p:txBody>
      </p:sp>
      <p:sp>
        <p:nvSpPr>
          <p:cNvPr id="12" name="Rectangle 11"/>
          <p:cNvSpPr/>
          <p:nvPr/>
        </p:nvSpPr>
        <p:spPr>
          <a:xfrm>
            <a:off x="990600" y="1458963"/>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LABOR UNIONS</a:t>
            </a:r>
            <a:endParaRPr lang="en-US" b="1" dirty="0">
              <a:solidFill>
                <a:schemeClr val="tx1"/>
              </a:solidFill>
            </a:endParaRPr>
          </a:p>
        </p:txBody>
      </p: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410199"/>
            <a:ext cx="9044663" cy="1384995"/>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“Now, 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cold. You can use any number from zero to one hundred, the higher the number the more favorable your feelings are toward that person or </a:t>
            </a:r>
            <a:r>
              <a:rPr lang="en-US" sz="1200" kern="0" dirty="0" smtClean="0">
                <a:solidFill>
                  <a:srgbClr val="000000"/>
                </a:solidFill>
              </a:rPr>
              <a:t>organization.” </a:t>
            </a:r>
          </a:p>
          <a:p>
            <a:r>
              <a:rPr lang="en-US" sz="1200" b="1" i="1" kern="0" dirty="0" smtClean="0">
                <a:solidFill>
                  <a:srgbClr val="000000"/>
                </a:solidFill>
              </a:rPr>
              <a:t>“Labor unions”</a:t>
            </a:r>
            <a:r>
              <a:rPr lang="en-US" sz="500" b="1" i="1" kern="0" dirty="0" smtClean="0">
                <a:solidFill>
                  <a:srgbClr val="000000"/>
                </a:solidFill>
              </a:rPr>
              <a:t> </a:t>
            </a:r>
            <a:r>
              <a:rPr lang="en-US" sz="1200" b="1" kern="0" dirty="0" smtClean="0">
                <a:solidFill>
                  <a:srgbClr val="000000"/>
                </a:solidFill>
              </a:rPr>
              <a:t>Outside extended disability community</a:t>
            </a:r>
            <a:r>
              <a:rPr lang="en-US" sz="1200" kern="0" dirty="0" smtClean="0">
                <a:solidFill>
                  <a:srgbClr val="000000"/>
                </a:solidFill>
              </a:rPr>
              <a:t>: </a:t>
            </a:r>
            <a:r>
              <a:rPr lang="en-US" sz="1200" kern="0" dirty="0" smtClean="0">
                <a:solidFill>
                  <a:srgbClr val="000000"/>
                </a:solidFill>
              </a:rPr>
              <a:t>35 percent favorable, 21 percent very favorable, 31 percent unfavorable, 22 percent very unfavorable. Mean favorability of </a:t>
            </a:r>
            <a:r>
              <a:rPr lang="en-US" sz="1200" kern="0" dirty="0" smtClean="0">
                <a:solidFill>
                  <a:srgbClr val="000000"/>
                </a:solidFill>
              </a:rPr>
              <a:t>51.0. </a:t>
            </a:r>
            <a:r>
              <a:rPr lang="en-US" sz="1200" b="1" kern="0" dirty="0" smtClean="0">
                <a:solidFill>
                  <a:srgbClr val="000000"/>
                </a:solidFill>
              </a:rPr>
              <a:t>People with disabilities:</a:t>
            </a:r>
            <a:r>
              <a:rPr lang="en-US" sz="1200" kern="0" dirty="0" smtClean="0">
                <a:solidFill>
                  <a:srgbClr val="000000"/>
                </a:solidFill>
              </a:rPr>
              <a:t> 45 percent </a:t>
            </a:r>
            <a:r>
              <a:rPr lang="en-US" sz="1200" kern="0" dirty="0">
                <a:solidFill>
                  <a:srgbClr val="000000"/>
                </a:solidFill>
              </a:rPr>
              <a:t>favorable, </a:t>
            </a:r>
            <a:r>
              <a:rPr lang="en-US" sz="1200" kern="0" dirty="0" smtClean="0">
                <a:solidFill>
                  <a:srgbClr val="000000"/>
                </a:solidFill>
              </a:rPr>
              <a:t>30 percent </a:t>
            </a:r>
            <a:r>
              <a:rPr lang="en-US" sz="1200" kern="0" dirty="0">
                <a:solidFill>
                  <a:srgbClr val="000000"/>
                </a:solidFill>
              </a:rPr>
              <a:t>very favorable, </a:t>
            </a:r>
            <a:r>
              <a:rPr lang="en-US" sz="1200" kern="0" dirty="0" smtClean="0">
                <a:solidFill>
                  <a:srgbClr val="000000"/>
                </a:solidFill>
              </a:rPr>
              <a:t>26 percent </a:t>
            </a:r>
            <a:r>
              <a:rPr lang="en-US" sz="1200" kern="0" dirty="0">
                <a:solidFill>
                  <a:srgbClr val="000000"/>
                </a:solidFill>
              </a:rPr>
              <a:t>unfavorable, </a:t>
            </a:r>
            <a:r>
              <a:rPr lang="en-US" sz="1200" kern="0" dirty="0" smtClean="0">
                <a:solidFill>
                  <a:srgbClr val="000000"/>
                </a:solidFill>
              </a:rPr>
              <a:t>20 percent </a:t>
            </a:r>
            <a:r>
              <a:rPr lang="en-US" sz="1200" kern="0" dirty="0">
                <a:solidFill>
                  <a:srgbClr val="000000"/>
                </a:solidFill>
              </a:rPr>
              <a:t>very unfavorable. Mean favorability of </a:t>
            </a:r>
            <a:r>
              <a:rPr lang="en-US" sz="1200" kern="0" dirty="0" smtClean="0">
                <a:solidFill>
                  <a:srgbClr val="000000"/>
                </a:solidFill>
              </a:rPr>
              <a:t>56.5.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44 percent </a:t>
            </a:r>
            <a:r>
              <a:rPr lang="en-US" sz="1200" kern="0" dirty="0">
                <a:solidFill>
                  <a:srgbClr val="000000"/>
                </a:solidFill>
              </a:rPr>
              <a:t>favorable, </a:t>
            </a:r>
            <a:r>
              <a:rPr lang="en-US" sz="1200" kern="0" dirty="0" smtClean="0">
                <a:solidFill>
                  <a:srgbClr val="000000"/>
                </a:solidFill>
              </a:rPr>
              <a:t>27 percent </a:t>
            </a:r>
            <a:r>
              <a:rPr lang="en-US" sz="1200" kern="0" dirty="0">
                <a:solidFill>
                  <a:srgbClr val="000000"/>
                </a:solidFill>
              </a:rPr>
              <a:t>very </a:t>
            </a:r>
            <a:r>
              <a:rPr lang="en-US" sz="1200" kern="0" dirty="0" smtClean="0">
                <a:solidFill>
                  <a:srgbClr val="000000"/>
                </a:solidFill>
              </a:rPr>
              <a:t>favorable, 29 percent </a:t>
            </a:r>
            <a:r>
              <a:rPr lang="en-US" sz="1200" kern="0" dirty="0">
                <a:solidFill>
                  <a:srgbClr val="000000"/>
                </a:solidFill>
              </a:rPr>
              <a:t>unfavorable, </a:t>
            </a:r>
            <a:r>
              <a:rPr lang="en-US" sz="1200" kern="0" dirty="0" smtClean="0">
                <a:solidFill>
                  <a:srgbClr val="000000"/>
                </a:solidFill>
              </a:rPr>
              <a:t>21 percent </a:t>
            </a:r>
            <a:r>
              <a:rPr lang="en-US" sz="1200" kern="0" dirty="0">
                <a:solidFill>
                  <a:srgbClr val="000000"/>
                </a:solidFill>
              </a:rPr>
              <a:t>very unfavorable. Mean favorability of </a:t>
            </a:r>
            <a:r>
              <a:rPr lang="en-US" sz="1200" kern="0" dirty="0" smtClean="0">
                <a:solidFill>
                  <a:srgbClr val="000000"/>
                </a:solidFill>
              </a:rPr>
              <a:t>54.7.</a:t>
            </a:r>
            <a:endParaRPr lang="en-US" sz="1200" dirty="0">
              <a:solidFill>
                <a:prstClr val="black"/>
              </a:solidFill>
            </a:endParaRPr>
          </a:p>
        </p:txBody>
      </p:sp>
      <p:sp>
        <p:nvSpPr>
          <p:cNvPr id="17" name="Rounded Rectangle 16"/>
          <p:cNvSpPr/>
          <p:nvPr/>
        </p:nvSpPr>
        <p:spPr>
          <a:xfrm>
            <a:off x="1600200" y="2116361"/>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+5</a:t>
            </a:r>
          </a:p>
          <a:p>
            <a:pPr algn="ctr"/>
            <a:r>
              <a:rPr lang="en-US" sz="1400" b="1" dirty="0" smtClean="0">
                <a:solidFill>
                  <a:schemeClr val="tx1"/>
                </a:solidFill>
              </a:rPr>
              <a:t>MEAN: </a:t>
            </a:r>
            <a:r>
              <a:rPr lang="en-US" sz="1400" b="1" dirty="0" smtClean="0">
                <a:solidFill>
                  <a:schemeClr val="tx1"/>
                </a:solidFill>
              </a:rPr>
              <a:t>51.0</a:t>
            </a:r>
            <a:endParaRPr lang="en-US" sz="1400" b="1" dirty="0">
              <a:solidFill>
                <a:schemeClr val="tx1"/>
              </a:solidFill>
            </a:endParaRPr>
          </a:p>
        </p:txBody>
      </p:sp>
      <p:sp>
        <p:nvSpPr>
          <p:cNvPr id="18" name="Rounded Rectangle 17"/>
          <p:cNvSpPr/>
          <p:nvPr/>
        </p:nvSpPr>
        <p:spPr>
          <a:xfrm>
            <a:off x="4343400" y="2140059"/>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+19</a:t>
            </a:r>
          </a:p>
          <a:p>
            <a:pPr algn="ctr"/>
            <a:r>
              <a:rPr lang="en-US" sz="1400" b="1" dirty="0" smtClean="0">
                <a:solidFill>
                  <a:schemeClr val="tx1"/>
                </a:solidFill>
              </a:rPr>
              <a:t>MEAN: 56.5</a:t>
            </a:r>
            <a:endParaRPr lang="en-US" sz="1400" b="1" dirty="0">
              <a:solidFill>
                <a:schemeClr val="tx1"/>
              </a:solidFill>
            </a:endParaRPr>
          </a:p>
        </p:txBody>
      </p:sp>
      <p:sp>
        <p:nvSpPr>
          <p:cNvPr id="19" name="Rounded Rectangle 18"/>
          <p:cNvSpPr/>
          <p:nvPr/>
        </p:nvSpPr>
        <p:spPr>
          <a:xfrm>
            <a:off x="7086600" y="2140059"/>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+15</a:t>
            </a:r>
          </a:p>
          <a:p>
            <a:pPr algn="ctr"/>
            <a:r>
              <a:rPr lang="en-US" sz="1400" b="1" dirty="0" smtClean="0">
                <a:solidFill>
                  <a:schemeClr val="tx1"/>
                </a:solidFill>
              </a:rPr>
              <a:t>MEAN: 54.7</a:t>
            </a:r>
            <a:endParaRPr lang="en-US" sz="1400"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3" name="Line 95"/>
          <p:cNvSpPr>
            <a:spLocks noChangeShapeType="1"/>
          </p:cNvSpPr>
          <p:nvPr/>
        </p:nvSpPr>
        <p:spPr bwMode="auto">
          <a:xfrm>
            <a:off x="838200" y="3701441"/>
            <a:ext cx="8296528"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24" name="TextBox 23"/>
          <p:cNvSpPr txBox="1"/>
          <p:nvPr/>
        </p:nvSpPr>
        <p:spPr>
          <a:xfrm>
            <a:off x="972268" y="4687669"/>
            <a:ext cx="23805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6576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400800" y="4687669"/>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258774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24</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3931381049"/>
              </p:ext>
            </p:extLst>
          </p:nvPr>
        </p:nvGraphicFramePr>
        <p:xfrm>
          <a:off x="76200" y="1577963"/>
          <a:ext cx="8915400" cy="43656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457200"/>
            <a:ext cx="96012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Majority of all voters warm towards DREAMERS</a:t>
            </a:r>
            <a:endParaRPr lang="en-US" sz="2800" dirty="0">
              <a:solidFill>
                <a:prstClr val="black"/>
              </a:solidFill>
              <a:latin typeface="Franklin Gothic Demi Cond"/>
              <a:cs typeface="Franklin Gothic Demi Cond"/>
            </a:endParaRPr>
          </a:p>
        </p:txBody>
      </p:sp>
      <p:cxnSp>
        <p:nvCxnSpPr>
          <p:cNvPr id="8" name="Straight Connector 7"/>
          <p:cNvCxnSpPr/>
          <p:nvPr/>
        </p:nvCxnSpPr>
        <p:spPr>
          <a:xfrm>
            <a:off x="6270769" y="2238496"/>
            <a:ext cx="0" cy="350520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0599" y="2238496"/>
            <a:ext cx="0" cy="3505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AutoShape 4"/>
          <p:cNvSpPr>
            <a:spLocks noChangeArrowheads="1"/>
          </p:cNvSpPr>
          <p:nvPr/>
        </p:nvSpPr>
        <p:spPr bwMode="auto">
          <a:xfrm>
            <a:off x="152400" y="990600"/>
            <a:ext cx="8804380" cy="36940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200" i="1" dirty="0">
                <a:solidFill>
                  <a:srgbClr val="000000"/>
                </a:solidFill>
              </a:rPr>
              <a:t>Now, I'd like you to rate your feelings toward some people and organizations, with one hundred meaning a VERY WARM, FAVORABLE feeling; zero meaning a VERY COLD, UNFAVORABLE feeling; and fifty meaning not particularly warm or cold. </a:t>
            </a:r>
          </a:p>
        </p:txBody>
      </p:sp>
      <p:sp>
        <p:nvSpPr>
          <p:cNvPr id="12" name="Rectangle 11"/>
          <p:cNvSpPr/>
          <p:nvPr/>
        </p:nvSpPr>
        <p:spPr>
          <a:xfrm>
            <a:off x="914400" y="1386378"/>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DREAMERS</a:t>
            </a:r>
            <a:endParaRPr lang="en-US" b="1" dirty="0">
              <a:solidFill>
                <a:schemeClr val="tx1"/>
              </a:solidFill>
            </a:endParaRPr>
          </a:p>
        </p:txBody>
      </p:sp>
      <p:sp>
        <p:nvSpPr>
          <p:cNvPr id="13" name="Rectangle 12"/>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668" y="5258123"/>
            <a:ext cx="9044663" cy="1569660"/>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“Now, I'd </a:t>
            </a:r>
            <a:r>
              <a:rPr lang="en-US" sz="1200" kern="0" dirty="0">
                <a:solidFill>
                  <a:srgbClr val="000000"/>
                </a:solidFill>
              </a:rPr>
              <a:t>like you to rate your feelings toward some people and organizations, with one hundred meaning a </a:t>
            </a:r>
            <a:r>
              <a:rPr lang="en-US" sz="1200" kern="0" dirty="0" smtClean="0">
                <a:solidFill>
                  <a:srgbClr val="000000"/>
                </a:solidFill>
              </a:rPr>
              <a:t>VERY WARM, FAVORABLE feeling</a:t>
            </a:r>
            <a:r>
              <a:rPr lang="en-US" sz="1200" kern="0" dirty="0">
                <a:solidFill>
                  <a:srgbClr val="000000"/>
                </a:solidFill>
              </a:rPr>
              <a:t>; zero meaning a </a:t>
            </a:r>
            <a:r>
              <a:rPr lang="en-US" sz="1200" kern="0" dirty="0" smtClean="0">
                <a:solidFill>
                  <a:srgbClr val="000000"/>
                </a:solidFill>
              </a:rPr>
              <a:t>VERY COLD, UNFAVORABLE feeling</a:t>
            </a:r>
            <a:r>
              <a:rPr lang="en-US" sz="1200" kern="0" dirty="0">
                <a:solidFill>
                  <a:srgbClr val="000000"/>
                </a:solidFill>
              </a:rPr>
              <a:t>; and fifty meaning not particularly warm or cold. You can use any number from zero to one hundred, the higher the number the more favorable your feelings are toward that person or </a:t>
            </a:r>
            <a:r>
              <a:rPr lang="en-US" sz="1200" kern="0" dirty="0" smtClean="0">
                <a:solidFill>
                  <a:srgbClr val="000000"/>
                </a:solidFill>
              </a:rPr>
              <a:t>organization.” </a:t>
            </a:r>
          </a:p>
          <a:p>
            <a:r>
              <a:rPr lang="en-US" sz="1200" b="1" i="1" kern="0" dirty="0" smtClean="0">
                <a:solidFill>
                  <a:srgbClr val="000000"/>
                </a:solidFill>
              </a:rPr>
              <a:t>“Undocumented </a:t>
            </a:r>
            <a:r>
              <a:rPr lang="en-US" sz="1200" b="1" i="1" kern="0" dirty="0">
                <a:solidFill>
                  <a:srgbClr val="000000"/>
                </a:solidFill>
              </a:rPr>
              <a:t>immigrants who were </a:t>
            </a:r>
            <a:r>
              <a:rPr lang="en-US" sz="1200" b="1" i="1" kern="0" dirty="0" smtClean="0">
                <a:solidFill>
                  <a:srgbClr val="000000"/>
                </a:solidFill>
              </a:rPr>
              <a:t>brought to </a:t>
            </a:r>
            <a:r>
              <a:rPr lang="en-US" sz="1200" b="1" i="1" kern="0" dirty="0">
                <a:solidFill>
                  <a:srgbClr val="000000"/>
                </a:solidFill>
              </a:rPr>
              <a:t>the United States </a:t>
            </a:r>
            <a:r>
              <a:rPr lang="en-US" sz="1200" b="1" i="1" kern="0" dirty="0" smtClean="0">
                <a:solidFill>
                  <a:srgbClr val="000000"/>
                </a:solidFill>
              </a:rPr>
              <a:t>by their parents as </a:t>
            </a:r>
            <a:r>
              <a:rPr lang="en-US" sz="1200" b="1" i="1" kern="0" dirty="0">
                <a:solidFill>
                  <a:srgbClr val="000000"/>
                </a:solidFill>
              </a:rPr>
              <a:t>minors, also knowns as </a:t>
            </a:r>
            <a:r>
              <a:rPr lang="en-US" sz="1200" b="1" i="1" kern="0" dirty="0" smtClean="0">
                <a:solidFill>
                  <a:srgbClr val="000000"/>
                </a:solidFill>
              </a:rPr>
              <a:t>DREAMERS.”</a:t>
            </a:r>
            <a:r>
              <a:rPr lang="en-US" sz="500" b="1" i="1" kern="0" dirty="0" smtClean="0">
                <a:solidFill>
                  <a:srgbClr val="000000"/>
                </a:solidFill>
              </a:rPr>
              <a:t> </a:t>
            </a:r>
            <a:r>
              <a:rPr lang="en-US" sz="1200" b="1" kern="0" dirty="0" smtClean="0">
                <a:solidFill>
                  <a:srgbClr val="000000"/>
                </a:solidFill>
              </a:rPr>
              <a:t>Outside </a:t>
            </a:r>
            <a:r>
              <a:rPr lang="en-US" sz="1200" b="1" kern="0" dirty="0" smtClean="0">
                <a:solidFill>
                  <a:srgbClr val="000000"/>
                </a:solidFill>
              </a:rPr>
              <a:t>extended disability community </a:t>
            </a:r>
            <a:r>
              <a:rPr lang="en-US" sz="1200" kern="0" dirty="0" smtClean="0">
                <a:solidFill>
                  <a:srgbClr val="000000"/>
                </a:solidFill>
              </a:rPr>
              <a:t>: </a:t>
            </a:r>
            <a:r>
              <a:rPr lang="en-US" sz="1200" kern="0" dirty="0" smtClean="0">
                <a:solidFill>
                  <a:srgbClr val="000000"/>
                </a:solidFill>
              </a:rPr>
              <a:t>50 percent favorable, 36 percent very favorable, 26 percent unfavorable, 21 percent very unfavorable. Mean favorability of 59.4. </a:t>
            </a:r>
            <a:r>
              <a:rPr lang="en-US" sz="1200" b="1" kern="0" dirty="0" smtClean="0">
                <a:solidFill>
                  <a:srgbClr val="000000"/>
                </a:solidFill>
              </a:rPr>
              <a:t>People with disabilities:</a:t>
            </a:r>
            <a:r>
              <a:rPr lang="en-US" sz="1200" kern="0" dirty="0" smtClean="0">
                <a:solidFill>
                  <a:srgbClr val="000000"/>
                </a:solidFill>
              </a:rPr>
              <a:t> 52 percent </a:t>
            </a:r>
            <a:r>
              <a:rPr lang="en-US" sz="1200" kern="0" dirty="0">
                <a:solidFill>
                  <a:srgbClr val="000000"/>
                </a:solidFill>
              </a:rPr>
              <a:t>favorable, </a:t>
            </a:r>
            <a:r>
              <a:rPr lang="en-US" sz="1200" kern="0" dirty="0" smtClean="0">
                <a:solidFill>
                  <a:srgbClr val="000000"/>
                </a:solidFill>
              </a:rPr>
              <a:t>38 percent </a:t>
            </a:r>
            <a:r>
              <a:rPr lang="en-US" sz="1200" kern="0" dirty="0">
                <a:solidFill>
                  <a:srgbClr val="000000"/>
                </a:solidFill>
              </a:rPr>
              <a:t>very favorable, </a:t>
            </a:r>
            <a:r>
              <a:rPr lang="en-US" sz="1200" kern="0" dirty="0" smtClean="0">
                <a:solidFill>
                  <a:srgbClr val="000000"/>
                </a:solidFill>
              </a:rPr>
              <a:t>29 percent </a:t>
            </a:r>
            <a:r>
              <a:rPr lang="en-US" sz="1200" kern="0" dirty="0">
                <a:solidFill>
                  <a:srgbClr val="000000"/>
                </a:solidFill>
              </a:rPr>
              <a:t>unfavorable, </a:t>
            </a:r>
            <a:r>
              <a:rPr lang="en-US" sz="1200" kern="0" dirty="0" smtClean="0">
                <a:solidFill>
                  <a:srgbClr val="000000"/>
                </a:solidFill>
              </a:rPr>
              <a:t>24 percent </a:t>
            </a:r>
            <a:r>
              <a:rPr lang="en-US" sz="1200" kern="0" dirty="0">
                <a:solidFill>
                  <a:srgbClr val="000000"/>
                </a:solidFill>
              </a:rPr>
              <a:t>very unfavorable. Mean favorability of </a:t>
            </a:r>
            <a:r>
              <a:rPr lang="en-US" sz="1200" kern="0" dirty="0" smtClean="0">
                <a:solidFill>
                  <a:srgbClr val="000000"/>
                </a:solidFill>
              </a:rPr>
              <a:t>59.3. </a:t>
            </a:r>
            <a:r>
              <a:rPr lang="en-US" sz="1200" b="1" dirty="0" smtClean="0">
                <a:solidFill>
                  <a:prstClr val="black"/>
                </a:solidFill>
              </a:rPr>
              <a:t>Extended disability community</a:t>
            </a:r>
            <a:r>
              <a:rPr lang="en-US" sz="1200" dirty="0" smtClean="0">
                <a:solidFill>
                  <a:prstClr val="black"/>
                </a:solidFill>
              </a:rPr>
              <a:t>: </a:t>
            </a:r>
            <a:r>
              <a:rPr lang="en-US" sz="1200" kern="0" dirty="0" smtClean="0">
                <a:solidFill>
                  <a:srgbClr val="000000"/>
                </a:solidFill>
              </a:rPr>
              <a:t>55 percent </a:t>
            </a:r>
            <a:r>
              <a:rPr lang="en-US" sz="1200" kern="0" dirty="0">
                <a:solidFill>
                  <a:srgbClr val="000000"/>
                </a:solidFill>
              </a:rPr>
              <a:t>favorable, </a:t>
            </a:r>
            <a:r>
              <a:rPr lang="en-US" sz="1200" kern="0" dirty="0" smtClean="0">
                <a:solidFill>
                  <a:srgbClr val="000000"/>
                </a:solidFill>
              </a:rPr>
              <a:t>40 percent </a:t>
            </a:r>
            <a:r>
              <a:rPr lang="en-US" sz="1200" kern="0" dirty="0">
                <a:solidFill>
                  <a:srgbClr val="000000"/>
                </a:solidFill>
              </a:rPr>
              <a:t>very </a:t>
            </a:r>
            <a:r>
              <a:rPr lang="en-US" sz="1200" kern="0" dirty="0" smtClean="0">
                <a:solidFill>
                  <a:srgbClr val="000000"/>
                </a:solidFill>
              </a:rPr>
              <a:t>favorable, 23 percent </a:t>
            </a:r>
            <a:r>
              <a:rPr lang="en-US" sz="1200" kern="0" dirty="0">
                <a:solidFill>
                  <a:srgbClr val="000000"/>
                </a:solidFill>
              </a:rPr>
              <a:t>unfavorable, </a:t>
            </a:r>
            <a:r>
              <a:rPr lang="en-US" sz="1200" kern="0" dirty="0" smtClean="0">
                <a:solidFill>
                  <a:srgbClr val="000000"/>
                </a:solidFill>
              </a:rPr>
              <a:t>17 percent </a:t>
            </a:r>
            <a:r>
              <a:rPr lang="en-US" sz="1200" kern="0" dirty="0">
                <a:solidFill>
                  <a:srgbClr val="000000"/>
                </a:solidFill>
              </a:rPr>
              <a:t>very unfavorable. Mean favorability of </a:t>
            </a:r>
            <a:r>
              <a:rPr lang="en-US" sz="1200" kern="0" dirty="0" smtClean="0">
                <a:solidFill>
                  <a:srgbClr val="000000"/>
                </a:solidFill>
              </a:rPr>
              <a:t>63.8.</a:t>
            </a:r>
            <a:endParaRPr lang="en-US" sz="1200" dirty="0">
              <a:solidFill>
                <a:prstClr val="black"/>
              </a:solidFill>
            </a:endParaRPr>
          </a:p>
        </p:txBody>
      </p:sp>
      <p:sp>
        <p:nvSpPr>
          <p:cNvPr id="17" name="Rounded Rectangle 16"/>
          <p:cNvSpPr/>
          <p:nvPr/>
        </p:nvSpPr>
        <p:spPr>
          <a:xfrm>
            <a:off x="1600200" y="1981200"/>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+24</a:t>
            </a:r>
          </a:p>
          <a:p>
            <a:pPr algn="ctr"/>
            <a:r>
              <a:rPr lang="en-US" sz="1400" b="1" dirty="0" smtClean="0">
                <a:solidFill>
                  <a:schemeClr val="tx1"/>
                </a:solidFill>
              </a:rPr>
              <a:t>MEAN: 59.4</a:t>
            </a:r>
            <a:endParaRPr lang="en-US" sz="1400" b="1" dirty="0">
              <a:solidFill>
                <a:schemeClr val="tx1"/>
              </a:solidFill>
            </a:endParaRPr>
          </a:p>
        </p:txBody>
      </p:sp>
      <p:sp>
        <p:nvSpPr>
          <p:cNvPr id="18" name="Rounded Rectangle 17"/>
          <p:cNvSpPr/>
          <p:nvPr/>
        </p:nvSpPr>
        <p:spPr>
          <a:xfrm>
            <a:off x="4343400" y="20048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+24</a:t>
            </a:r>
          </a:p>
          <a:p>
            <a:pPr algn="ctr"/>
            <a:r>
              <a:rPr lang="en-US" sz="1400" b="1" dirty="0" smtClean="0">
                <a:solidFill>
                  <a:schemeClr val="tx1"/>
                </a:solidFill>
              </a:rPr>
              <a:t>MEAN: 59.3</a:t>
            </a:r>
            <a:endParaRPr lang="en-US" sz="1400" b="1" dirty="0">
              <a:solidFill>
                <a:schemeClr val="tx1"/>
              </a:solidFill>
            </a:endParaRPr>
          </a:p>
        </p:txBody>
      </p:sp>
      <p:sp>
        <p:nvSpPr>
          <p:cNvPr id="19" name="Rounded Rectangle 18"/>
          <p:cNvSpPr/>
          <p:nvPr/>
        </p:nvSpPr>
        <p:spPr>
          <a:xfrm>
            <a:off x="7086600" y="2004898"/>
            <a:ext cx="1143000" cy="526941"/>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NET: +33</a:t>
            </a:r>
          </a:p>
          <a:p>
            <a:pPr algn="ctr"/>
            <a:r>
              <a:rPr lang="en-US" sz="1400" b="1" dirty="0" smtClean="0">
                <a:solidFill>
                  <a:schemeClr val="tx1"/>
                </a:solidFill>
              </a:rPr>
              <a:t>MEAN: 63.8</a:t>
            </a:r>
            <a:endParaRPr lang="en-US" sz="1400" b="1" dirty="0">
              <a:solidFill>
                <a:schemeClr val="tx1"/>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3" name="Line 95"/>
          <p:cNvSpPr>
            <a:spLocks noChangeShapeType="1"/>
          </p:cNvSpPr>
          <p:nvPr/>
        </p:nvSpPr>
        <p:spPr bwMode="auto">
          <a:xfrm>
            <a:off x="838200" y="3677926"/>
            <a:ext cx="8296528" cy="0"/>
          </a:xfrm>
          <a:prstGeom prst="line">
            <a:avLst/>
          </a:prstGeom>
          <a:noFill/>
          <a:ln w="38100">
            <a:solidFill>
              <a:schemeClr val="accent6">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200" i="1">
              <a:solidFill>
                <a:srgbClr val="FF0000"/>
              </a:solidFill>
            </a:endParaRPr>
          </a:p>
        </p:txBody>
      </p:sp>
      <p:sp>
        <p:nvSpPr>
          <p:cNvPr id="24" name="TextBox 23"/>
          <p:cNvSpPr txBox="1"/>
          <p:nvPr/>
        </p:nvSpPr>
        <p:spPr>
          <a:xfrm>
            <a:off x="972268" y="4572000"/>
            <a:ext cx="2380532" cy="646331"/>
          </a:xfrm>
          <a:prstGeom prst="rect">
            <a:avLst/>
          </a:prstGeom>
          <a:solidFill>
            <a:schemeClr val="bg1"/>
          </a:solid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25" name="Rectangle 24"/>
          <p:cNvSpPr/>
          <p:nvPr/>
        </p:nvSpPr>
        <p:spPr>
          <a:xfrm>
            <a:off x="3657600" y="45720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6" name="Rectangle 25"/>
          <p:cNvSpPr/>
          <p:nvPr/>
        </p:nvSpPr>
        <p:spPr>
          <a:xfrm>
            <a:off x="6400800" y="45720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Tree>
    <p:extLst>
      <p:ext uri="{BB962C8B-B14F-4D97-AF65-F5344CB8AC3E}">
        <p14:creationId xmlns:p14="http://schemas.microsoft.com/office/powerpoint/2010/main" val="2679277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67674"/>
            <a:ext cx="9144000" cy="4190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9144000" cy="2134274"/>
          </a:xfrm>
          <a:prstGeom prst="rect">
            <a:avLst/>
          </a:prstGeom>
        </p:spPr>
      </p:pic>
      <p:sp>
        <p:nvSpPr>
          <p:cNvPr id="9" name="Rectangle 8"/>
          <p:cNvSpPr/>
          <p:nvPr/>
        </p:nvSpPr>
        <p:spPr>
          <a:xfrm>
            <a:off x="1313033" y="3960674"/>
            <a:ext cx="3106567" cy="1754326"/>
          </a:xfrm>
          <a:prstGeom prst="rect">
            <a:avLst/>
          </a:prstGeom>
        </p:spPr>
        <p:txBody>
          <a:bodyPr wrap="square">
            <a:spAutoFit/>
          </a:bodyPr>
          <a:lstStyle/>
          <a:p>
            <a:pPr algn="ctr" fontAlgn="base">
              <a:spcBef>
                <a:spcPct val="0"/>
              </a:spcBef>
              <a:spcAft>
                <a:spcPct val="0"/>
              </a:spcAft>
            </a:pPr>
            <a:r>
              <a:rPr lang="en-US" dirty="0" smtClean="0">
                <a:solidFill>
                  <a:srgbClr val="434343"/>
                </a:solidFill>
                <a:ea typeface="Droid Sans" pitchFamily="34" charset="0"/>
                <a:cs typeface="Droid Sans" pitchFamily="34" charset="0"/>
              </a:rPr>
              <a:t>1875 Connecticut Avenue, N.W.</a:t>
            </a:r>
          </a:p>
          <a:p>
            <a:pPr algn="ctr" fontAlgn="base">
              <a:spcBef>
                <a:spcPct val="0"/>
              </a:spcBef>
              <a:spcAft>
                <a:spcPct val="0"/>
              </a:spcAft>
            </a:pPr>
            <a:r>
              <a:rPr lang="en-US" dirty="0" smtClean="0">
                <a:solidFill>
                  <a:srgbClr val="434343"/>
                </a:solidFill>
                <a:ea typeface="Droid Sans" pitchFamily="34" charset="0"/>
                <a:cs typeface="Droid Sans" pitchFamily="34" charset="0"/>
              </a:rPr>
              <a:t>Floor 10</a:t>
            </a:r>
            <a:endParaRPr lang="en-US" dirty="0">
              <a:solidFill>
                <a:srgbClr val="434343"/>
              </a:solidFill>
              <a:ea typeface="Droid Sans" pitchFamily="34" charset="0"/>
              <a:cs typeface="Droid Sans" pitchFamily="34" charset="0"/>
            </a:endParaRPr>
          </a:p>
          <a:p>
            <a:pPr algn="ctr" fontAlgn="base">
              <a:spcBef>
                <a:spcPct val="0"/>
              </a:spcBef>
              <a:spcAft>
                <a:spcPct val="0"/>
              </a:spcAft>
            </a:pPr>
            <a:r>
              <a:rPr lang="en-US" dirty="0">
                <a:solidFill>
                  <a:srgbClr val="434343"/>
                </a:solidFill>
                <a:ea typeface="Droid Sans" pitchFamily="34" charset="0"/>
                <a:cs typeface="Droid Sans" pitchFamily="34" charset="0"/>
              </a:rPr>
              <a:t>Washington, DC </a:t>
            </a:r>
            <a:r>
              <a:rPr lang="en-US" dirty="0" smtClean="0">
                <a:solidFill>
                  <a:srgbClr val="434343"/>
                </a:solidFill>
                <a:ea typeface="Droid Sans" pitchFamily="34" charset="0"/>
                <a:cs typeface="Droid Sans" pitchFamily="34" charset="0"/>
              </a:rPr>
              <a:t>20009</a:t>
            </a:r>
            <a:endParaRPr lang="en-US" dirty="0">
              <a:solidFill>
                <a:srgbClr val="434343"/>
              </a:solidFill>
              <a:ea typeface="Droid Sans" pitchFamily="34" charset="0"/>
              <a:cs typeface="Droid Sans" pitchFamily="34" charset="0"/>
            </a:endParaRPr>
          </a:p>
          <a:p>
            <a:pPr algn="ctr" fontAlgn="base">
              <a:spcBef>
                <a:spcPct val="0"/>
              </a:spcBef>
              <a:spcAft>
                <a:spcPct val="0"/>
              </a:spcAft>
            </a:pPr>
            <a:r>
              <a:rPr lang="en-US" dirty="0" smtClean="0">
                <a:solidFill>
                  <a:srgbClr val="434343"/>
                </a:solidFill>
                <a:ea typeface="Droid Sans" pitchFamily="34" charset="0"/>
                <a:cs typeface="Droid Sans" pitchFamily="34" charset="0"/>
                <a:hlinkClick r:id="rId4"/>
              </a:rPr>
              <a:t>www.democracycorps.com</a:t>
            </a:r>
            <a:r>
              <a:rPr lang="en-US" dirty="0" smtClean="0">
                <a:solidFill>
                  <a:srgbClr val="434343"/>
                </a:solidFill>
                <a:ea typeface="Droid Sans" pitchFamily="34" charset="0"/>
                <a:cs typeface="Droid Sans" pitchFamily="34" charset="0"/>
              </a:rPr>
              <a:t> </a:t>
            </a:r>
            <a:endParaRPr lang="en-US" dirty="0" smtClean="0">
              <a:solidFill>
                <a:srgbClr val="434343"/>
              </a:solidFill>
              <a:ea typeface="Droid Sans" pitchFamily="34" charset="0"/>
              <a:cs typeface="Droid Sans" pitchFamily="34" charset="0"/>
            </a:endParaRPr>
          </a:p>
          <a:p>
            <a:pPr algn="ctr" fontAlgn="base">
              <a:spcBef>
                <a:spcPct val="0"/>
              </a:spcBef>
              <a:spcAft>
                <a:spcPct val="0"/>
              </a:spcAft>
            </a:pPr>
            <a:endParaRPr lang="en-US" dirty="0">
              <a:solidFill>
                <a:srgbClr val="434343"/>
              </a:solidFill>
              <a:ea typeface="Droid Sans" pitchFamily="34" charset="0"/>
              <a:cs typeface="Droid Sans" pitchFamily="34" charset="0"/>
            </a:endParaRPr>
          </a:p>
          <a:p>
            <a:pPr algn="ctr" fontAlgn="base">
              <a:spcBef>
                <a:spcPct val="0"/>
              </a:spcBef>
              <a:spcAft>
                <a:spcPct val="0"/>
              </a:spcAft>
            </a:pPr>
            <a:r>
              <a:rPr lang="en-US" dirty="0">
                <a:solidFill>
                  <a:srgbClr val="434343"/>
                </a:solidFill>
                <a:ea typeface="Droid Sans" pitchFamily="34" charset="0"/>
                <a:cs typeface="Droid Sans" pitchFamily="34" charset="0"/>
              </a:rPr>
              <a:t>+1 </a:t>
            </a:r>
            <a:r>
              <a:rPr lang="en-US" dirty="0" smtClean="0">
                <a:solidFill>
                  <a:srgbClr val="434343"/>
                </a:solidFill>
                <a:ea typeface="Droid Sans" pitchFamily="34" charset="0"/>
                <a:cs typeface="Droid Sans" pitchFamily="34" charset="0"/>
              </a:rPr>
              <a:t>281 685 6456</a:t>
            </a:r>
            <a:endParaRPr lang="en-US" sz="1100" b="1" dirty="0">
              <a:solidFill>
                <a:prstClr val="white">
                  <a:lumMod val="50000"/>
                </a:prstClr>
              </a:solidFill>
            </a:endParaRPr>
          </a:p>
        </p:txBody>
      </p:sp>
      <p:sp>
        <p:nvSpPr>
          <p:cNvPr id="11" name="TextBox 10"/>
          <p:cNvSpPr txBox="1"/>
          <p:nvPr/>
        </p:nvSpPr>
        <p:spPr>
          <a:xfrm>
            <a:off x="1304500" y="3218441"/>
            <a:ext cx="2886500" cy="461665"/>
          </a:xfrm>
          <a:prstGeom prst="rect">
            <a:avLst/>
          </a:prstGeom>
          <a:noFill/>
        </p:spPr>
        <p:txBody>
          <a:bodyPr wrap="square" rtlCol="0">
            <a:spAutoFit/>
          </a:bodyPr>
          <a:lstStyle/>
          <a:p>
            <a:pPr algn="ctr" fontAlgn="base">
              <a:spcBef>
                <a:spcPct val="0"/>
              </a:spcBef>
              <a:spcAft>
                <a:spcPct val="0"/>
              </a:spcAft>
            </a:pPr>
            <a:r>
              <a:rPr lang="en-US" sz="2400" b="1" dirty="0" smtClean="0">
                <a:solidFill>
                  <a:prstClr val="black"/>
                </a:solidFill>
                <a:effectLst>
                  <a:outerShdw blurRad="38100" dist="38100" dir="2700000" algn="tl">
                    <a:srgbClr val="000000">
                      <a:alpha val="43137"/>
                    </a:srgbClr>
                  </a:outerShdw>
                </a:effectLst>
                <a:latin typeface="+mj-lt"/>
              </a:rPr>
              <a:t>DEMOCRACY CORPS</a:t>
            </a:r>
            <a:endParaRPr lang="en-US" sz="2400" b="1" dirty="0">
              <a:solidFill>
                <a:prstClr val="black"/>
              </a:solidFill>
              <a:effectLst>
                <a:outerShdw blurRad="38100" dist="38100" dir="2700000" algn="tl">
                  <a:srgbClr val="000000">
                    <a:alpha val="43137"/>
                  </a:srgbClr>
                </a:outerShdw>
              </a:effectLst>
              <a:latin typeface="+mj-lt"/>
            </a:endParaRP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descr="dc letterhead logo"/>
          <p:cNvPicPr>
            <a:picLocks noChangeAspect="1" noChangeArrowheads="1"/>
          </p:cNvPicPr>
          <p:nvPr/>
        </p:nvPicPr>
        <p:blipFill rotWithShape="1">
          <a:blip r:embed="rId6">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17" descr="C:\Users\nzdunkewicz\AppData\Local\Microsoft\Windows\Temporary Internet Files\Content.Outlook\QTMHSABI\GR header Transparent for Deck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046833" y="3962949"/>
            <a:ext cx="3106567" cy="1754326"/>
          </a:xfrm>
          <a:prstGeom prst="rect">
            <a:avLst/>
          </a:prstGeom>
        </p:spPr>
        <p:txBody>
          <a:bodyPr wrap="square">
            <a:spAutoFit/>
          </a:bodyPr>
          <a:lstStyle/>
          <a:p>
            <a:pPr algn="ctr" fontAlgn="base">
              <a:spcBef>
                <a:spcPct val="0"/>
              </a:spcBef>
              <a:spcAft>
                <a:spcPct val="0"/>
              </a:spcAft>
            </a:pPr>
            <a:r>
              <a:rPr lang="en-US" dirty="0">
                <a:solidFill>
                  <a:srgbClr val="434343"/>
                </a:solidFill>
                <a:ea typeface="Droid Sans" pitchFamily="34" charset="0"/>
                <a:cs typeface="Droid Sans" pitchFamily="34" charset="0"/>
              </a:rPr>
              <a:t>11333 </a:t>
            </a:r>
            <a:r>
              <a:rPr lang="en-US" dirty="0" err="1">
                <a:solidFill>
                  <a:srgbClr val="434343"/>
                </a:solidFill>
                <a:ea typeface="Droid Sans" pitchFamily="34" charset="0"/>
                <a:cs typeface="Droid Sans" pitchFamily="34" charset="0"/>
              </a:rPr>
              <a:t>Woodglen</a:t>
            </a:r>
            <a:r>
              <a:rPr lang="en-US" dirty="0">
                <a:solidFill>
                  <a:srgbClr val="434343"/>
                </a:solidFill>
                <a:ea typeface="Droid Sans" pitchFamily="34" charset="0"/>
                <a:cs typeface="Droid Sans" pitchFamily="34" charset="0"/>
              </a:rPr>
              <a:t> </a:t>
            </a:r>
            <a:r>
              <a:rPr lang="en-US" dirty="0" smtClean="0">
                <a:solidFill>
                  <a:srgbClr val="434343"/>
                </a:solidFill>
                <a:ea typeface="Droid Sans" pitchFamily="34" charset="0"/>
                <a:cs typeface="Droid Sans" pitchFamily="34" charset="0"/>
              </a:rPr>
              <a:t>Drive</a:t>
            </a:r>
          </a:p>
          <a:p>
            <a:pPr algn="ctr" fontAlgn="base">
              <a:spcBef>
                <a:spcPct val="0"/>
              </a:spcBef>
              <a:spcAft>
                <a:spcPct val="0"/>
              </a:spcAft>
            </a:pPr>
            <a:r>
              <a:rPr lang="en-US" dirty="0" smtClean="0">
                <a:solidFill>
                  <a:srgbClr val="434343"/>
                </a:solidFill>
                <a:ea typeface="Droid Sans" pitchFamily="34" charset="0"/>
                <a:cs typeface="Droid Sans" pitchFamily="34" charset="0"/>
              </a:rPr>
              <a:t>Suite </a:t>
            </a:r>
            <a:r>
              <a:rPr lang="en-US" dirty="0">
                <a:solidFill>
                  <a:srgbClr val="434343"/>
                </a:solidFill>
                <a:ea typeface="Droid Sans" pitchFamily="34" charset="0"/>
                <a:cs typeface="Droid Sans" pitchFamily="34" charset="0"/>
              </a:rPr>
              <a:t>102</a:t>
            </a:r>
          </a:p>
          <a:p>
            <a:pPr algn="ctr" fontAlgn="base">
              <a:spcBef>
                <a:spcPct val="0"/>
              </a:spcBef>
              <a:spcAft>
                <a:spcPct val="0"/>
              </a:spcAft>
            </a:pPr>
            <a:r>
              <a:rPr lang="en-US" dirty="0">
                <a:solidFill>
                  <a:srgbClr val="434343"/>
                </a:solidFill>
                <a:ea typeface="Droid Sans" pitchFamily="34" charset="0"/>
                <a:cs typeface="Droid Sans" pitchFamily="34" charset="0"/>
              </a:rPr>
              <a:t>Rockville, MD 20852</a:t>
            </a:r>
          </a:p>
          <a:p>
            <a:pPr algn="ctr" fontAlgn="base">
              <a:spcBef>
                <a:spcPct val="0"/>
              </a:spcBef>
              <a:spcAft>
                <a:spcPct val="0"/>
              </a:spcAft>
            </a:pPr>
            <a:r>
              <a:rPr lang="en-US" dirty="0" smtClean="0">
                <a:solidFill>
                  <a:srgbClr val="434343"/>
                </a:solidFill>
                <a:ea typeface="Droid Sans" pitchFamily="34" charset="0"/>
                <a:cs typeface="Droid Sans" pitchFamily="34" charset="0"/>
                <a:hlinkClick r:id="rId8"/>
              </a:rPr>
              <a:t>www.respectability.org</a:t>
            </a:r>
            <a:r>
              <a:rPr lang="en-US" dirty="0" smtClean="0">
                <a:solidFill>
                  <a:srgbClr val="434343"/>
                </a:solidFill>
                <a:ea typeface="Droid Sans" pitchFamily="34" charset="0"/>
                <a:cs typeface="Droid Sans" pitchFamily="34" charset="0"/>
              </a:rPr>
              <a:t>  </a:t>
            </a:r>
            <a:endParaRPr lang="en-US" dirty="0" smtClean="0">
              <a:solidFill>
                <a:srgbClr val="434343"/>
              </a:solidFill>
              <a:ea typeface="Droid Sans" pitchFamily="34" charset="0"/>
              <a:cs typeface="Droid Sans" pitchFamily="34" charset="0"/>
            </a:endParaRPr>
          </a:p>
          <a:p>
            <a:pPr algn="ctr" fontAlgn="base">
              <a:spcBef>
                <a:spcPct val="0"/>
              </a:spcBef>
              <a:spcAft>
                <a:spcPct val="0"/>
              </a:spcAft>
            </a:pPr>
            <a:endParaRPr lang="en-US" dirty="0">
              <a:solidFill>
                <a:srgbClr val="434343"/>
              </a:solidFill>
              <a:ea typeface="Droid Sans" pitchFamily="34" charset="0"/>
              <a:cs typeface="Droid Sans" pitchFamily="34" charset="0"/>
            </a:endParaRPr>
          </a:p>
          <a:p>
            <a:pPr algn="ctr" fontAlgn="base">
              <a:spcBef>
                <a:spcPct val="0"/>
              </a:spcBef>
              <a:spcAft>
                <a:spcPct val="0"/>
              </a:spcAft>
            </a:pPr>
            <a:r>
              <a:rPr lang="en-US" dirty="0">
                <a:solidFill>
                  <a:srgbClr val="434343"/>
                </a:solidFill>
                <a:ea typeface="Droid Sans" pitchFamily="34" charset="0"/>
                <a:cs typeface="Droid Sans" pitchFamily="34" charset="0"/>
              </a:rPr>
              <a:t>+</a:t>
            </a:r>
            <a:r>
              <a:rPr lang="en-US">
                <a:solidFill>
                  <a:srgbClr val="434343"/>
                </a:solidFill>
                <a:ea typeface="Droid Sans" pitchFamily="34" charset="0"/>
                <a:cs typeface="Droid Sans" pitchFamily="34" charset="0"/>
              </a:rPr>
              <a:t>1 </a:t>
            </a:r>
            <a:r>
              <a:rPr lang="en-US" smtClean="0">
                <a:solidFill>
                  <a:srgbClr val="434343"/>
                </a:solidFill>
                <a:ea typeface="Droid Sans" pitchFamily="34" charset="0"/>
                <a:cs typeface="Droid Sans" pitchFamily="34" charset="0"/>
              </a:rPr>
              <a:t>202 517 6272</a:t>
            </a:r>
            <a:endParaRPr lang="en-US" sz="1100" b="1" dirty="0">
              <a:solidFill>
                <a:prstClr val="white">
                  <a:lumMod val="50000"/>
                </a:prstClr>
              </a:solidFill>
            </a:endParaRPr>
          </a:p>
        </p:txBody>
      </p:sp>
      <p:sp>
        <p:nvSpPr>
          <p:cNvPr id="20" name="TextBox 19"/>
          <p:cNvSpPr txBox="1"/>
          <p:nvPr/>
        </p:nvSpPr>
        <p:spPr>
          <a:xfrm>
            <a:off x="5038300" y="3220716"/>
            <a:ext cx="2886500" cy="461665"/>
          </a:xfrm>
          <a:prstGeom prst="rect">
            <a:avLst/>
          </a:prstGeom>
          <a:noFill/>
        </p:spPr>
        <p:txBody>
          <a:bodyPr wrap="square" rtlCol="0">
            <a:spAutoFit/>
          </a:bodyPr>
          <a:lstStyle/>
          <a:p>
            <a:pPr algn="ctr" fontAlgn="base">
              <a:spcBef>
                <a:spcPct val="0"/>
              </a:spcBef>
              <a:spcAft>
                <a:spcPct val="0"/>
              </a:spcAft>
            </a:pPr>
            <a:r>
              <a:rPr lang="en-US" sz="2400" b="1" dirty="0" smtClean="0">
                <a:solidFill>
                  <a:prstClr val="black"/>
                </a:solidFill>
                <a:effectLst>
                  <a:outerShdw blurRad="38100" dist="38100" dir="2700000" algn="tl">
                    <a:srgbClr val="000000">
                      <a:alpha val="43137"/>
                    </a:srgbClr>
                  </a:outerShdw>
                </a:effectLst>
                <a:latin typeface="+mj-lt"/>
              </a:rPr>
              <a:t>RESPECT ABILITY</a:t>
            </a:r>
            <a:endParaRPr lang="en-US" sz="2400" b="1" dirty="0">
              <a:solidFill>
                <a:prstClr val="black"/>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1435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659122460"/>
              </p:ext>
            </p:extLst>
          </p:nvPr>
        </p:nvGraphicFramePr>
        <p:xfrm>
          <a:off x="536947" y="1128183"/>
          <a:ext cx="8530853" cy="481541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
          <p:cNvSpPr txBox="1">
            <a:spLocks noChangeArrowheads="1"/>
          </p:cNvSpPr>
          <p:nvPr/>
        </p:nvSpPr>
        <p:spPr bwMode="auto">
          <a:xfrm>
            <a:off x="152400" y="559452"/>
            <a:ext cx="883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500">
                <a:solidFill>
                  <a:schemeClr val="tx1"/>
                </a:solidFill>
                <a:latin typeface="+mj-lt"/>
                <a:ea typeface="+mj-ea"/>
                <a:cs typeface="+mj-cs"/>
              </a:defRPr>
            </a:lvl1pPr>
            <a:lvl2pPr algn="l" rtl="0" eaLnBrk="0" fontAlgn="base" hangingPunct="0">
              <a:spcBef>
                <a:spcPct val="0"/>
              </a:spcBef>
              <a:spcAft>
                <a:spcPct val="0"/>
              </a:spcAft>
              <a:defRPr sz="2500">
                <a:solidFill>
                  <a:schemeClr val="tx1"/>
                </a:solidFill>
                <a:latin typeface="Arial" charset="0"/>
                <a:cs typeface="Arial" charset="0"/>
              </a:defRPr>
            </a:lvl2pPr>
            <a:lvl3pPr algn="l" rtl="0" eaLnBrk="0" fontAlgn="base" hangingPunct="0">
              <a:spcBef>
                <a:spcPct val="0"/>
              </a:spcBef>
              <a:spcAft>
                <a:spcPct val="0"/>
              </a:spcAft>
              <a:defRPr sz="2500">
                <a:solidFill>
                  <a:schemeClr val="tx1"/>
                </a:solidFill>
                <a:latin typeface="Arial" charset="0"/>
                <a:cs typeface="Arial" charset="0"/>
              </a:defRPr>
            </a:lvl3pPr>
            <a:lvl4pPr algn="l" rtl="0" eaLnBrk="0" fontAlgn="base" hangingPunct="0">
              <a:spcBef>
                <a:spcPct val="0"/>
              </a:spcBef>
              <a:spcAft>
                <a:spcPct val="0"/>
              </a:spcAft>
              <a:defRPr sz="2500">
                <a:solidFill>
                  <a:schemeClr val="tx1"/>
                </a:solidFill>
                <a:latin typeface="Arial" charset="0"/>
                <a:cs typeface="Arial" charset="0"/>
              </a:defRPr>
            </a:lvl4pPr>
            <a:lvl5pPr algn="l" rtl="0" eaLnBrk="0" fontAlgn="base" hangingPunct="0">
              <a:spcBef>
                <a:spcPct val="0"/>
              </a:spcBef>
              <a:spcAft>
                <a:spcPct val="0"/>
              </a:spcAft>
              <a:defRPr sz="2500">
                <a:solidFill>
                  <a:schemeClr val="tx1"/>
                </a:solidFill>
                <a:latin typeface="Arial" charset="0"/>
                <a:cs typeface="Arial" charset="0"/>
              </a:defRPr>
            </a:lvl5pPr>
            <a:lvl6pPr marL="457200" algn="l" rtl="0" fontAlgn="base">
              <a:spcBef>
                <a:spcPct val="0"/>
              </a:spcBef>
              <a:spcAft>
                <a:spcPct val="0"/>
              </a:spcAft>
              <a:defRPr sz="2500">
                <a:solidFill>
                  <a:schemeClr val="tx1"/>
                </a:solidFill>
                <a:latin typeface="Arial" charset="0"/>
                <a:cs typeface="Arial" charset="0"/>
              </a:defRPr>
            </a:lvl6pPr>
            <a:lvl7pPr marL="914400" algn="l" rtl="0" fontAlgn="base">
              <a:spcBef>
                <a:spcPct val="0"/>
              </a:spcBef>
              <a:spcAft>
                <a:spcPct val="0"/>
              </a:spcAft>
              <a:defRPr sz="2500">
                <a:solidFill>
                  <a:schemeClr val="tx1"/>
                </a:solidFill>
                <a:latin typeface="Arial" charset="0"/>
                <a:cs typeface="Arial" charset="0"/>
              </a:defRPr>
            </a:lvl7pPr>
            <a:lvl8pPr marL="1371600" algn="l" rtl="0" fontAlgn="base">
              <a:spcBef>
                <a:spcPct val="0"/>
              </a:spcBef>
              <a:spcAft>
                <a:spcPct val="0"/>
              </a:spcAft>
              <a:defRPr sz="2500">
                <a:solidFill>
                  <a:schemeClr val="tx1"/>
                </a:solidFill>
                <a:latin typeface="Arial" charset="0"/>
                <a:cs typeface="Arial" charset="0"/>
              </a:defRPr>
            </a:lvl8pPr>
            <a:lvl9pPr marL="1828800" algn="l" rtl="0" fontAlgn="base">
              <a:spcBef>
                <a:spcPct val="0"/>
              </a:spcBef>
              <a:spcAft>
                <a:spcPct val="0"/>
              </a:spcAft>
              <a:defRPr sz="2500">
                <a:solidFill>
                  <a:schemeClr val="tx1"/>
                </a:solidFill>
                <a:latin typeface="Arial" charset="0"/>
                <a:cs typeface="Arial" charset="0"/>
              </a:defRPr>
            </a:lvl9pPr>
          </a:lstStyle>
          <a:p>
            <a:pPr eaLnBrk="1" hangingPunct="1"/>
            <a:r>
              <a:rPr lang="en-US" sz="2800" dirty="0" smtClean="0">
                <a:solidFill>
                  <a:prstClr val="black"/>
                </a:solidFill>
                <a:latin typeface="Franklin Gothic Demi Cond"/>
                <a:cs typeface="Franklin Gothic Demi Cond"/>
              </a:rPr>
              <a:t>Half of electorate in disability community</a:t>
            </a:r>
            <a:endParaRPr lang="en-US" sz="2800" dirty="0">
              <a:solidFill>
                <a:prstClr val="black"/>
              </a:solidFill>
              <a:latin typeface="Franklin Gothic Demi Cond"/>
              <a:cs typeface="Franklin Gothic Demi Cond"/>
            </a:endParaRPr>
          </a:p>
        </p:txBody>
      </p:sp>
      <p:sp>
        <p:nvSpPr>
          <p:cNvPr id="20" name="Slide Number Placeholder 1"/>
          <p:cNvSpPr>
            <a:spLocks noGrp="1"/>
          </p:cNvSpPr>
          <p:nvPr>
            <p:ph type="sldNum" sz="quarter" idx="12"/>
          </p:nvPr>
        </p:nvSpPr>
        <p:spPr>
          <a:xfrm>
            <a:off x="6781800" y="6416676"/>
            <a:ext cx="2133600" cy="365124"/>
          </a:xfrm>
        </p:spPr>
        <p:txBody>
          <a:bodyPr/>
          <a:lstStyle/>
          <a:p>
            <a:pPr>
              <a:defRPr/>
            </a:pPr>
            <a:fld id="{4C5DAD9D-3630-4C04-8207-D2EF7D23B384}" type="slidenum">
              <a:rPr lang="en-US" smtClean="0">
                <a:solidFill>
                  <a:srgbClr val="EEECE1"/>
                </a:solidFill>
              </a:rPr>
              <a:pPr>
                <a:defRPr/>
              </a:pPr>
              <a:t>3</a:t>
            </a:fld>
            <a:endParaRPr lang="en-US" dirty="0">
              <a:solidFill>
                <a:srgbClr val="EEECE1"/>
              </a:solidFill>
            </a:endParaRPr>
          </a:p>
        </p:txBody>
      </p:sp>
      <p:sp>
        <p:nvSpPr>
          <p:cNvPr id="8" name="AutoShape 4"/>
          <p:cNvSpPr>
            <a:spLocks noChangeArrowheads="1"/>
          </p:cNvSpPr>
          <p:nvPr/>
        </p:nvSpPr>
        <p:spPr bwMode="auto">
          <a:xfrm>
            <a:off x="152400" y="990600"/>
            <a:ext cx="8686800" cy="84528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According to the Americans with Disabilities Act, a "person with a disability" is someone who: A) has a physical or mental impairment that substantially limits a major life activity; B) has a record of such an impairment; or C) is regarded as having such an impairment</a:t>
            </a:r>
            <a:r>
              <a:rPr lang="en-US" sz="1400" i="1" dirty="0" smtClean="0">
                <a:solidFill>
                  <a:srgbClr val="000000"/>
                </a:solidFill>
              </a:rPr>
              <a:t>. Now </a:t>
            </a:r>
            <a:r>
              <a:rPr lang="en-US" sz="1400" i="1" dirty="0">
                <a:solidFill>
                  <a:srgbClr val="000000"/>
                </a:solidFill>
              </a:rPr>
              <a:t>I am going to read you some statements. For each statement please tell me whether it applies to you </a:t>
            </a:r>
            <a:r>
              <a:rPr lang="en-US" sz="1400" i="1" dirty="0" smtClean="0">
                <a:solidFill>
                  <a:srgbClr val="000000"/>
                </a:solidFill>
              </a:rPr>
              <a:t>or not</a:t>
            </a:r>
            <a:r>
              <a:rPr lang="en-US" sz="1400" i="1" dirty="0">
                <a:solidFill>
                  <a:srgbClr val="000000"/>
                </a:solidFill>
              </a:rPr>
              <a:t>.</a:t>
            </a:r>
            <a:endParaRPr lang="en-US" sz="1400" i="1" dirty="0" smtClean="0">
              <a:solidFill>
                <a:srgbClr val="000000"/>
              </a:solidFill>
            </a:endParaRPr>
          </a:p>
        </p:txBody>
      </p:sp>
      <p:sp>
        <p:nvSpPr>
          <p:cNvPr id="10" name="TextBox 9"/>
          <p:cNvSpPr txBox="1"/>
          <p:nvPr/>
        </p:nvSpPr>
        <p:spPr>
          <a:xfrm>
            <a:off x="5562600" y="3422809"/>
            <a:ext cx="3505200" cy="2246769"/>
          </a:xfrm>
          <a:prstGeom prst="rect">
            <a:avLst/>
          </a:prstGeom>
          <a:solidFill>
            <a:schemeClr val="bg1">
              <a:lumMod val="85000"/>
            </a:schemeClr>
          </a:solidFill>
          <a:ln>
            <a:solidFill>
              <a:schemeClr val="tx1"/>
            </a:solidFill>
          </a:ln>
        </p:spPr>
        <p:txBody>
          <a:bodyPr wrap="square" rtlCol="0">
            <a:spAutoFit/>
          </a:bodyPr>
          <a:lstStyle/>
          <a:p>
            <a:r>
              <a:rPr lang="en-US" sz="1200" b="1" i="1" dirty="0">
                <a:solidFill>
                  <a:srgbClr val="000000"/>
                </a:solidFill>
              </a:rPr>
              <a:t>*63 percent of voters are in </a:t>
            </a:r>
            <a:r>
              <a:rPr lang="en-US" sz="1200" b="1" i="1" dirty="0" smtClean="0">
                <a:solidFill>
                  <a:srgbClr val="000000"/>
                </a:solidFill>
              </a:rPr>
              <a:t>the extended disability </a:t>
            </a:r>
            <a:r>
              <a:rPr lang="en-US" sz="1200" b="1" i="1" dirty="0">
                <a:solidFill>
                  <a:srgbClr val="000000"/>
                </a:solidFill>
              </a:rPr>
              <a:t>community </a:t>
            </a:r>
            <a:r>
              <a:rPr lang="en-US" sz="1200" i="1" dirty="0">
                <a:solidFill>
                  <a:srgbClr val="000000"/>
                </a:solidFill>
              </a:rPr>
              <a:t>= people with disabilities</a:t>
            </a:r>
            <a:r>
              <a:rPr lang="en-US" sz="1200" i="1" dirty="0" smtClean="0">
                <a:solidFill>
                  <a:srgbClr val="000000"/>
                </a:solidFill>
              </a:rPr>
              <a:t>, or have a family </a:t>
            </a:r>
            <a:r>
              <a:rPr lang="en-US" sz="1200" i="1" dirty="0">
                <a:solidFill>
                  <a:srgbClr val="000000"/>
                </a:solidFill>
              </a:rPr>
              <a:t>member </a:t>
            </a:r>
            <a:r>
              <a:rPr lang="en-US" sz="1200" i="1" dirty="0" smtClean="0">
                <a:solidFill>
                  <a:srgbClr val="000000"/>
                </a:solidFill>
              </a:rPr>
              <a:t> or close friend with </a:t>
            </a:r>
            <a:r>
              <a:rPr lang="en-US" sz="1200" i="1" dirty="0">
                <a:solidFill>
                  <a:srgbClr val="000000"/>
                </a:solidFill>
              </a:rPr>
              <a:t>a </a:t>
            </a:r>
            <a:r>
              <a:rPr lang="en-US" sz="1200" i="1" dirty="0" smtClean="0">
                <a:solidFill>
                  <a:srgbClr val="000000"/>
                </a:solidFill>
              </a:rPr>
              <a:t>disability, or work </a:t>
            </a:r>
            <a:r>
              <a:rPr lang="en-US" sz="1200" i="1" dirty="0">
                <a:solidFill>
                  <a:srgbClr val="000000"/>
                </a:solidFill>
              </a:rPr>
              <a:t>on behalf of people with disabilities, or volunteer for disability causes.</a:t>
            </a:r>
          </a:p>
          <a:p>
            <a:endParaRPr lang="en-US" sz="1000" b="1" i="1" dirty="0" smtClean="0">
              <a:solidFill>
                <a:srgbClr val="000000"/>
              </a:solidFill>
            </a:endParaRPr>
          </a:p>
          <a:p>
            <a:r>
              <a:rPr lang="en-US" sz="1200" b="1" dirty="0">
                <a:solidFill>
                  <a:srgbClr val="000000"/>
                </a:solidFill>
              </a:rPr>
              <a:t>*54 percent of voters are in the disability community </a:t>
            </a:r>
            <a:r>
              <a:rPr lang="en-US" sz="1200" i="1" dirty="0">
                <a:solidFill>
                  <a:srgbClr val="000000"/>
                </a:solidFill>
              </a:rPr>
              <a:t>= people with disabilities</a:t>
            </a:r>
            <a:r>
              <a:rPr lang="en-US" sz="1200" i="1" dirty="0" smtClean="0">
                <a:solidFill>
                  <a:srgbClr val="000000"/>
                </a:solidFill>
              </a:rPr>
              <a:t>, or have a  </a:t>
            </a:r>
            <a:r>
              <a:rPr lang="en-US" sz="1200" i="1" dirty="0">
                <a:solidFill>
                  <a:srgbClr val="000000"/>
                </a:solidFill>
              </a:rPr>
              <a:t>family </a:t>
            </a:r>
            <a:r>
              <a:rPr lang="en-US" sz="1200" i="1" dirty="0" smtClean="0">
                <a:solidFill>
                  <a:srgbClr val="000000"/>
                </a:solidFill>
              </a:rPr>
              <a:t>member or close friend </a:t>
            </a:r>
            <a:r>
              <a:rPr lang="en-US" sz="1200" i="1" dirty="0">
                <a:solidFill>
                  <a:srgbClr val="000000"/>
                </a:solidFill>
              </a:rPr>
              <a:t>with a </a:t>
            </a:r>
            <a:r>
              <a:rPr lang="en-US" sz="1200" i="1" dirty="0" smtClean="0">
                <a:solidFill>
                  <a:srgbClr val="000000"/>
                </a:solidFill>
              </a:rPr>
              <a:t>disability</a:t>
            </a:r>
            <a:endParaRPr lang="en-US" sz="1200" i="1" dirty="0">
              <a:solidFill>
                <a:srgbClr val="000000"/>
              </a:solidFill>
            </a:endParaRPr>
          </a:p>
          <a:p>
            <a:endParaRPr lang="en-US" sz="1000" b="1" i="1" dirty="0" smtClean="0">
              <a:solidFill>
                <a:srgbClr val="000000"/>
              </a:solidFill>
            </a:endParaRPr>
          </a:p>
          <a:p>
            <a:r>
              <a:rPr lang="en-US" sz="1200" b="1" i="1" dirty="0" smtClean="0">
                <a:solidFill>
                  <a:srgbClr val="000000"/>
                </a:solidFill>
              </a:rPr>
              <a:t>*</a:t>
            </a:r>
            <a:r>
              <a:rPr lang="en-US" sz="1200" b="1" i="1" dirty="0" smtClean="0"/>
              <a:t>51</a:t>
            </a:r>
            <a:r>
              <a:rPr lang="en-US" sz="1200" b="1" i="1" dirty="0" smtClean="0">
                <a:solidFill>
                  <a:srgbClr val="000000"/>
                </a:solidFill>
              </a:rPr>
              <a:t> percent of voters have a disability connection </a:t>
            </a:r>
            <a:r>
              <a:rPr lang="en-US" sz="1200" i="1" dirty="0" smtClean="0">
                <a:solidFill>
                  <a:srgbClr val="000000"/>
                </a:solidFill>
              </a:rPr>
              <a:t>= </a:t>
            </a:r>
            <a:r>
              <a:rPr lang="en-US" sz="1200" i="1" dirty="0" smtClean="0">
                <a:solidFill>
                  <a:srgbClr val="000000"/>
                </a:solidFill>
              </a:rPr>
              <a:t>have a family </a:t>
            </a:r>
            <a:r>
              <a:rPr lang="en-US" sz="1200" i="1" dirty="0" smtClean="0">
                <a:solidFill>
                  <a:srgbClr val="000000"/>
                </a:solidFill>
              </a:rPr>
              <a:t>member or close friend with a disability.</a:t>
            </a:r>
            <a:endParaRPr lang="en-US" sz="900" i="1" dirty="0">
              <a:solidFill>
                <a:srgbClr val="000000"/>
              </a:solidFill>
            </a:endParaRPr>
          </a:p>
        </p:txBody>
      </p:sp>
      <p:sp>
        <p:nvSpPr>
          <p:cNvPr id="3" name="Rectangle 2"/>
          <p:cNvSpPr/>
          <p:nvPr/>
        </p:nvSpPr>
        <p:spPr>
          <a:xfrm>
            <a:off x="0" y="6014277"/>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802" y="5791200"/>
            <a:ext cx="9067274" cy="1015663"/>
          </a:xfrm>
          <a:prstGeom prst="rect">
            <a:avLst/>
          </a:prstGeom>
          <a:solidFill>
            <a:schemeClr val="bg1">
              <a:lumMod val="85000"/>
            </a:schemeClr>
          </a:solidFill>
          <a:ln>
            <a:solidFill>
              <a:schemeClr val="tx1"/>
            </a:solidFill>
          </a:ln>
        </p:spPr>
        <p:txBody>
          <a:bodyPr wrap="square" rtlCol="0">
            <a:spAutoFit/>
          </a:bodyPr>
          <a:lstStyle/>
          <a:p>
            <a:r>
              <a:rPr lang="en-US" sz="1200" dirty="0" smtClean="0">
                <a:solidFill>
                  <a:srgbClr val="000000"/>
                </a:solidFill>
              </a:rPr>
              <a:t>“</a:t>
            </a:r>
            <a:r>
              <a:rPr lang="en-US" sz="1200" i="1" dirty="0">
                <a:solidFill>
                  <a:srgbClr val="000000"/>
                </a:solidFill>
              </a:rPr>
              <a:t>According to the Americans with Disabilities Act, a "person with a disability" is someone who: A) has a physical or mental impairment that substantially limits a major life activity; B) has a record of such an impairment; or C) is regarded as having such an impairment. Now I am going to read you some statements. For each statement please tell me whether it applies to you or not</a:t>
            </a:r>
            <a:r>
              <a:rPr lang="en-US" sz="1200" i="1" dirty="0" smtClean="0">
                <a:solidFill>
                  <a:srgbClr val="000000"/>
                </a:solidFill>
              </a:rPr>
              <a:t>.</a:t>
            </a:r>
            <a:r>
              <a:rPr lang="en-US" sz="1200" dirty="0" smtClean="0">
                <a:solidFill>
                  <a:srgbClr val="000000"/>
                </a:solidFill>
              </a:rPr>
              <a:t>” </a:t>
            </a:r>
            <a:endParaRPr lang="en-US" sz="1200" b="1" dirty="0">
              <a:solidFill>
                <a:srgbClr val="000000"/>
              </a:solidFill>
            </a:endParaRPr>
          </a:p>
          <a:p>
            <a:r>
              <a:rPr lang="en-US" sz="1200" b="1" dirty="0" smtClean="0">
                <a:solidFill>
                  <a:srgbClr val="000000"/>
                </a:solidFill>
              </a:rPr>
              <a:t>People with disabilities</a:t>
            </a:r>
            <a:r>
              <a:rPr lang="en-US" sz="1200" dirty="0" smtClean="0">
                <a:solidFill>
                  <a:srgbClr val="000000"/>
                </a:solidFill>
              </a:rPr>
              <a:t>, 17 percent</a:t>
            </a:r>
            <a:r>
              <a:rPr lang="en-US" sz="1200" b="1" dirty="0" smtClean="0">
                <a:solidFill>
                  <a:srgbClr val="000000"/>
                </a:solidFill>
              </a:rPr>
              <a:t>.</a:t>
            </a:r>
            <a:r>
              <a:rPr lang="en-US" sz="1200" dirty="0" smtClean="0">
                <a:solidFill>
                  <a:srgbClr val="000000"/>
                </a:solidFill>
              </a:rPr>
              <a:t> </a:t>
            </a:r>
            <a:r>
              <a:rPr lang="en-US" sz="1200" b="1" dirty="0" smtClean="0">
                <a:solidFill>
                  <a:srgbClr val="000000"/>
                </a:solidFill>
              </a:rPr>
              <a:t>Family member with a disability</a:t>
            </a:r>
            <a:r>
              <a:rPr lang="en-US" sz="1200" dirty="0" smtClean="0">
                <a:solidFill>
                  <a:srgbClr val="000000"/>
                </a:solidFill>
              </a:rPr>
              <a:t>, 34 percent.  </a:t>
            </a:r>
            <a:r>
              <a:rPr lang="en-US" sz="1200" b="1" dirty="0" smtClean="0">
                <a:solidFill>
                  <a:srgbClr val="000000"/>
                </a:solidFill>
              </a:rPr>
              <a:t>Close friend with a disability</a:t>
            </a:r>
            <a:r>
              <a:rPr lang="en-US" sz="1200" dirty="0" smtClean="0">
                <a:solidFill>
                  <a:srgbClr val="000000"/>
                </a:solidFill>
              </a:rPr>
              <a:t>, 39 percent. </a:t>
            </a:r>
            <a:r>
              <a:rPr lang="en-US" sz="1200" b="1" dirty="0" smtClean="0">
                <a:solidFill>
                  <a:srgbClr val="000000"/>
                </a:solidFill>
              </a:rPr>
              <a:t>Work professionally on behalf of people with disabilities,</a:t>
            </a:r>
            <a:r>
              <a:rPr lang="en-US" sz="1200" dirty="0" smtClean="0">
                <a:solidFill>
                  <a:srgbClr val="000000"/>
                </a:solidFill>
              </a:rPr>
              <a:t> 21 percent. </a:t>
            </a:r>
            <a:r>
              <a:rPr lang="en-US" sz="1200" b="1" dirty="0" smtClean="0">
                <a:solidFill>
                  <a:srgbClr val="000000"/>
                </a:solidFill>
              </a:rPr>
              <a:t>Volunteer for disability causes, </a:t>
            </a:r>
            <a:r>
              <a:rPr lang="en-US" sz="1200" dirty="0" smtClean="0">
                <a:solidFill>
                  <a:srgbClr val="000000"/>
                </a:solidFill>
              </a:rPr>
              <a:t>13 percent. </a:t>
            </a:r>
            <a:r>
              <a:rPr lang="en-US" sz="1200" b="1" dirty="0" smtClean="0">
                <a:solidFill>
                  <a:srgbClr val="000000"/>
                </a:solidFill>
              </a:rPr>
              <a:t>None of the above. </a:t>
            </a:r>
            <a:r>
              <a:rPr lang="en-US" sz="1200" dirty="0" smtClean="0"/>
              <a:t>37</a:t>
            </a:r>
            <a:r>
              <a:rPr lang="en-US" sz="1200" dirty="0" smtClean="0">
                <a:solidFill>
                  <a:srgbClr val="000000"/>
                </a:solidFill>
              </a:rPr>
              <a:t> </a:t>
            </a:r>
            <a:r>
              <a:rPr lang="en-US" sz="1200" dirty="0">
                <a:solidFill>
                  <a:srgbClr val="000000"/>
                </a:solidFill>
              </a:rPr>
              <a:t>percent. </a:t>
            </a:r>
            <a:endParaRPr lang="en-US" sz="1200" i="1" dirty="0">
              <a:solidFill>
                <a:srgbClr val="000000"/>
              </a:solidFill>
            </a:endParaRPr>
          </a:p>
        </p:txBody>
      </p:sp>
      <p:sp>
        <p:nvSpPr>
          <p:cNvPr id="12" name="Rounded Rectangle 11"/>
          <p:cNvSpPr/>
          <p:nvPr/>
        </p:nvSpPr>
        <p:spPr>
          <a:xfrm>
            <a:off x="15823" y="1981200"/>
            <a:ext cx="2121725" cy="9906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63% </a:t>
            </a:r>
            <a:r>
              <a:rPr lang="en-US" b="1" dirty="0" smtClean="0">
                <a:solidFill>
                  <a:schemeClr val="tx1"/>
                </a:solidFill>
              </a:rPr>
              <a:t>in</a:t>
            </a:r>
            <a:r>
              <a:rPr lang="en-US" b="1" i="1" dirty="0" smtClean="0">
                <a:solidFill>
                  <a:schemeClr val="tx1"/>
                </a:solidFill>
              </a:rPr>
              <a:t> </a:t>
            </a:r>
            <a:r>
              <a:rPr lang="en-US" b="1" dirty="0" smtClean="0">
                <a:solidFill>
                  <a:schemeClr val="tx1"/>
                </a:solidFill>
              </a:rPr>
              <a:t>Extended</a:t>
            </a:r>
            <a:r>
              <a:rPr lang="en-US" b="1" i="1" dirty="0" smtClean="0">
                <a:solidFill>
                  <a:schemeClr val="tx1"/>
                </a:solidFill>
              </a:rPr>
              <a:t> </a:t>
            </a:r>
            <a:r>
              <a:rPr lang="en-US" b="1" dirty="0" smtClean="0">
                <a:solidFill>
                  <a:schemeClr val="tx1"/>
                </a:solidFill>
              </a:rPr>
              <a:t>Disability </a:t>
            </a:r>
            <a:r>
              <a:rPr lang="en-US" b="1" dirty="0" smtClean="0">
                <a:solidFill>
                  <a:schemeClr val="tx1"/>
                </a:solidFill>
              </a:rPr>
              <a:t>Community</a:t>
            </a:r>
            <a:endParaRPr lang="en-US" b="1" dirty="0">
              <a:solidFill>
                <a:schemeClr val="tx1"/>
              </a:solidFill>
            </a:endParaRPr>
          </a:p>
        </p:txBody>
      </p:sp>
      <p:cxnSp>
        <p:nvCxnSpPr>
          <p:cNvPr id="6" name="Straight Connector 5"/>
          <p:cNvCxnSpPr/>
          <p:nvPr/>
        </p:nvCxnSpPr>
        <p:spPr>
          <a:xfrm flipH="1">
            <a:off x="1638795" y="3124714"/>
            <a:ext cx="609600" cy="48910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rot="14284509">
            <a:off x="2326921" y="2200504"/>
            <a:ext cx="3198846" cy="3119604"/>
          </a:xfrm>
          <a:prstGeom prst="arc">
            <a:avLst>
              <a:gd name="adj1" fmla="val 13994022"/>
              <a:gd name="adj2" fmla="val 375066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14284509">
            <a:off x="2218052" y="1950250"/>
            <a:ext cx="3198846" cy="3301772"/>
          </a:xfrm>
          <a:prstGeom prst="arc">
            <a:avLst>
              <a:gd name="adj1" fmla="val 17369589"/>
              <a:gd name="adj2" fmla="val 385484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ounded Rectangle 1"/>
          <p:cNvSpPr/>
          <p:nvPr/>
        </p:nvSpPr>
        <p:spPr>
          <a:xfrm>
            <a:off x="0" y="3422809"/>
            <a:ext cx="2121725" cy="9906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51% with Disability Connection</a:t>
            </a:r>
            <a:endParaRPr lang="en-US" b="1" dirty="0">
              <a:solidFill>
                <a:schemeClr val="tx1"/>
              </a:solidFill>
            </a:endParaRPr>
          </a:p>
        </p:txBody>
      </p:sp>
      <p:cxnSp>
        <p:nvCxnSpPr>
          <p:cNvPr id="39" name="Straight Connector 38"/>
          <p:cNvCxnSpPr/>
          <p:nvPr/>
        </p:nvCxnSpPr>
        <p:spPr>
          <a:xfrm flipH="1">
            <a:off x="1981200" y="4756011"/>
            <a:ext cx="762000" cy="34938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1875" y="4756011"/>
            <a:ext cx="2121725" cy="990600"/>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54% in Disability Community</a:t>
            </a:r>
            <a:endParaRPr lang="en-US" b="1" dirty="0">
              <a:solidFill>
                <a:schemeClr val="bg1"/>
              </a:solidFill>
            </a:endParaRPr>
          </a:p>
        </p:txBody>
      </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17"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7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4</a:t>
            </a:fld>
            <a:endParaRPr lang="en-US" dirty="0">
              <a:solidFill>
                <a:srgbClr val="EEECE1"/>
              </a:solidFill>
            </a:endParaRPr>
          </a:p>
        </p:txBody>
      </p:sp>
      <p:sp>
        <p:nvSpPr>
          <p:cNvPr id="5" name="Rounded Rectangle 4"/>
          <p:cNvSpPr/>
          <p:nvPr/>
        </p:nvSpPr>
        <p:spPr>
          <a:xfrm>
            <a:off x="152401" y="2628900"/>
            <a:ext cx="8765570" cy="647700"/>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54% in </a:t>
            </a:r>
            <a:r>
              <a:rPr lang="en-US" b="1" dirty="0" smtClean="0">
                <a:solidFill>
                  <a:schemeClr val="bg1"/>
                </a:solidFill>
              </a:rPr>
              <a:t>the Disability Community </a:t>
            </a:r>
          </a:p>
          <a:p>
            <a:pPr algn="ctr"/>
            <a:r>
              <a:rPr lang="en-US" dirty="0" smtClean="0">
                <a:solidFill>
                  <a:schemeClr val="bg1"/>
                </a:solidFill>
              </a:rPr>
              <a:t>People </a:t>
            </a:r>
            <a:r>
              <a:rPr lang="en-US" dirty="0">
                <a:solidFill>
                  <a:schemeClr val="bg1"/>
                </a:solidFill>
              </a:rPr>
              <a:t>with disabilities, </a:t>
            </a:r>
            <a:r>
              <a:rPr lang="en-US" dirty="0" smtClean="0">
                <a:solidFill>
                  <a:schemeClr val="bg1"/>
                </a:solidFill>
              </a:rPr>
              <a:t>or people with a family </a:t>
            </a:r>
            <a:r>
              <a:rPr lang="en-US" dirty="0">
                <a:solidFill>
                  <a:schemeClr val="bg1"/>
                </a:solidFill>
              </a:rPr>
              <a:t>member </a:t>
            </a:r>
            <a:r>
              <a:rPr lang="en-US" dirty="0" smtClean="0">
                <a:solidFill>
                  <a:schemeClr val="bg1"/>
                </a:solidFill>
              </a:rPr>
              <a:t>or close friend with a disability.</a:t>
            </a:r>
          </a:p>
        </p:txBody>
      </p:sp>
      <p:sp>
        <p:nvSpPr>
          <p:cNvPr id="6" name="AutoShape 4"/>
          <p:cNvSpPr>
            <a:spLocks noChangeArrowheads="1"/>
          </p:cNvSpPr>
          <p:nvPr/>
        </p:nvSpPr>
        <p:spPr bwMode="auto">
          <a:xfrm>
            <a:off x="152400" y="990600"/>
            <a:ext cx="8686800" cy="845288"/>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According to the Americans with Disabilities Act, a "person with a disability" is someone who: A) has a physical or mental impairment that substantially limits a major life activity; B) has a record of such an impairment; or C) is regarded as having such an impairment</a:t>
            </a:r>
            <a:r>
              <a:rPr lang="en-US" sz="1400" i="1" dirty="0" smtClean="0">
                <a:solidFill>
                  <a:srgbClr val="000000"/>
                </a:solidFill>
              </a:rPr>
              <a:t>. Now </a:t>
            </a:r>
            <a:r>
              <a:rPr lang="en-US" sz="1400" i="1" dirty="0">
                <a:solidFill>
                  <a:srgbClr val="000000"/>
                </a:solidFill>
              </a:rPr>
              <a:t>I am going to read you some statements. For each statement please tell me whether it applies to you </a:t>
            </a:r>
            <a:r>
              <a:rPr lang="en-US" sz="1400" i="1" dirty="0" smtClean="0">
                <a:solidFill>
                  <a:srgbClr val="000000"/>
                </a:solidFill>
              </a:rPr>
              <a:t>or not</a:t>
            </a:r>
            <a:r>
              <a:rPr lang="en-US" sz="1400" i="1" dirty="0">
                <a:solidFill>
                  <a:srgbClr val="000000"/>
                </a:solidFill>
              </a:rPr>
              <a:t>.</a:t>
            </a:r>
            <a:endParaRPr lang="en-US" sz="1400" i="1" dirty="0" smtClean="0">
              <a:solidFill>
                <a:srgbClr val="000000"/>
              </a:solidFill>
            </a:endParaRPr>
          </a:p>
        </p:txBody>
      </p:sp>
      <p:sp>
        <p:nvSpPr>
          <p:cNvPr id="7" name="Rectangle 4"/>
          <p:cNvSpPr txBox="1">
            <a:spLocks noChangeArrowheads="1"/>
          </p:cNvSpPr>
          <p:nvPr/>
        </p:nvSpPr>
        <p:spPr bwMode="auto">
          <a:xfrm>
            <a:off x="152400" y="559452"/>
            <a:ext cx="883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500">
                <a:solidFill>
                  <a:schemeClr val="tx1"/>
                </a:solidFill>
                <a:latin typeface="+mj-lt"/>
                <a:ea typeface="+mj-ea"/>
                <a:cs typeface="+mj-cs"/>
              </a:defRPr>
            </a:lvl1pPr>
            <a:lvl2pPr algn="l" rtl="0" eaLnBrk="0" fontAlgn="base" hangingPunct="0">
              <a:spcBef>
                <a:spcPct val="0"/>
              </a:spcBef>
              <a:spcAft>
                <a:spcPct val="0"/>
              </a:spcAft>
              <a:defRPr sz="2500">
                <a:solidFill>
                  <a:schemeClr val="tx1"/>
                </a:solidFill>
                <a:latin typeface="Arial" charset="0"/>
                <a:cs typeface="Arial" charset="0"/>
              </a:defRPr>
            </a:lvl2pPr>
            <a:lvl3pPr algn="l" rtl="0" eaLnBrk="0" fontAlgn="base" hangingPunct="0">
              <a:spcBef>
                <a:spcPct val="0"/>
              </a:spcBef>
              <a:spcAft>
                <a:spcPct val="0"/>
              </a:spcAft>
              <a:defRPr sz="2500">
                <a:solidFill>
                  <a:schemeClr val="tx1"/>
                </a:solidFill>
                <a:latin typeface="Arial" charset="0"/>
                <a:cs typeface="Arial" charset="0"/>
              </a:defRPr>
            </a:lvl3pPr>
            <a:lvl4pPr algn="l" rtl="0" eaLnBrk="0" fontAlgn="base" hangingPunct="0">
              <a:spcBef>
                <a:spcPct val="0"/>
              </a:spcBef>
              <a:spcAft>
                <a:spcPct val="0"/>
              </a:spcAft>
              <a:defRPr sz="2500">
                <a:solidFill>
                  <a:schemeClr val="tx1"/>
                </a:solidFill>
                <a:latin typeface="Arial" charset="0"/>
                <a:cs typeface="Arial" charset="0"/>
              </a:defRPr>
            </a:lvl4pPr>
            <a:lvl5pPr algn="l" rtl="0" eaLnBrk="0" fontAlgn="base" hangingPunct="0">
              <a:spcBef>
                <a:spcPct val="0"/>
              </a:spcBef>
              <a:spcAft>
                <a:spcPct val="0"/>
              </a:spcAft>
              <a:defRPr sz="2500">
                <a:solidFill>
                  <a:schemeClr val="tx1"/>
                </a:solidFill>
                <a:latin typeface="Arial" charset="0"/>
                <a:cs typeface="Arial" charset="0"/>
              </a:defRPr>
            </a:lvl5pPr>
            <a:lvl6pPr marL="457200" algn="l" rtl="0" fontAlgn="base">
              <a:spcBef>
                <a:spcPct val="0"/>
              </a:spcBef>
              <a:spcAft>
                <a:spcPct val="0"/>
              </a:spcAft>
              <a:defRPr sz="2500">
                <a:solidFill>
                  <a:schemeClr val="tx1"/>
                </a:solidFill>
                <a:latin typeface="Arial" charset="0"/>
                <a:cs typeface="Arial" charset="0"/>
              </a:defRPr>
            </a:lvl6pPr>
            <a:lvl7pPr marL="914400" algn="l" rtl="0" fontAlgn="base">
              <a:spcBef>
                <a:spcPct val="0"/>
              </a:spcBef>
              <a:spcAft>
                <a:spcPct val="0"/>
              </a:spcAft>
              <a:defRPr sz="2500">
                <a:solidFill>
                  <a:schemeClr val="tx1"/>
                </a:solidFill>
                <a:latin typeface="Arial" charset="0"/>
                <a:cs typeface="Arial" charset="0"/>
              </a:defRPr>
            </a:lvl7pPr>
            <a:lvl8pPr marL="1371600" algn="l" rtl="0" fontAlgn="base">
              <a:spcBef>
                <a:spcPct val="0"/>
              </a:spcBef>
              <a:spcAft>
                <a:spcPct val="0"/>
              </a:spcAft>
              <a:defRPr sz="2500">
                <a:solidFill>
                  <a:schemeClr val="tx1"/>
                </a:solidFill>
                <a:latin typeface="Arial" charset="0"/>
                <a:cs typeface="Arial" charset="0"/>
              </a:defRPr>
            </a:lvl8pPr>
            <a:lvl9pPr marL="1828800" algn="l" rtl="0" fontAlgn="base">
              <a:spcBef>
                <a:spcPct val="0"/>
              </a:spcBef>
              <a:spcAft>
                <a:spcPct val="0"/>
              </a:spcAft>
              <a:defRPr sz="2500">
                <a:solidFill>
                  <a:schemeClr val="tx1"/>
                </a:solidFill>
                <a:latin typeface="Arial" charset="0"/>
                <a:cs typeface="Arial" charset="0"/>
              </a:defRPr>
            </a:lvl9pPr>
          </a:lstStyle>
          <a:p>
            <a:pPr eaLnBrk="1" hangingPunct="1"/>
            <a:r>
              <a:rPr lang="en-US" sz="2800" dirty="0" smtClean="0">
                <a:solidFill>
                  <a:prstClr val="black"/>
                </a:solidFill>
                <a:latin typeface="Franklin Gothic Demi Cond"/>
                <a:cs typeface="Franklin Gothic Demi Cond"/>
              </a:rPr>
              <a:t>Half of electorate in disability community</a:t>
            </a:r>
            <a:endParaRPr lang="en-US" sz="2800" dirty="0">
              <a:solidFill>
                <a:prstClr val="black"/>
              </a:solidFill>
              <a:latin typeface="Franklin Gothic Demi Cond"/>
              <a:cs typeface="Franklin Gothic Demi Cond"/>
            </a:endParaRPr>
          </a:p>
        </p:txBody>
      </p:sp>
      <p:sp>
        <p:nvSpPr>
          <p:cNvPr id="8" name="Rectangle 7"/>
          <p:cNvSpPr/>
          <p:nvPr/>
        </p:nvSpPr>
        <p:spPr>
          <a:xfrm>
            <a:off x="0" y="6014277"/>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1597" y="4343400"/>
            <a:ext cx="8747177" cy="990600"/>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63% in </a:t>
            </a:r>
            <a:r>
              <a:rPr lang="en-US" b="1" i="1" dirty="0" smtClean="0">
                <a:solidFill>
                  <a:schemeClr val="tx1"/>
                </a:solidFill>
              </a:rPr>
              <a:t>Extended</a:t>
            </a:r>
            <a:r>
              <a:rPr lang="en-US" b="1" dirty="0" smtClean="0">
                <a:solidFill>
                  <a:schemeClr val="tx1"/>
                </a:solidFill>
              </a:rPr>
              <a:t> Disability </a:t>
            </a:r>
            <a:r>
              <a:rPr lang="en-US" b="1" dirty="0" smtClean="0">
                <a:solidFill>
                  <a:schemeClr val="tx1"/>
                </a:solidFill>
              </a:rPr>
              <a:t>Community (Disability Community + Allies)</a:t>
            </a:r>
            <a:endParaRPr lang="en-US" b="1" dirty="0">
              <a:solidFill>
                <a:schemeClr val="tx1"/>
              </a:solidFill>
            </a:endParaRPr>
          </a:p>
          <a:p>
            <a:pPr algn="ctr"/>
            <a:r>
              <a:rPr lang="en-US" dirty="0">
                <a:solidFill>
                  <a:schemeClr val="tx1"/>
                </a:solidFill>
              </a:rPr>
              <a:t>P</a:t>
            </a:r>
            <a:r>
              <a:rPr lang="en-US" dirty="0" smtClean="0">
                <a:solidFill>
                  <a:schemeClr val="tx1"/>
                </a:solidFill>
              </a:rPr>
              <a:t>eople </a:t>
            </a:r>
            <a:r>
              <a:rPr lang="en-US" dirty="0">
                <a:solidFill>
                  <a:schemeClr val="tx1"/>
                </a:solidFill>
              </a:rPr>
              <a:t>with disabilities, </a:t>
            </a:r>
            <a:r>
              <a:rPr lang="en-US" dirty="0" smtClean="0">
                <a:solidFill>
                  <a:schemeClr val="tx1"/>
                </a:solidFill>
              </a:rPr>
              <a:t>or people with a family </a:t>
            </a:r>
            <a:r>
              <a:rPr lang="en-US" dirty="0">
                <a:solidFill>
                  <a:schemeClr val="tx1"/>
                </a:solidFill>
              </a:rPr>
              <a:t>member </a:t>
            </a:r>
            <a:r>
              <a:rPr lang="en-US" dirty="0" smtClean="0">
                <a:solidFill>
                  <a:schemeClr val="tx1"/>
                </a:solidFill>
              </a:rPr>
              <a:t>or close friend with a </a:t>
            </a:r>
            <a:r>
              <a:rPr lang="en-US" dirty="0">
                <a:solidFill>
                  <a:schemeClr val="tx1"/>
                </a:solidFill>
              </a:rPr>
              <a:t>disability, </a:t>
            </a:r>
            <a:r>
              <a:rPr lang="en-US" dirty="0" smtClean="0">
                <a:solidFill>
                  <a:schemeClr val="tx1"/>
                </a:solidFill>
              </a:rPr>
              <a:t>or work </a:t>
            </a:r>
            <a:r>
              <a:rPr lang="en-US" dirty="0">
                <a:solidFill>
                  <a:schemeClr val="tx1"/>
                </a:solidFill>
              </a:rPr>
              <a:t>on behalf of people with disabilities, </a:t>
            </a:r>
            <a:r>
              <a:rPr lang="en-US" dirty="0" smtClean="0">
                <a:solidFill>
                  <a:schemeClr val="tx1"/>
                </a:solidFill>
              </a:rPr>
              <a:t>or volunteer </a:t>
            </a:r>
            <a:r>
              <a:rPr lang="en-US" dirty="0">
                <a:solidFill>
                  <a:schemeClr val="tx1"/>
                </a:solidFill>
              </a:rPr>
              <a:t>for disability causes</a:t>
            </a:r>
            <a:r>
              <a:rPr lang="en-US" dirty="0" smtClean="0">
                <a:solidFill>
                  <a:schemeClr val="tx1"/>
                </a:solidFill>
              </a:rPr>
              <a:t>.</a:t>
            </a:r>
            <a:r>
              <a:rPr lang="en-US" dirty="0" smtClean="0">
                <a:solidFill>
                  <a:schemeClr val="tx1"/>
                </a:solidFill>
              </a:rPr>
              <a:t> </a:t>
            </a:r>
          </a:p>
        </p:txBody>
      </p:sp>
      <p:sp>
        <p:nvSpPr>
          <p:cNvPr id="14" name="Rounded Rectangle 13"/>
          <p:cNvSpPr/>
          <p:nvPr/>
        </p:nvSpPr>
        <p:spPr>
          <a:xfrm>
            <a:off x="161597" y="3505200"/>
            <a:ext cx="8765570" cy="6096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9</a:t>
            </a:r>
            <a:r>
              <a:rPr lang="en-US" b="1" dirty="0" smtClean="0">
                <a:solidFill>
                  <a:schemeClr val="tx1"/>
                </a:solidFill>
              </a:rPr>
              <a:t>% Disability Community Allies only</a:t>
            </a:r>
            <a:endParaRPr lang="en-US" b="1" i="1" dirty="0" smtClean="0">
              <a:solidFill>
                <a:schemeClr val="tx1"/>
              </a:solidFill>
            </a:endParaRPr>
          </a:p>
          <a:p>
            <a:pPr algn="ctr"/>
            <a:r>
              <a:rPr lang="en-US" dirty="0" smtClean="0">
                <a:solidFill>
                  <a:schemeClr val="tx1"/>
                </a:solidFill>
              </a:rPr>
              <a:t>People that work on behalf of people with disabilities or volunteer for disability causes.</a:t>
            </a:r>
            <a:endParaRPr lang="en-US" dirty="0">
              <a:solidFill>
                <a:schemeClr val="tx1"/>
              </a:solidFill>
            </a:endParaRPr>
          </a:p>
        </p:txBody>
      </p:sp>
      <p:sp>
        <p:nvSpPr>
          <p:cNvPr id="4" name="Rounded Rectangle 3"/>
          <p:cNvSpPr/>
          <p:nvPr/>
        </p:nvSpPr>
        <p:spPr>
          <a:xfrm>
            <a:off x="122211" y="1868638"/>
            <a:ext cx="8747177" cy="570631"/>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51% with </a:t>
            </a:r>
            <a:r>
              <a:rPr lang="en-US" b="1" dirty="0" smtClean="0">
                <a:solidFill>
                  <a:schemeClr val="tx1"/>
                </a:solidFill>
              </a:rPr>
              <a:t>a Disability Connection</a:t>
            </a:r>
          </a:p>
          <a:p>
            <a:pPr algn="ctr"/>
            <a:r>
              <a:rPr lang="en-US" dirty="0" smtClean="0">
                <a:solidFill>
                  <a:schemeClr val="tx1"/>
                </a:solidFill>
              </a:rPr>
              <a:t>People with a family member and/or close friend with a disability.</a:t>
            </a:r>
          </a:p>
        </p:txBody>
      </p:sp>
      <p:sp>
        <p:nvSpPr>
          <p:cNvPr id="15" name="Rounded Rectangle 14"/>
          <p:cNvSpPr/>
          <p:nvPr/>
        </p:nvSpPr>
        <p:spPr>
          <a:xfrm>
            <a:off x="161597" y="5562600"/>
            <a:ext cx="8765570" cy="990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37</a:t>
            </a:r>
            <a:r>
              <a:rPr lang="en-US" b="1" dirty="0" smtClean="0">
                <a:solidFill>
                  <a:schemeClr val="bg1"/>
                </a:solidFill>
              </a:rPr>
              <a:t>% Outside Extended Disability Community</a:t>
            </a:r>
            <a:endParaRPr lang="en-US" b="1" i="1" dirty="0" smtClean="0">
              <a:solidFill>
                <a:schemeClr val="bg1"/>
              </a:solidFill>
            </a:endParaRPr>
          </a:p>
          <a:p>
            <a:pPr algn="ctr"/>
            <a:r>
              <a:rPr lang="en-US" dirty="0" smtClean="0">
                <a:solidFill>
                  <a:schemeClr val="bg1"/>
                </a:solidFill>
              </a:rPr>
              <a:t>People that are not disabled, don’t have a close friend or family member with a disability, don’t work on behalf of people with disabilities, and do not volunteer for disability causes.</a:t>
            </a:r>
            <a:endParaRPr lang="en-US" dirty="0">
              <a:solidFill>
                <a:schemeClr val="bg1"/>
              </a:solidFill>
            </a:endParaRPr>
          </a:p>
        </p:txBody>
      </p:sp>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descr="dc letterhead logo"/>
          <p:cNvPicPr>
            <a:picLocks noChangeAspect="1" noChangeArrowheads="1"/>
          </p:cNvPicPr>
          <p:nvPr/>
        </p:nvPicPr>
        <p:blipFill rotWithShape="1">
          <a:blip r:embed="rId3">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17" descr="C:\Users\nzdunkewicz\AppData\Local\Microsoft\Windows\Temporary Internet Files\Content.Outlook\QTMHSABI\GR header Transparent for Dec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47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5</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341817523"/>
              </p:ext>
            </p:extLst>
          </p:nvPr>
        </p:nvGraphicFramePr>
        <p:xfrm>
          <a:off x="107476" y="2286000"/>
          <a:ext cx="8548048"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476" y="5486399"/>
            <a:ext cx="8929048" cy="1277273"/>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a:t>
            </a:r>
            <a:r>
              <a:rPr lang="en-US" sz="1200" i="1" kern="0" dirty="0">
                <a:solidFill>
                  <a:srgbClr val="000000"/>
                </a:solidFill>
              </a:rPr>
              <a:t>What is your job </a:t>
            </a:r>
            <a:r>
              <a:rPr lang="en-US" sz="1200" i="1" kern="0" dirty="0" smtClean="0">
                <a:solidFill>
                  <a:srgbClr val="000000"/>
                </a:solidFill>
              </a:rPr>
              <a:t>title?”</a:t>
            </a:r>
          </a:p>
          <a:p>
            <a:endParaRPr lang="en-US" sz="500" i="1" kern="0" dirty="0">
              <a:solidFill>
                <a:srgbClr val="000000"/>
              </a:solidFill>
            </a:endParaRPr>
          </a:p>
          <a:p>
            <a:r>
              <a:rPr lang="en-US" sz="1200" b="1" kern="0" dirty="0" smtClean="0">
                <a:solidFill>
                  <a:srgbClr val="000000"/>
                </a:solidFill>
              </a:rPr>
              <a:t>Among employed people who work professionally on behalf of people with disabilities</a:t>
            </a:r>
            <a:r>
              <a:rPr lang="en-US" sz="1200" kern="0" dirty="0">
                <a:solidFill>
                  <a:srgbClr val="000000"/>
                </a:solidFill>
              </a:rPr>
              <a:t>:</a:t>
            </a:r>
            <a:r>
              <a:rPr lang="en-US" sz="1200" kern="0" dirty="0" smtClean="0">
                <a:solidFill>
                  <a:srgbClr val="000000"/>
                </a:solidFill>
              </a:rPr>
              <a:t> Health care worker: 21 percent, Teacher: 18 percent, Executive: 9 percent, White collar worker (clerical, administration, office support, finance): 8 percent, Professional (doctor, lawyer, accountant): 7 percent. </a:t>
            </a:r>
            <a:r>
              <a:rPr lang="en-US" sz="1200" b="1" kern="0" dirty="0" smtClean="0">
                <a:solidFill>
                  <a:srgbClr val="000000"/>
                </a:solidFill>
              </a:rPr>
              <a:t>Among employed people who do not work professionally on behalf of people with disabilities</a:t>
            </a:r>
            <a:r>
              <a:rPr lang="en-US" sz="1200" kern="0" dirty="0">
                <a:solidFill>
                  <a:srgbClr val="000000"/>
                </a:solidFill>
              </a:rPr>
              <a:t>:</a:t>
            </a:r>
            <a:r>
              <a:rPr lang="en-US" sz="1200" kern="0" dirty="0" smtClean="0">
                <a:solidFill>
                  <a:srgbClr val="000000"/>
                </a:solidFill>
              </a:rPr>
              <a:t> </a:t>
            </a:r>
            <a:r>
              <a:rPr lang="en-US" sz="1200" kern="0" dirty="0">
                <a:solidFill>
                  <a:srgbClr val="000000"/>
                </a:solidFill>
              </a:rPr>
              <a:t>Health care </a:t>
            </a:r>
            <a:r>
              <a:rPr lang="en-US" sz="1200" kern="0" dirty="0" smtClean="0">
                <a:solidFill>
                  <a:srgbClr val="000000"/>
                </a:solidFill>
              </a:rPr>
              <a:t>worker: 3 percent</a:t>
            </a:r>
            <a:r>
              <a:rPr lang="en-US" sz="1200" kern="0" dirty="0">
                <a:solidFill>
                  <a:srgbClr val="000000"/>
                </a:solidFill>
              </a:rPr>
              <a:t>, </a:t>
            </a:r>
            <a:r>
              <a:rPr lang="en-US" sz="1200" kern="0" dirty="0" smtClean="0">
                <a:solidFill>
                  <a:srgbClr val="000000"/>
                </a:solidFill>
              </a:rPr>
              <a:t>Teacher: 5 percent</a:t>
            </a:r>
            <a:r>
              <a:rPr lang="en-US" sz="1200" kern="0" dirty="0">
                <a:solidFill>
                  <a:srgbClr val="000000"/>
                </a:solidFill>
              </a:rPr>
              <a:t>, </a:t>
            </a:r>
            <a:r>
              <a:rPr lang="en-US" sz="1200" kern="0" dirty="0" smtClean="0">
                <a:solidFill>
                  <a:srgbClr val="000000"/>
                </a:solidFill>
              </a:rPr>
              <a:t>Executive: 15 percent</a:t>
            </a:r>
            <a:r>
              <a:rPr lang="en-US" sz="1200" kern="0" dirty="0">
                <a:solidFill>
                  <a:srgbClr val="000000"/>
                </a:solidFill>
              </a:rPr>
              <a:t>, White collar worker (clerical, administration, office support, finance</a:t>
            </a:r>
            <a:r>
              <a:rPr lang="en-US" sz="1200" kern="0" dirty="0" smtClean="0">
                <a:solidFill>
                  <a:srgbClr val="000000"/>
                </a:solidFill>
              </a:rPr>
              <a:t>): 12 percent</a:t>
            </a:r>
            <a:r>
              <a:rPr lang="en-US" sz="1200" kern="0" dirty="0">
                <a:solidFill>
                  <a:srgbClr val="000000"/>
                </a:solidFill>
              </a:rPr>
              <a:t>, Professional (doctor, lawyer, </a:t>
            </a:r>
            <a:r>
              <a:rPr lang="en-US" sz="1200" kern="0" dirty="0" smtClean="0">
                <a:solidFill>
                  <a:srgbClr val="000000"/>
                </a:solidFill>
              </a:rPr>
              <a:t>accountant): 6 </a:t>
            </a:r>
            <a:r>
              <a:rPr lang="en-US" sz="1200" kern="0" dirty="0">
                <a:solidFill>
                  <a:srgbClr val="000000"/>
                </a:solidFill>
              </a:rPr>
              <a:t>percent. </a:t>
            </a:r>
            <a:endParaRPr lang="en-US" sz="1200" dirty="0">
              <a:solidFill>
                <a:prstClr val="black"/>
              </a:solidFill>
            </a:endParaRPr>
          </a:p>
        </p:txBody>
      </p:sp>
      <p:sp>
        <p:nvSpPr>
          <p:cNvPr id="6" name="AutoShape 4"/>
          <p:cNvSpPr>
            <a:spLocks noChangeArrowheads="1"/>
          </p:cNvSpPr>
          <p:nvPr/>
        </p:nvSpPr>
        <p:spPr bwMode="auto">
          <a:xfrm>
            <a:off x="152400" y="1472746"/>
            <a:ext cx="8686800" cy="208707"/>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What is your job title?</a:t>
            </a:r>
          </a:p>
        </p:txBody>
      </p:sp>
      <p:sp>
        <p:nvSpPr>
          <p:cNvPr id="8" name="Rectangle 7"/>
          <p:cNvSpPr/>
          <p:nvPr/>
        </p:nvSpPr>
        <p:spPr>
          <a:xfrm>
            <a:off x="152400" y="512802"/>
            <a:ext cx="8929048" cy="954107"/>
          </a:xfrm>
          <a:prstGeom prst="rect">
            <a:avLst/>
          </a:prstGeom>
        </p:spPr>
        <p:txBody>
          <a:bodyPr wrap="square">
            <a:spAutoFit/>
          </a:bodyPr>
          <a:lstStyle/>
          <a:p>
            <a:r>
              <a:rPr lang="en-US" sz="2800" dirty="0" smtClean="0">
                <a:solidFill>
                  <a:prstClr val="black"/>
                </a:solidFill>
                <a:latin typeface="Franklin Gothic Demi Cond"/>
                <a:cs typeface="Franklin Gothic Demi Cond"/>
              </a:rPr>
              <a:t>Those working professionally on behalf of PwD are predominantly in health care or teachers</a:t>
            </a:r>
            <a:endParaRPr lang="en-US" sz="2800" dirty="0">
              <a:solidFill>
                <a:prstClr val="black"/>
              </a:solidFill>
              <a:latin typeface="Franklin Gothic Demi Cond"/>
              <a:cs typeface="Franklin Gothic Demi Cond"/>
            </a:endParaRPr>
          </a:p>
        </p:txBody>
      </p:sp>
      <p:sp>
        <p:nvSpPr>
          <p:cNvPr id="9" name="Rectangle 8"/>
          <p:cNvSpPr/>
          <p:nvPr/>
        </p:nvSpPr>
        <p:spPr>
          <a:xfrm>
            <a:off x="571500" y="1759527"/>
            <a:ext cx="78486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OCCUPATIONS OF THOSE WORKING ON BEHALF OF PEOPLE WITH DISABILITIES</a:t>
            </a:r>
            <a:endParaRPr lang="en-US" b="1" dirty="0">
              <a:solidFill>
                <a:schemeClr val="tx1"/>
              </a:solidFill>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4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6</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949681892"/>
              </p:ext>
            </p:extLst>
          </p:nvPr>
        </p:nvGraphicFramePr>
        <p:xfrm>
          <a:off x="536947" y="1128183"/>
          <a:ext cx="8530853" cy="4815417"/>
        </p:xfrm>
        <a:graphic>
          <a:graphicData uri="http://schemas.openxmlformats.org/drawingml/2006/chart">
            <c:chart xmlns:c="http://schemas.openxmlformats.org/drawingml/2006/chart" xmlns:r="http://schemas.openxmlformats.org/officeDocument/2006/relationships" r:id="rId3"/>
          </a:graphicData>
        </a:graphic>
      </p:graphicFrame>
      <p:sp>
        <p:nvSpPr>
          <p:cNvPr id="4" name="AutoShape 4"/>
          <p:cNvSpPr>
            <a:spLocks noChangeArrowheads="1"/>
          </p:cNvSpPr>
          <p:nvPr/>
        </p:nvSpPr>
        <p:spPr bwMode="auto">
          <a:xfrm>
            <a:off x="152400" y="1219200"/>
            <a:ext cx="8686800" cy="4572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smtClean="0">
                <a:solidFill>
                  <a:srgbClr val="000000"/>
                </a:solidFill>
              </a:rPr>
              <a:t>(IF HAVE A DISABILITY PERSONALLY) Have </a:t>
            </a:r>
            <a:r>
              <a:rPr lang="en-US" sz="1400" i="1" dirty="0">
                <a:solidFill>
                  <a:srgbClr val="000000"/>
                </a:solidFill>
              </a:rPr>
              <a:t>you had a disability since childhood, did you develop it during adolescence, or did you develop it as an adult</a:t>
            </a:r>
            <a:r>
              <a:rPr lang="en-US" sz="1400" i="1" dirty="0" smtClean="0">
                <a:solidFill>
                  <a:srgbClr val="000000"/>
                </a:solidFill>
              </a:rPr>
              <a:t>? (</a:t>
            </a:r>
            <a:r>
              <a:rPr lang="en-US" sz="1400" i="1" dirty="0">
                <a:solidFill>
                  <a:srgbClr val="000000"/>
                </a:solidFill>
              </a:rPr>
              <a:t>IF AS AN ADULT)(IF OLDER THAN 65) Did you develop it before or after the age of 65?</a:t>
            </a:r>
            <a:endParaRPr lang="en-US" sz="1400" i="1" dirty="0" smtClean="0">
              <a:solidFill>
                <a:srgbClr val="000000"/>
              </a:solidFill>
            </a:endParaRPr>
          </a:p>
        </p:txBody>
      </p:sp>
      <p:cxnSp>
        <p:nvCxnSpPr>
          <p:cNvPr id="5" name="Straight Connector 4"/>
          <p:cNvCxnSpPr/>
          <p:nvPr/>
        </p:nvCxnSpPr>
        <p:spPr>
          <a:xfrm flipH="1" flipV="1">
            <a:off x="1959427" y="2648435"/>
            <a:ext cx="419595" cy="229114"/>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14284509">
            <a:off x="2177618" y="2142250"/>
            <a:ext cx="3184710" cy="3096041"/>
          </a:xfrm>
          <a:prstGeom prst="arc">
            <a:avLst>
              <a:gd name="adj1" fmla="val 16774034"/>
              <a:gd name="adj2" fmla="val 1833386"/>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p:cNvSpPr/>
          <p:nvPr/>
        </p:nvSpPr>
        <p:spPr>
          <a:xfrm>
            <a:off x="80158" y="1889664"/>
            <a:ext cx="2068033" cy="990600"/>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30% </a:t>
            </a:r>
            <a:r>
              <a:rPr lang="en-US" sz="2000" b="1" dirty="0" smtClean="0">
                <a:solidFill>
                  <a:schemeClr val="tx1"/>
                </a:solidFill>
              </a:rPr>
              <a:t>had disabilities </a:t>
            </a:r>
            <a:r>
              <a:rPr lang="en-US" sz="2000" b="1" dirty="0" smtClean="0">
                <a:solidFill>
                  <a:schemeClr val="tx1"/>
                </a:solidFill>
              </a:rPr>
              <a:t>as minors</a:t>
            </a:r>
            <a:endParaRPr lang="en-US" sz="2000" b="1" dirty="0">
              <a:solidFill>
                <a:schemeClr val="tx1"/>
              </a:solidFill>
            </a:endParaRPr>
          </a:p>
        </p:txBody>
      </p:sp>
      <p:sp>
        <p:nvSpPr>
          <p:cNvPr id="9" name="Rounded Rectangle 8"/>
          <p:cNvSpPr/>
          <p:nvPr/>
        </p:nvSpPr>
        <p:spPr>
          <a:xfrm>
            <a:off x="80158" y="4114800"/>
            <a:ext cx="2068033" cy="990600"/>
          </a:xfrm>
          <a:prstGeom prst="round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70% developed disabilities as adults</a:t>
            </a:r>
            <a:endParaRPr lang="en-US" sz="2000" b="1" dirty="0">
              <a:solidFill>
                <a:schemeClr val="bg1"/>
              </a:solidFill>
            </a:endParaRPr>
          </a:p>
        </p:txBody>
      </p:sp>
      <p:sp>
        <p:nvSpPr>
          <p:cNvPr id="10" name="TextBox 9"/>
          <p:cNvSpPr txBox="1"/>
          <p:nvPr/>
        </p:nvSpPr>
        <p:spPr>
          <a:xfrm>
            <a:off x="41910" y="5715000"/>
            <a:ext cx="9067274" cy="1015663"/>
          </a:xfrm>
          <a:prstGeom prst="rect">
            <a:avLst/>
          </a:prstGeom>
          <a:solidFill>
            <a:schemeClr val="bg1">
              <a:lumMod val="85000"/>
            </a:schemeClr>
          </a:solidFill>
          <a:ln>
            <a:solidFill>
              <a:schemeClr val="tx1"/>
            </a:solidFill>
          </a:ln>
        </p:spPr>
        <p:txBody>
          <a:bodyPr wrap="square" rtlCol="0">
            <a:spAutoFit/>
          </a:bodyPr>
          <a:lstStyle/>
          <a:p>
            <a:r>
              <a:rPr lang="en-US" sz="1200" dirty="0" smtClean="0">
                <a:solidFill>
                  <a:srgbClr val="000000"/>
                </a:solidFill>
              </a:rPr>
              <a:t>“</a:t>
            </a:r>
            <a:r>
              <a:rPr lang="en-US" sz="1200" i="1" dirty="0">
                <a:solidFill>
                  <a:srgbClr val="000000"/>
                </a:solidFill>
              </a:rPr>
              <a:t>Have you had a disability since childhood, did you develop it during adolescence, or did you develop it as an </a:t>
            </a:r>
            <a:r>
              <a:rPr lang="en-US" sz="1200" i="1" dirty="0" smtClean="0">
                <a:solidFill>
                  <a:srgbClr val="000000"/>
                </a:solidFill>
              </a:rPr>
              <a:t>adult? [If developed as an adult] Did </a:t>
            </a:r>
            <a:r>
              <a:rPr lang="en-US" sz="1200" i="1" dirty="0">
                <a:solidFill>
                  <a:srgbClr val="000000"/>
                </a:solidFill>
              </a:rPr>
              <a:t>you develop it before or after the age of 65</a:t>
            </a:r>
            <a:r>
              <a:rPr lang="en-US" sz="1200" i="1" dirty="0" smtClean="0">
                <a:solidFill>
                  <a:srgbClr val="000000"/>
                </a:solidFill>
              </a:rPr>
              <a:t>?</a:t>
            </a:r>
            <a:r>
              <a:rPr lang="en-US" sz="1200" dirty="0" smtClean="0">
                <a:solidFill>
                  <a:srgbClr val="000000"/>
                </a:solidFill>
              </a:rPr>
              <a:t>” </a:t>
            </a:r>
            <a:endParaRPr lang="en-US" sz="1200" b="1" dirty="0">
              <a:solidFill>
                <a:srgbClr val="000000"/>
              </a:solidFill>
            </a:endParaRPr>
          </a:p>
          <a:p>
            <a:r>
              <a:rPr lang="en-US" sz="1200" b="1" dirty="0" smtClean="0">
                <a:solidFill>
                  <a:srgbClr val="000000"/>
                </a:solidFill>
              </a:rPr>
              <a:t>Among people with disabilities: Had disability since childhood</a:t>
            </a:r>
            <a:r>
              <a:rPr lang="en-US" sz="1200" dirty="0" smtClean="0">
                <a:solidFill>
                  <a:srgbClr val="000000"/>
                </a:solidFill>
              </a:rPr>
              <a:t>: 19</a:t>
            </a:r>
            <a:r>
              <a:rPr lang="en-US" sz="1200" b="1" dirty="0" smtClean="0">
                <a:solidFill>
                  <a:srgbClr val="000000"/>
                </a:solidFill>
              </a:rPr>
              <a:t> </a:t>
            </a:r>
            <a:r>
              <a:rPr lang="en-US" sz="1200" dirty="0" smtClean="0">
                <a:solidFill>
                  <a:srgbClr val="000000"/>
                </a:solidFill>
              </a:rPr>
              <a:t>percent. </a:t>
            </a:r>
            <a:r>
              <a:rPr lang="en-US" sz="1200" b="1" dirty="0" smtClean="0">
                <a:solidFill>
                  <a:srgbClr val="000000"/>
                </a:solidFill>
              </a:rPr>
              <a:t>Developed disability during adolescence</a:t>
            </a:r>
            <a:r>
              <a:rPr lang="en-US" sz="1200" dirty="0">
                <a:solidFill>
                  <a:srgbClr val="000000"/>
                </a:solidFill>
              </a:rPr>
              <a:t>:</a:t>
            </a:r>
            <a:r>
              <a:rPr lang="en-US" sz="1200" dirty="0" smtClean="0">
                <a:solidFill>
                  <a:srgbClr val="000000"/>
                </a:solidFill>
              </a:rPr>
              <a:t> 11 percent</a:t>
            </a:r>
            <a:r>
              <a:rPr lang="en-US" sz="1200" b="1" dirty="0" smtClean="0">
                <a:solidFill>
                  <a:srgbClr val="000000"/>
                </a:solidFill>
              </a:rPr>
              <a:t>.</a:t>
            </a:r>
            <a:r>
              <a:rPr lang="en-US" sz="1200" dirty="0" smtClean="0">
                <a:solidFill>
                  <a:srgbClr val="000000"/>
                </a:solidFill>
              </a:rPr>
              <a:t> </a:t>
            </a:r>
            <a:r>
              <a:rPr lang="en-US" sz="1200" b="1" dirty="0" smtClean="0">
                <a:solidFill>
                  <a:srgbClr val="000000"/>
                </a:solidFill>
              </a:rPr>
              <a:t>Developed disability as an adult under 65</a:t>
            </a:r>
            <a:r>
              <a:rPr lang="en-US" sz="1200" dirty="0">
                <a:solidFill>
                  <a:srgbClr val="000000"/>
                </a:solidFill>
              </a:rPr>
              <a:t>:</a:t>
            </a:r>
            <a:r>
              <a:rPr lang="en-US" sz="1200" dirty="0" smtClean="0">
                <a:solidFill>
                  <a:srgbClr val="000000"/>
                </a:solidFill>
              </a:rPr>
              <a:t> 61 percent.  </a:t>
            </a:r>
            <a:r>
              <a:rPr lang="en-US" sz="1200" b="1" dirty="0" smtClean="0">
                <a:solidFill>
                  <a:srgbClr val="000000"/>
                </a:solidFill>
              </a:rPr>
              <a:t>Developed disability as a senior</a:t>
            </a:r>
            <a:r>
              <a:rPr lang="en-US" sz="1200" dirty="0" smtClean="0">
                <a:solidFill>
                  <a:srgbClr val="000000"/>
                </a:solidFill>
              </a:rPr>
              <a:t>: 39 percent. </a:t>
            </a:r>
            <a:r>
              <a:rPr lang="en-US" sz="1200" b="1" dirty="0" smtClean="0">
                <a:solidFill>
                  <a:srgbClr val="000000"/>
                </a:solidFill>
              </a:rPr>
              <a:t>Work professionally on behalf of people with disabilities</a:t>
            </a:r>
            <a:r>
              <a:rPr lang="en-US" sz="1200" dirty="0" smtClean="0">
                <a:solidFill>
                  <a:srgbClr val="000000"/>
                </a:solidFill>
              </a:rPr>
              <a:t>: 21 percent. </a:t>
            </a:r>
            <a:r>
              <a:rPr lang="en-US" sz="1200" b="1" dirty="0" smtClean="0">
                <a:solidFill>
                  <a:srgbClr val="000000"/>
                </a:solidFill>
              </a:rPr>
              <a:t>Volunteers for disability causes</a:t>
            </a:r>
            <a:r>
              <a:rPr lang="en-US" sz="1200" dirty="0" smtClean="0">
                <a:solidFill>
                  <a:srgbClr val="000000"/>
                </a:solidFill>
              </a:rPr>
              <a:t>:</a:t>
            </a:r>
            <a:r>
              <a:rPr lang="en-US" sz="1200" b="1" dirty="0" smtClean="0">
                <a:solidFill>
                  <a:srgbClr val="000000"/>
                </a:solidFill>
              </a:rPr>
              <a:t> </a:t>
            </a:r>
            <a:r>
              <a:rPr lang="en-US" sz="1200" dirty="0" smtClean="0">
                <a:solidFill>
                  <a:srgbClr val="000000"/>
                </a:solidFill>
              </a:rPr>
              <a:t>13 percent. </a:t>
            </a:r>
            <a:endParaRPr lang="en-US" sz="1200" i="1" dirty="0">
              <a:solidFill>
                <a:srgbClr val="000000"/>
              </a:solidFill>
            </a:endParaRPr>
          </a:p>
        </p:txBody>
      </p:sp>
      <p:sp>
        <p:nvSpPr>
          <p:cNvPr id="12" name="TextBox 11"/>
          <p:cNvSpPr txBox="1"/>
          <p:nvPr/>
        </p:nvSpPr>
        <p:spPr>
          <a:xfrm>
            <a:off x="5849692" y="3963769"/>
            <a:ext cx="3141908" cy="1538883"/>
          </a:xfrm>
          <a:prstGeom prst="rect">
            <a:avLst/>
          </a:prstGeom>
          <a:solidFill>
            <a:schemeClr val="bg1">
              <a:lumMod val="85000"/>
            </a:schemeClr>
          </a:solidFill>
          <a:ln>
            <a:solidFill>
              <a:schemeClr val="tx1"/>
            </a:solidFill>
          </a:ln>
        </p:spPr>
        <p:txBody>
          <a:bodyPr wrap="square" rtlCol="0">
            <a:spAutoFit/>
          </a:bodyPr>
          <a:lstStyle/>
          <a:p>
            <a:r>
              <a:rPr lang="en-US" sz="1400" b="1" i="1" dirty="0" smtClean="0">
                <a:solidFill>
                  <a:srgbClr val="000000"/>
                </a:solidFill>
              </a:rPr>
              <a:t>*</a:t>
            </a:r>
            <a:r>
              <a:rPr lang="en-US" sz="1400" b="1" i="1" dirty="0" smtClean="0"/>
              <a:t>30</a:t>
            </a:r>
            <a:r>
              <a:rPr lang="en-US" sz="1400" b="1" i="1" dirty="0" smtClean="0">
                <a:solidFill>
                  <a:srgbClr val="000000"/>
                </a:solidFill>
              </a:rPr>
              <a:t> percent of disabled voters </a:t>
            </a:r>
            <a:r>
              <a:rPr lang="en-US" sz="1400" b="1" i="1" dirty="0" smtClean="0">
                <a:solidFill>
                  <a:srgbClr val="000000"/>
                </a:solidFill>
              </a:rPr>
              <a:t>had a disability as </a:t>
            </a:r>
            <a:r>
              <a:rPr lang="en-US" sz="1400" b="1" i="1" dirty="0" smtClean="0">
                <a:solidFill>
                  <a:srgbClr val="000000"/>
                </a:solidFill>
              </a:rPr>
              <a:t>a minor </a:t>
            </a:r>
            <a:r>
              <a:rPr lang="en-US" sz="1400" i="1" dirty="0" smtClean="0">
                <a:solidFill>
                  <a:srgbClr val="000000"/>
                </a:solidFill>
              </a:rPr>
              <a:t>= had a disability since childhood or developed it during adolescence.</a:t>
            </a:r>
          </a:p>
          <a:p>
            <a:endParaRPr lang="en-US" sz="1000" i="1" dirty="0">
              <a:solidFill>
                <a:srgbClr val="000000"/>
              </a:solidFill>
            </a:endParaRPr>
          </a:p>
          <a:p>
            <a:r>
              <a:rPr lang="en-US" sz="1400" b="1" dirty="0" smtClean="0">
                <a:solidFill>
                  <a:srgbClr val="000000"/>
                </a:solidFill>
              </a:rPr>
              <a:t>*70 </a:t>
            </a:r>
            <a:r>
              <a:rPr lang="en-US" sz="1400" b="1" dirty="0">
                <a:solidFill>
                  <a:srgbClr val="000000"/>
                </a:solidFill>
              </a:rPr>
              <a:t>percent </a:t>
            </a:r>
            <a:r>
              <a:rPr lang="en-US" sz="1400" b="1" dirty="0" smtClean="0">
                <a:solidFill>
                  <a:srgbClr val="000000"/>
                </a:solidFill>
              </a:rPr>
              <a:t>disabled voters developed their disability as </a:t>
            </a:r>
            <a:r>
              <a:rPr lang="en-US" sz="1400" b="1" dirty="0" smtClean="0">
                <a:solidFill>
                  <a:srgbClr val="000000"/>
                </a:solidFill>
              </a:rPr>
              <a:t>adults</a:t>
            </a:r>
            <a:endParaRPr lang="en-US" sz="1000" i="1" dirty="0">
              <a:solidFill>
                <a:srgbClr val="000000"/>
              </a:solidFill>
            </a:endParaRPr>
          </a:p>
        </p:txBody>
      </p:sp>
      <p:sp>
        <p:nvSpPr>
          <p:cNvPr id="13" name="Rectangle 4"/>
          <p:cNvSpPr txBox="1">
            <a:spLocks noChangeArrowheads="1"/>
          </p:cNvSpPr>
          <p:nvPr/>
        </p:nvSpPr>
        <p:spPr bwMode="auto">
          <a:xfrm>
            <a:off x="155947" y="609600"/>
            <a:ext cx="8839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500">
                <a:solidFill>
                  <a:schemeClr val="tx1"/>
                </a:solidFill>
                <a:latin typeface="+mj-lt"/>
                <a:ea typeface="+mj-ea"/>
                <a:cs typeface="+mj-cs"/>
              </a:defRPr>
            </a:lvl1pPr>
            <a:lvl2pPr algn="l" rtl="0" eaLnBrk="0" fontAlgn="base" hangingPunct="0">
              <a:spcBef>
                <a:spcPct val="0"/>
              </a:spcBef>
              <a:spcAft>
                <a:spcPct val="0"/>
              </a:spcAft>
              <a:defRPr sz="2500">
                <a:solidFill>
                  <a:schemeClr val="tx1"/>
                </a:solidFill>
                <a:latin typeface="Arial" charset="0"/>
                <a:cs typeface="Arial" charset="0"/>
              </a:defRPr>
            </a:lvl2pPr>
            <a:lvl3pPr algn="l" rtl="0" eaLnBrk="0" fontAlgn="base" hangingPunct="0">
              <a:spcBef>
                <a:spcPct val="0"/>
              </a:spcBef>
              <a:spcAft>
                <a:spcPct val="0"/>
              </a:spcAft>
              <a:defRPr sz="2500">
                <a:solidFill>
                  <a:schemeClr val="tx1"/>
                </a:solidFill>
                <a:latin typeface="Arial" charset="0"/>
                <a:cs typeface="Arial" charset="0"/>
              </a:defRPr>
            </a:lvl3pPr>
            <a:lvl4pPr algn="l" rtl="0" eaLnBrk="0" fontAlgn="base" hangingPunct="0">
              <a:spcBef>
                <a:spcPct val="0"/>
              </a:spcBef>
              <a:spcAft>
                <a:spcPct val="0"/>
              </a:spcAft>
              <a:defRPr sz="2500">
                <a:solidFill>
                  <a:schemeClr val="tx1"/>
                </a:solidFill>
                <a:latin typeface="Arial" charset="0"/>
                <a:cs typeface="Arial" charset="0"/>
              </a:defRPr>
            </a:lvl4pPr>
            <a:lvl5pPr algn="l" rtl="0" eaLnBrk="0" fontAlgn="base" hangingPunct="0">
              <a:spcBef>
                <a:spcPct val="0"/>
              </a:spcBef>
              <a:spcAft>
                <a:spcPct val="0"/>
              </a:spcAft>
              <a:defRPr sz="2500">
                <a:solidFill>
                  <a:schemeClr val="tx1"/>
                </a:solidFill>
                <a:latin typeface="Arial" charset="0"/>
                <a:cs typeface="Arial" charset="0"/>
              </a:defRPr>
            </a:lvl5pPr>
            <a:lvl6pPr marL="457200" algn="l" rtl="0" fontAlgn="base">
              <a:spcBef>
                <a:spcPct val="0"/>
              </a:spcBef>
              <a:spcAft>
                <a:spcPct val="0"/>
              </a:spcAft>
              <a:defRPr sz="2500">
                <a:solidFill>
                  <a:schemeClr val="tx1"/>
                </a:solidFill>
                <a:latin typeface="Arial" charset="0"/>
                <a:cs typeface="Arial" charset="0"/>
              </a:defRPr>
            </a:lvl6pPr>
            <a:lvl7pPr marL="914400" algn="l" rtl="0" fontAlgn="base">
              <a:spcBef>
                <a:spcPct val="0"/>
              </a:spcBef>
              <a:spcAft>
                <a:spcPct val="0"/>
              </a:spcAft>
              <a:defRPr sz="2500">
                <a:solidFill>
                  <a:schemeClr val="tx1"/>
                </a:solidFill>
                <a:latin typeface="Arial" charset="0"/>
                <a:cs typeface="Arial" charset="0"/>
              </a:defRPr>
            </a:lvl7pPr>
            <a:lvl8pPr marL="1371600" algn="l" rtl="0" fontAlgn="base">
              <a:spcBef>
                <a:spcPct val="0"/>
              </a:spcBef>
              <a:spcAft>
                <a:spcPct val="0"/>
              </a:spcAft>
              <a:defRPr sz="2500">
                <a:solidFill>
                  <a:schemeClr val="tx1"/>
                </a:solidFill>
                <a:latin typeface="Arial" charset="0"/>
                <a:cs typeface="Arial" charset="0"/>
              </a:defRPr>
            </a:lvl8pPr>
            <a:lvl9pPr marL="1828800" algn="l" rtl="0" fontAlgn="base">
              <a:spcBef>
                <a:spcPct val="0"/>
              </a:spcBef>
              <a:spcAft>
                <a:spcPct val="0"/>
              </a:spcAft>
              <a:defRPr sz="2500">
                <a:solidFill>
                  <a:schemeClr val="tx1"/>
                </a:solidFill>
                <a:latin typeface="Arial" charset="0"/>
                <a:cs typeface="Arial" charset="0"/>
              </a:defRPr>
            </a:lvl9pPr>
          </a:lstStyle>
          <a:p>
            <a:pPr eaLnBrk="1" hangingPunct="1"/>
            <a:r>
              <a:rPr lang="en-US" sz="2800" dirty="0" smtClean="0">
                <a:solidFill>
                  <a:prstClr val="black"/>
                </a:solidFill>
                <a:latin typeface="Franklin Gothic Demi Cond"/>
                <a:cs typeface="Franklin Gothic Demi Cond"/>
              </a:rPr>
              <a:t>3-in-10 </a:t>
            </a:r>
            <a:r>
              <a:rPr lang="en-US" sz="2800" dirty="0" smtClean="0">
                <a:solidFill>
                  <a:prstClr val="black"/>
                </a:solidFill>
                <a:latin typeface="Franklin Gothic Demi Cond"/>
                <a:cs typeface="Franklin Gothic Demi Cond"/>
              </a:rPr>
              <a:t>with disability had before </a:t>
            </a:r>
            <a:r>
              <a:rPr lang="en-US" sz="2800" dirty="0" smtClean="0">
                <a:solidFill>
                  <a:prstClr val="black"/>
                </a:solidFill>
                <a:latin typeface="Franklin Gothic Demi Cond"/>
                <a:cs typeface="Franklin Gothic Demi Cond"/>
              </a:rPr>
              <a:t>voting age</a:t>
            </a:r>
            <a:endParaRPr lang="en-US" sz="2800" dirty="0">
              <a:solidFill>
                <a:prstClr val="black"/>
              </a:solidFill>
              <a:latin typeface="Franklin Gothic Demi Cond"/>
              <a:cs typeface="Franklin Gothic Demi Cond"/>
            </a:endParaRP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3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7</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4214725320"/>
              </p:ext>
            </p:extLst>
          </p:nvPr>
        </p:nvGraphicFramePr>
        <p:xfrm>
          <a:off x="1" y="1505297"/>
          <a:ext cx="9050564" cy="408266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655" y="5581471"/>
            <a:ext cx="9081448" cy="1200329"/>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a:t>
            </a:r>
            <a:r>
              <a:rPr lang="en-US" sz="1200" i="1" kern="0" dirty="0">
                <a:solidFill>
                  <a:srgbClr val="000000"/>
                </a:solidFill>
              </a:rPr>
              <a:t>Are you currently</a:t>
            </a:r>
            <a:r>
              <a:rPr lang="en-US" sz="1200" i="1" kern="0" dirty="0" smtClean="0">
                <a:solidFill>
                  <a:srgbClr val="000000"/>
                </a:solidFill>
              </a:rPr>
              <a:t>: employed full-time, employed part-time, unemployed or temporarily out of work, not in the market for work, retired, a homemaker, or a student?”</a:t>
            </a:r>
            <a:endParaRPr lang="en-US" sz="500" i="1" kern="0" dirty="0">
              <a:solidFill>
                <a:srgbClr val="000000"/>
              </a:solidFill>
            </a:endParaRPr>
          </a:p>
          <a:p>
            <a:r>
              <a:rPr lang="en-US" sz="1200" b="1" kern="0" dirty="0" smtClean="0">
                <a:solidFill>
                  <a:srgbClr val="000000"/>
                </a:solidFill>
              </a:rPr>
              <a:t>People with disabilities</a:t>
            </a:r>
            <a:r>
              <a:rPr lang="en-US" sz="1200" kern="0" dirty="0">
                <a:solidFill>
                  <a:srgbClr val="000000"/>
                </a:solidFill>
              </a:rPr>
              <a:t>:</a:t>
            </a:r>
            <a:r>
              <a:rPr lang="en-US" sz="1200" kern="0" dirty="0" smtClean="0">
                <a:solidFill>
                  <a:srgbClr val="000000"/>
                </a:solidFill>
              </a:rPr>
              <a:t> Employed full-time: 22 percent, Employed part-time: 6 percent, Unemployed or temporarily out of work: 15 percent, Not in the market for work: 4 percent, Retired: 40 percent, Homemaker: 5 percent, Student: 5 percent. </a:t>
            </a:r>
            <a:r>
              <a:rPr lang="en-US" sz="1200" b="1" kern="0" dirty="0">
                <a:solidFill>
                  <a:srgbClr val="000000"/>
                </a:solidFill>
              </a:rPr>
              <a:t>People </a:t>
            </a:r>
            <a:r>
              <a:rPr lang="en-US" sz="1200" b="1" kern="0" dirty="0" smtClean="0">
                <a:solidFill>
                  <a:srgbClr val="000000"/>
                </a:solidFill>
              </a:rPr>
              <a:t>without disabilities</a:t>
            </a:r>
            <a:r>
              <a:rPr lang="en-US" sz="1200" kern="0" dirty="0">
                <a:solidFill>
                  <a:srgbClr val="000000"/>
                </a:solidFill>
              </a:rPr>
              <a:t>:</a:t>
            </a:r>
            <a:r>
              <a:rPr lang="en-US" sz="1200" kern="0" dirty="0" smtClean="0">
                <a:solidFill>
                  <a:srgbClr val="000000"/>
                </a:solidFill>
              </a:rPr>
              <a:t> </a:t>
            </a:r>
            <a:r>
              <a:rPr lang="en-US" sz="1200" kern="0" dirty="0">
                <a:solidFill>
                  <a:srgbClr val="000000"/>
                </a:solidFill>
              </a:rPr>
              <a:t>Employed </a:t>
            </a:r>
            <a:r>
              <a:rPr lang="en-US" sz="1200" kern="0" dirty="0" smtClean="0">
                <a:solidFill>
                  <a:srgbClr val="000000"/>
                </a:solidFill>
              </a:rPr>
              <a:t>full-time: 54 </a:t>
            </a:r>
            <a:r>
              <a:rPr lang="en-US" sz="1200" kern="0" dirty="0">
                <a:solidFill>
                  <a:srgbClr val="000000"/>
                </a:solidFill>
              </a:rPr>
              <a:t>percent, Employed </a:t>
            </a:r>
            <a:r>
              <a:rPr lang="en-US" sz="1200" kern="0" dirty="0" smtClean="0">
                <a:solidFill>
                  <a:srgbClr val="000000"/>
                </a:solidFill>
              </a:rPr>
              <a:t>part-time: 7 </a:t>
            </a:r>
            <a:r>
              <a:rPr lang="en-US" sz="1200" kern="0" dirty="0">
                <a:solidFill>
                  <a:srgbClr val="000000"/>
                </a:solidFill>
              </a:rPr>
              <a:t>percent, Unemployed or temporarily out of </a:t>
            </a:r>
            <a:r>
              <a:rPr lang="en-US" sz="1200" kern="0" dirty="0" smtClean="0">
                <a:solidFill>
                  <a:srgbClr val="000000"/>
                </a:solidFill>
              </a:rPr>
              <a:t>work: 3 percent</a:t>
            </a:r>
            <a:r>
              <a:rPr lang="en-US" sz="1200" kern="0" dirty="0">
                <a:solidFill>
                  <a:srgbClr val="000000"/>
                </a:solidFill>
              </a:rPr>
              <a:t>, </a:t>
            </a:r>
            <a:r>
              <a:rPr lang="en-US" sz="1200" kern="0" dirty="0" smtClean="0">
                <a:solidFill>
                  <a:srgbClr val="000000"/>
                </a:solidFill>
              </a:rPr>
              <a:t>Not </a:t>
            </a:r>
            <a:r>
              <a:rPr lang="en-US" sz="1200" kern="0" dirty="0">
                <a:solidFill>
                  <a:srgbClr val="000000"/>
                </a:solidFill>
              </a:rPr>
              <a:t>in the market for </a:t>
            </a:r>
            <a:r>
              <a:rPr lang="en-US" sz="1200" kern="0" dirty="0" smtClean="0">
                <a:solidFill>
                  <a:srgbClr val="000000"/>
                </a:solidFill>
              </a:rPr>
              <a:t>work: 1 </a:t>
            </a:r>
            <a:r>
              <a:rPr lang="en-US" sz="1200" kern="0" dirty="0">
                <a:solidFill>
                  <a:srgbClr val="000000"/>
                </a:solidFill>
              </a:rPr>
              <a:t>percent, </a:t>
            </a:r>
            <a:r>
              <a:rPr lang="en-US" sz="1200" kern="0" dirty="0" smtClean="0">
                <a:solidFill>
                  <a:srgbClr val="000000"/>
                </a:solidFill>
              </a:rPr>
              <a:t>Retired</a:t>
            </a:r>
            <a:r>
              <a:rPr lang="en-US" sz="1200" kern="0" dirty="0">
                <a:solidFill>
                  <a:srgbClr val="000000"/>
                </a:solidFill>
              </a:rPr>
              <a:t>:</a:t>
            </a:r>
            <a:r>
              <a:rPr lang="en-US" sz="1200" kern="0" dirty="0" smtClean="0">
                <a:solidFill>
                  <a:srgbClr val="000000"/>
                </a:solidFill>
              </a:rPr>
              <a:t> 23 percent</a:t>
            </a:r>
            <a:r>
              <a:rPr lang="en-US" sz="1200" kern="0" dirty="0">
                <a:solidFill>
                  <a:srgbClr val="000000"/>
                </a:solidFill>
              </a:rPr>
              <a:t>, </a:t>
            </a:r>
            <a:r>
              <a:rPr lang="en-US" sz="1200" kern="0" dirty="0" smtClean="0">
                <a:solidFill>
                  <a:srgbClr val="000000"/>
                </a:solidFill>
              </a:rPr>
              <a:t>Homemaker</a:t>
            </a:r>
            <a:r>
              <a:rPr lang="en-US" sz="1200" kern="0" dirty="0">
                <a:solidFill>
                  <a:srgbClr val="000000"/>
                </a:solidFill>
              </a:rPr>
              <a:t>:</a:t>
            </a:r>
            <a:r>
              <a:rPr lang="en-US" sz="1200" kern="0" dirty="0" smtClean="0">
                <a:solidFill>
                  <a:srgbClr val="000000"/>
                </a:solidFill>
              </a:rPr>
              <a:t> 4 </a:t>
            </a:r>
            <a:r>
              <a:rPr lang="en-US" sz="1200" kern="0" dirty="0">
                <a:solidFill>
                  <a:srgbClr val="000000"/>
                </a:solidFill>
              </a:rPr>
              <a:t>percent, </a:t>
            </a:r>
            <a:r>
              <a:rPr lang="en-US" sz="1200" kern="0" dirty="0" smtClean="0">
                <a:solidFill>
                  <a:srgbClr val="000000"/>
                </a:solidFill>
              </a:rPr>
              <a:t>Student: 6 </a:t>
            </a:r>
            <a:r>
              <a:rPr lang="en-US" sz="1200" kern="0" dirty="0">
                <a:solidFill>
                  <a:srgbClr val="000000"/>
                </a:solidFill>
              </a:rPr>
              <a:t>percent.</a:t>
            </a:r>
            <a:endParaRPr lang="en-US" sz="1200" dirty="0">
              <a:solidFill>
                <a:prstClr val="black"/>
              </a:solidFill>
            </a:endParaRPr>
          </a:p>
        </p:txBody>
      </p:sp>
      <p:sp>
        <p:nvSpPr>
          <p:cNvPr id="6" name="AutoShape 4"/>
          <p:cNvSpPr>
            <a:spLocks noChangeArrowheads="1"/>
          </p:cNvSpPr>
          <p:nvPr/>
        </p:nvSpPr>
        <p:spPr bwMode="auto">
          <a:xfrm>
            <a:off x="69374" y="1132820"/>
            <a:ext cx="8686800" cy="417414"/>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smtClean="0">
                <a:solidFill>
                  <a:srgbClr val="000000"/>
                </a:solidFill>
              </a:rPr>
              <a:t>Are you currently: employed </a:t>
            </a:r>
            <a:r>
              <a:rPr lang="en-US" sz="1400" i="1" dirty="0">
                <a:solidFill>
                  <a:srgbClr val="000000"/>
                </a:solidFill>
              </a:rPr>
              <a:t>full-time, employed part-time, unemployed or temporarily out of work, not in the market for work, retired, a homemaker, or a </a:t>
            </a:r>
            <a:r>
              <a:rPr lang="en-US" sz="1400" i="1" dirty="0" smtClean="0">
                <a:solidFill>
                  <a:srgbClr val="000000"/>
                </a:solidFill>
              </a:rPr>
              <a:t>student?</a:t>
            </a:r>
            <a:endParaRPr lang="en-US" sz="1400" i="1" dirty="0">
              <a:solidFill>
                <a:srgbClr val="000000"/>
              </a:solidFill>
            </a:endParaRPr>
          </a:p>
        </p:txBody>
      </p:sp>
      <p:sp>
        <p:nvSpPr>
          <p:cNvPr id="8" name="Rectangle 7"/>
          <p:cNvSpPr/>
          <p:nvPr/>
        </p:nvSpPr>
        <p:spPr>
          <a:xfrm>
            <a:off x="69374" y="533400"/>
            <a:ext cx="9081448"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Voters with disabilities more likely to be looking for work</a:t>
            </a:r>
            <a:endParaRPr lang="en-US" sz="2800" dirty="0">
              <a:solidFill>
                <a:prstClr val="black"/>
              </a:solidFill>
              <a:latin typeface="Franklin Gothic Demi Cond"/>
              <a:cs typeface="Franklin Gothic Demi Cond"/>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66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9398E2-BD8B-4C06-B949-5D11C3C3F6EB}" type="slidenum">
              <a:rPr lang="en-US" smtClean="0">
                <a:solidFill>
                  <a:srgbClr val="EEECE1"/>
                </a:solidFill>
              </a:rPr>
              <a:pPr>
                <a:defRPr/>
              </a:pPr>
              <a:t>8</a:t>
            </a:fld>
            <a:endParaRPr lang="en-US" dirty="0">
              <a:solidFill>
                <a:srgbClr val="EEECE1"/>
              </a:solidFill>
            </a:endParaRPr>
          </a:p>
        </p:txBody>
      </p:sp>
      <p:graphicFrame>
        <p:nvGraphicFramePr>
          <p:cNvPr id="3" name="Chart 2"/>
          <p:cNvGraphicFramePr/>
          <p:nvPr>
            <p:extLst>
              <p:ext uri="{D42A27DB-BD31-4B8C-83A1-F6EECF244321}">
                <p14:modId xmlns:p14="http://schemas.microsoft.com/office/powerpoint/2010/main" val="3369234585"/>
              </p:ext>
            </p:extLst>
          </p:nvPr>
        </p:nvGraphicFramePr>
        <p:xfrm>
          <a:off x="1" y="1505297"/>
          <a:ext cx="9050564" cy="408266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214" y="5715000"/>
            <a:ext cx="9081448" cy="1015663"/>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“What </a:t>
            </a:r>
            <a:r>
              <a:rPr lang="en-US" sz="1200" kern="0" dirty="0">
                <a:solidFill>
                  <a:srgbClr val="000000"/>
                </a:solidFill>
              </a:rPr>
              <a:t>is the last year of schooling that you have completed</a:t>
            </a:r>
            <a:r>
              <a:rPr lang="en-US" sz="1200" kern="0" dirty="0" smtClean="0">
                <a:solidFill>
                  <a:srgbClr val="000000"/>
                </a:solidFill>
              </a:rPr>
              <a:t>?”</a:t>
            </a:r>
          </a:p>
          <a:p>
            <a:endParaRPr lang="en-US" sz="1200" kern="0" dirty="0" smtClean="0">
              <a:solidFill>
                <a:srgbClr val="000000"/>
              </a:solidFill>
            </a:endParaRPr>
          </a:p>
          <a:p>
            <a:r>
              <a:rPr lang="en-US" sz="1200" b="1" kern="0" dirty="0" smtClean="0">
                <a:solidFill>
                  <a:srgbClr val="000000"/>
                </a:solidFill>
              </a:rPr>
              <a:t>People with disabilities</a:t>
            </a:r>
            <a:r>
              <a:rPr lang="en-US" sz="1200" kern="0" dirty="0">
                <a:solidFill>
                  <a:srgbClr val="000000"/>
                </a:solidFill>
              </a:rPr>
              <a:t>:</a:t>
            </a:r>
            <a:r>
              <a:rPr lang="en-US" sz="1200" kern="0" dirty="0" smtClean="0">
                <a:solidFill>
                  <a:srgbClr val="000000"/>
                </a:solidFill>
              </a:rPr>
              <a:t> High school education or less: 39 percent. Post-high school or some college education: 36 percent. Four-year college degree only</a:t>
            </a:r>
            <a:r>
              <a:rPr lang="en-US" sz="1200" kern="0" dirty="0">
                <a:solidFill>
                  <a:srgbClr val="000000"/>
                </a:solidFill>
              </a:rPr>
              <a:t>:</a:t>
            </a:r>
            <a:r>
              <a:rPr lang="en-US" sz="1200" kern="0" dirty="0" smtClean="0">
                <a:solidFill>
                  <a:srgbClr val="000000"/>
                </a:solidFill>
              </a:rPr>
              <a:t> 17 percent. Post-graduate degree: 7 percent. </a:t>
            </a:r>
            <a:r>
              <a:rPr lang="en-US" sz="1200" b="1" kern="0" dirty="0" smtClean="0">
                <a:solidFill>
                  <a:srgbClr val="000000"/>
                </a:solidFill>
              </a:rPr>
              <a:t>People without disabilities</a:t>
            </a:r>
            <a:r>
              <a:rPr lang="en-US" sz="1200" kern="0" dirty="0">
                <a:solidFill>
                  <a:srgbClr val="000000"/>
                </a:solidFill>
              </a:rPr>
              <a:t>:</a:t>
            </a:r>
            <a:r>
              <a:rPr lang="en-US" sz="1200" kern="0" dirty="0" smtClean="0">
                <a:solidFill>
                  <a:srgbClr val="000000"/>
                </a:solidFill>
              </a:rPr>
              <a:t> </a:t>
            </a:r>
            <a:r>
              <a:rPr lang="en-US" sz="1200" kern="0" dirty="0">
                <a:solidFill>
                  <a:srgbClr val="000000"/>
                </a:solidFill>
              </a:rPr>
              <a:t>High school education or </a:t>
            </a:r>
            <a:r>
              <a:rPr lang="en-US" sz="1200" kern="0" dirty="0" smtClean="0">
                <a:solidFill>
                  <a:srgbClr val="000000"/>
                </a:solidFill>
              </a:rPr>
              <a:t>less: </a:t>
            </a:r>
            <a:r>
              <a:rPr lang="en-US" sz="1200" kern="0" dirty="0">
                <a:solidFill>
                  <a:srgbClr val="000000"/>
                </a:solidFill>
              </a:rPr>
              <a:t>25 percent. Post-high school or some college </a:t>
            </a:r>
            <a:r>
              <a:rPr lang="en-US" sz="1200" kern="0" dirty="0" smtClean="0">
                <a:solidFill>
                  <a:srgbClr val="000000"/>
                </a:solidFill>
              </a:rPr>
              <a:t>education: </a:t>
            </a:r>
            <a:r>
              <a:rPr lang="en-US" sz="1200" kern="0" dirty="0">
                <a:solidFill>
                  <a:srgbClr val="000000"/>
                </a:solidFill>
              </a:rPr>
              <a:t>33 percent. Four-year college degree </a:t>
            </a:r>
            <a:r>
              <a:rPr lang="en-US" sz="1200" kern="0" dirty="0" smtClean="0">
                <a:solidFill>
                  <a:srgbClr val="000000"/>
                </a:solidFill>
              </a:rPr>
              <a:t>only: </a:t>
            </a:r>
            <a:r>
              <a:rPr lang="en-US" sz="1200" kern="0" dirty="0">
                <a:solidFill>
                  <a:srgbClr val="000000"/>
                </a:solidFill>
              </a:rPr>
              <a:t>25 percent. </a:t>
            </a:r>
            <a:r>
              <a:rPr lang="en-US" sz="1200" kern="0" dirty="0" smtClean="0">
                <a:solidFill>
                  <a:srgbClr val="000000"/>
                </a:solidFill>
              </a:rPr>
              <a:t>Post-graduate degree: </a:t>
            </a:r>
            <a:r>
              <a:rPr lang="en-US" sz="1200" kern="0" dirty="0">
                <a:solidFill>
                  <a:srgbClr val="000000"/>
                </a:solidFill>
              </a:rPr>
              <a:t>15 percent. </a:t>
            </a:r>
            <a:endParaRPr lang="en-US" sz="1200" dirty="0">
              <a:solidFill>
                <a:prstClr val="black"/>
              </a:solidFill>
            </a:endParaRPr>
          </a:p>
        </p:txBody>
      </p:sp>
      <p:sp>
        <p:nvSpPr>
          <p:cNvPr id="6" name="AutoShape 4"/>
          <p:cNvSpPr>
            <a:spLocks noChangeArrowheads="1"/>
          </p:cNvSpPr>
          <p:nvPr/>
        </p:nvSpPr>
        <p:spPr bwMode="auto">
          <a:xfrm>
            <a:off x="77464" y="1290310"/>
            <a:ext cx="8846026" cy="31498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smtClean="0">
                <a:solidFill>
                  <a:srgbClr val="000000"/>
                </a:solidFill>
              </a:rPr>
              <a:t>What is the last year of schooling that you have completed?</a:t>
            </a:r>
            <a:endParaRPr lang="en-US" sz="1400" i="1" dirty="0">
              <a:solidFill>
                <a:srgbClr val="000000"/>
              </a:solidFill>
            </a:endParaRPr>
          </a:p>
        </p:txBody>
      </p:sp>
      <p:sp>
        <p:nvSpPr>
          <p:cNvPr id="8" name="Rectangle 7"/>
          <p:cNvSpPr/>
          <p:nvPr/>
        </p:nvSpPr>
        <p:spPr>
          <a:xfrm>
            <a:off x="69374" y="609600"/>
            <a:ext cx="9081448"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3-in-4 voters with disabilities are working class </a:t>
            </a:r>
            <a:endParaRPr lang="en-US" sz="2800" dirty="0">
              <a:solidFill>
                <a:prstClr val="black"/>
              </a:solidFill>
              <a:latin typeface="Franklin Gothic Demi Cond"/>
              <a:cs typeface="Franklin Gothic Demi Cond"/>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1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1268" y="5257800"/>
            <a:ext cx="2685332" cy="646331"/>
          </a:xfrm>
          <a:prstGeom prst="rect">
            <a:avLst/>
          </a:prstGeom>
          <a:noFill/>
          <a:ln>
            <a:solidFill>
              <a:schemeClr val="tx1"/>
            </a:solidFill>
          </a:ln>
        </p:spPr>
        <p:txBody>
          <a:bodyPr wrap="square" rtlCol="0">
            <a:spAutoFit/>
          </a:bodyPr>
          <a:lstStyle/>
          <a:p>
            <a:pPr algn="ctr"/>
            <a:r>
              <a:rPr lang="en-US" b="1" dirty="0" smtClean="0"/>
              <a:t>Outside Extended </a:t>
            </a:r>
          </a:p>
          <a:p>
            <a:pPr algn="ctr"/>
            <a:r>
              <a:rPr lang="en-US" b="1" dirty="0"/>
              <a:t>D</a:t>
            </a:r>
            <a:r>
              <a:rPr lang="en-US" b="1" dirty="0" smtClean="0"/>
              <a:t>isability </a:t>
            </a:r>
            <a:r>
              <a:rPr lang="en-US" b="1" dirty="0"/>
              <a:t>C</a:t>
            </a:r>
            <a:r>
              <a:rPr lang="en-US" b="1" dirty="0" smtClean="0"/>
              <a:t>ommunity</a:t>
            </a:r>
            <a:endParaRPr lang="en-US" b="1" dirty="0"/>
          </a:p>
        </p:txBody>
      </p:sp>
      <p:sp>
        <p:nvSpPr>
          <p:cNvPr id="4" name="Rectangle 3"/>
          <p:cNvSpPr/>
          <p:nvPr/>
        </p:nvSpPr>
        <p:spPr>
          <a:xfrm>
            <a:off x="3488302" y="52578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People with Disabilities</a:t>
            </a:r>
            <a:endParaRPr lang="en-US" b="1" dirty="0">
              <a:solidFill>
                <a:schemeClr val="tx1"/>
              </a:solidFill>
            </a:endParaRPr>
          </a:p>
        </p:txBody>
      </p:sp>
      <p:sp>
        <p:nvSpPr>
          <p:cNvPr id="24" name="Rectangle 23"/>
          <p:cNvSpPr/>
          <p:nvPr/>
        </p:nvSpPr>
        <p:spPr>
          <a:xfrm>
            <a:off x="6155302" y="5257800"/>
            <a:ext cx="2455298" cy="6463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Extended Disability Community</a:t>
            </a:r>
            <a:endParaRPr lang="en-US" b="1" dirty="0">
              <a:solidFill>
                <a:schemeClr val="tx1"/>
              </a:solidFill>
            </a:endParaRPr>
          </a:p>
        </p:txBody>
      </p:sp>
      <p:sp>
        <p:nvSpPr>
          <p:cNvPr id="2" name="Slide Number Placeholder 1"/>
          <p:cNvSpPr>
            <a:spLocks noGrp="1"/>
          </p:cNvSpPr>
          <p:nvPr>
            <p:ph type="sldNum" sz="quarter" idx="12"/>
          </p:nvPr>
        </p:nvSpPr>
        <p:spPr/>
        <p:txBody>
          <a:bodyPr/>
          <a:lstStyle/>
          <a:p>
            <a:pPr>
              <a:defRPr/>
            </a:pPr>
            <a:fld id="{4C5DAD9D-3630-4C04-8207-D2EF7D23B384}" type="slidenum">
              <a:rPr lang="en-US" smtClean="0">
                <a:solidFill>
                  <a:srgbClr val="EEECE1"/>
                </a:solidFill>
              </a:rPr>
              <a:pPr>
                <a:defRPr/>
              </a:pPr>
              <a:t>9</a:t>
            </a:fld>
            <a:endParaRPr lang="en-US" dirty="0">
              <a:solidFill>
                <a:srgbClr val="EEECE1"/>
              </a:solidFill>
            </a:endParaRPr>
          </a:p>
        </p:txBody>
      </p:sp>
      <p:sp>
        <p:nvSpPr>
          <p:cNvPr id="5" name="Rectangle 4"/>
          <p:cNvSpPr/>
          <p:nvPr/>
        </p:nvSpPr>
        <p:spPr>
          <a:xfrm>
            <a:off x="0" y="533400"/>
            <a:ext cx="9144000" cy="523220"/>
          </a:xfrm>
          <a:prstGeom prst="rect">
            <a:avLst/>
          </a:prstGeom>
        </p:spPr>
        <p:txBody>
          <a:bodyPr wrap="square">
            <a:spAutoFit/>
          </a:bodyPr>
          <a:lstStyle/>
          <a:p>
            <a:r>
              <a:rPr lang="en-US" sz="2800" dirty="0" smtClean="0">
                <a:solidFill>
                  <a:prstClr val="black"/>
                </a:solidFill>
                <a:latin typeface="Franklin Gothic Demi Cond"/>
                <a:cs typeface="Franklin Gothic Demi Cond"/>
              </a:rPr>
              <a:t>Disabled community, like all voters, say country on wrong track</a:t>
            </a:r>
            <a:endParaRPr lang="en-US" sz="2800" dirty="0">
              <a:solidFill>
                <a:prstClr val="black"/>
              </a:solidFill>
              <a:latin typeface="Franklin Gothic Demi Cond"/>
              <a:cs typeface="Franklin Gothic Demi Cond"/>
            </a:endParaRPr>
          </a:p>
        </p:txBody>
      </p:sp>
      <p:graphicFrame>
        <p:nvGraphicFramePr>
          <p:cNvPr id="12" name="Chart 11"/>
          <p:cNvGraphicFramePr/>
          <p:nvPr>
            <p:extLst>
              <p:ext uri="{D42A27DB-BD31-4B8C-83A1-F6EECF244321}">
                <p14:modId xmlns:p14="http://schemas.microsoft.com/office/powerpoint/2010/main" val="4134704264"/>
              </p:ext>
            </p:extLst>
          </p:nvPr>
        </p:nvGraphicFramePr>
        <p:xfrm>
          <a:off x="152400" y="1905000"/>
          <a:ext cx="8637211" cy="3886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a:xfrm>
            <a:off x="5985640" y="1614978"/>
            <a:ext cx="0" cy="3185622"/>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94932" y="1614978"/>
            <a:ext cx="0" cy="3185622"/>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nvSpPr>
        <p:spPr bwMode="auto">
          <a:xfrm>
            <a:off x="154874" y="1066800"/>
            <a:ext cx="8686800" cy="457200"/>
          </a:xfrm>
          <a:prstGeom prst="roundRect">
            <a:avLst>
              <a:gd name="adj" fmla="val 16667"/>
            </a:avLst>
          </a:prstGeom>
          <a:solidFill>
            <a:srgbClr val="CCCC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sz="1400" i="1" dirty="0">
                <a:solidFill>
                  <a:srgbClr val="000000"/>
                </a:solidFill>
              </a:rPr>
              <a:t>Generally speaking, do you think that things in this country are going in the right direction, or do you feel things have gotten pretty seriously off on the wrong track?</a:t>
            </a:r>
            <a:endParaRPr lang="en-US" sz="1400" i="1" dirty="0" smtClean="0">
              <a:solidFill>
                <a:srgbClr val="000000"/>
              </a:solidFill>
            </a:endParaRPr>
          </a:p>
        </p:txBody>
      </p:sp>
      <p:sp>
        <p:nvSpPr>
          <p:cNvPr id="7" name="Rounded Rectangle 6"/>
          <p:cNvSpPr/>
          <p:nvPr/>
        </p:nvSpPr>
        <p:spPr>
          <a:xfrm>
            <a:off x="1524000" y="2057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+20</a:t>
            </a:r>
            <a:endParaRPr lang="en-US" sz="2000" b="1" dirty="0"/>
          </a:p>
        </p:txBody>
      </p:sp>
      <p:sp>
        <p:nvSpPr>
          <p:cNvPr id="17" name="Rounded Rectangle 16"/>
          <p:cNvSpPr/>
          <p:nvPr/>
        </p:nvSpPr>
        <p:spPr>
          <a:xfrm>
            <a:off x="4327451" y="2057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+21</a:t>
            </a:r>
            <a:endParaRPr lang="en-US" sz="2000" b="1" dirty="0"/>
          </a:p>
        </p:txBody>
      </p:sp>
      <p:sp>
        <p:nvSpPr>
          <p:cNvPr id="18" name="Rounded Rectangle 17"/>
          <p:cNvSpPr/>
          <p:nvPr/>
        </p:nvSpPr>
        <p:spPr>
          <a:xfrm>
            <a:off x="7086600" y="2057400"/>
            <a:ext cx="609600" cy="304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+16</a:t>
            </a:r>
            <a:endParaRPr lang="en-US" sz="2000" b="1" dirty="0"/>
          </a:p>
        </p:txBody>
      </p:sp>
      <p:sp>
        <p:nvSpPr>
          <p:cNvPr id="16" name="Rectangle 15"/>
          <p:cNvSpPr/>
          <p:nvPr/>
        </p:nvSpPr>
        <p:spPr>
          <a:xfrm>
            <a:off x="0" y="5996464"/>
            <a:ext cx="9144000" cy="86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2400" y="5950803"/>
            <a:ext cx="8763000" cy="830997"/>
          </a:xfrm>
          <a:prstGeom prst="rect">
            <a:avLst/>
          </a:prstGeom>
          <a:solidFill>
            <a:srgbClr val="FFFFFF">
              <a:lumMod val="85000"/>
            </a:srgbClr>
          </a:solidFill>
          <a:ln>
            <a:solidFill>
              <a:srgbClr val="000000"/>
            </a:solidFill>
          </a:ln>
        </p:spPr>
        <p:txBody>
          <a:bodyPr wrap="square" rtlCol="0">
            <a:spAutoFit/>
          </a:bodyPr>
          <a:lstStyle/>
          <a:p>
            <a:r>
              <a:rPr lang="en-US" sz="1200" kern="0" dirty="0" smtClean="0">
                <a:solidFill>
                  <a:srgbClr val="000000"/>
                </a:solidFill>
              </a:rPr>
              <a:t>“</a:t>
            </a:r>
            <a:r>
              <a:rPr lang="en-US" sz="1200" i="1" kern="0" dirty="0">
                <a:solidFill>
                  <a:srgbClr val="000000"/>
                </a:solidFill>
              </a:rPr>
              <a:t>Generally speaking, do you think that things in this country are going in the right direction, or do you feel things have gotten pretty seriously off on the wrong track</a:t>
            </a:r>
            <a:r>
              <a:rPr lang="en-US" sz="1200" i="1" kern="0" dirty="0" smtClean="0">
                <a:solidFill>
                  <a:srgbClr val="000000"/>
                </a:solidFill>
              </a:rPr>
              <a:t>?”</a:t>
            </a:r>
          </a:p>
          <a:p>
            <a:r>
              <a:rPr lang="en-US" sz="1200" b="1" kern="0" dirty="0" smtClean="0">
                <a:solidFill>
                  <a:srgbClr val="000000"/>
                </a:solidFill>
              </a:rPr>
              <a:t>Outside </a:t>
            </a:r>
            <a:r>
              <a:rPr lang="en-US" sz="1200" b="1" kern="0" dirty="0" smtClean="0">
                <a:solidFill>
                  <a:srgbClr val="000000"/>
                </a:solidFill>
              </a:rPr>
              <a:t>extended </a:t>
            </a:r>
            <a:r>
              <a:rPr lang="en-US" sz="1200" b="1" kern="0" dirty="0" smtClean="0">
                <a:solidFill>
                  <a:srgbClr val="000000"/>
                </a:solidFill>
              </a:rPr>
              <a:t>disability </a:t>
            </a:r>
            <a:r>
              <a:rPr lang="en-US" sz="1200" b="1" kern="0" dirty="0" smtClean="0">
                <a:solidFill>
                  <a:srgbClr val="000000"/>
                </a:solidFill>
              </a:rPr>
              <a:t>community</a:t>
            </a:r>
            <a:r>
              <a:rPr lang="en-US" sz="1200" kern="0" dirty="0" smtClean="0">
                <a:solidFill>
                  <a:srgbClr val="000000"/>
                </a:solidFill>
              </a:rPr>
              <a:t>: </a:t>
            </a:r>
            <a:r>
              <a:rPr lang="en-US" sz="1200" kern="0" dirty="0">
                <a:solidFill>
                  <a:srgbClr val="000000"/>
                </a:solidFill>
              </a:rPr>
              <a:t>R</a:t>
            </a:r>
            <a:r>
              <a:rPr lang="en-US" sz="1200" kern="0" dirty="0" smtClean="0">
                <a:solidFill>
                  <a:srgbClr val="000000"/>
                </a:solidFill>
              </a:rPr>
              <a:t>ight track: </a:t>
            </a:r>
            <a:r>
              <a:rPr lang="en-US" sz="1200" kern="0" dirty="0" smtClean="0">
                <a:solidFill>
                  <a:srgbClr val="000000"/>
                </a:solidFill>
              </a:rPr>
              <a:t>36 </a:t>
            </a:r>
            <a:r>
              <a:rPr lang="en-US" sz="1200" kern="0" dirty="0" smtClean="0">
                <a:solidFill>
                  <a:srgbClr val="000000"/>
                </a:solidFill>
              </a:rPr>
              <a:t>percent, Wrong track: </a:t>
            </a:r>
            <a:r>
              <a:rPr lang="en-US" sz="1200" kern="0" dirty="0" smtClean="0">
                <a:solidFill>
                  <a:srgbClr val="000000"/>
                </a:solidFill>
              </a:rPr>
              <a:t>56 </a:t>
            </a:r>
            <a:r>
              <a:rPr lang="en-US" sz="1200" kern="0" dirty="0" smtClean="0">
                <a:solidFill>
                  <a:srgbClr val="000000"/>
                </a:solidFill>
              </a:rPr>
              <a:t>percent.</a:t>
            </a:r>
            <a:r>
              <a:rPr lang="en-US" sz="1200" b="1" kern="0" dirty="0" smtClean="0">
                <a:solidFill>
                  <a:srgbClr val="000000"/>
                </a:solidFill>
              </a:rPr>
              <a:t> </a:t>
            </a:r>
            <a:r>
              <a:rPr lang="en-US" sz="1200" b="1" kern="0" dirty="0">
                <a:solidFill>
                  <a:srgbClr val="000000"/>
                </a:solidFill>
              </a:rPr>
              <a:t>People with </a:t>
            </a:r>
            <a:r>
              <a:rPr lang="en-US" sz="1200" b="1" kern="0" dirty="0" smtClean="0">
                <a:solidFill>
                  <a:srgbClr val="000000"/>
                </a:solidFill>
              </a:rPr>
              <a:t>disabilities: </a:t>
            </a:r>
            <a:r>
              <a:rPr lang="en-US" sz="1200" kern="0" dirty="0">
                <a:solidFill>
                  <a:srgbClr val="000000"/>
                </a:solidFill>
              </a:rPr>
              <a:t>R</a:t>
            </a:r>
            <a:r>
              <a:rPr lang="en-US" sz="1200" kern="0" dirty="0" smtClean="0">
                <a:solidFill>
                  <a:srgbClr val="000000"/>
                </a:solidFill>
              </a:rPr>
              <a:t>ight track: 37 </a:t>
            </a:r>
            <a:r>
              <a:rPr lang="en-US" sz="1200" kern="0" dirty="0">
                <a:solidFill>
                  <a:srgbClr val="000000"/>
                </a:solidFill>
              </a:rPr>
              <a:t>percent, </a:t>
            </a:r>
            <a:r>
              <a:rPr lang="en-US" sz="1200" kern="0" dirty="0" smtClean="0">
                <a:solidFill>
                  <a:srgbClr val="000000"/>
                </a:solidFill>
              </a:rPr>
              <a:t>Wrong track: 58 </a:t>
            </a:r>
            <a:r>
              <a:rPr lang="en-US" sz="1200" kern="0" dirty="0">
                <a:solidFill>
                  <a:srgbClr val="000000"/>
                </a:solidFill>
              </a:rPr>
              <a:t>percent. </a:t>
            </a:r>
            <a:r>
              <a:rPr lang="en-US" sz="1200" b="1" dirty="0" smtClean="0">
                <a:solidFill>
                  <a:prstClr val="black"/>
                </a:solidFill>
              </a:rPr>
              <a:t>Extended disability community</a:t>
            </a:r>
            <a:r>
              <a:rPr lang="en-US" sz="1200" dirty="0" smtClean="0">
                <a:solidFill>
                  <a:prstClr val="black"/>
                </a:solidFill>
              </a:rPr>
              <a:t>: </a:t>
            </a:r>
            <a:r>
              <a:rPr lang="en-US" sz="1200" dirty="0">
                <a:solidFill>
                  <a:prstClr val="black"/>
                </a:solidFill>
              </a:rPr>
              <a:t>R</a:t>
            </a:r>
            <a:r>
              <a:rPr lang="en-US" sz="1200" dirty="0" smtClean="0">
                <a:solidFill>
                  <a:prstClr val="black"/>
                </a:solidFill>
              </a:rPr>
              <a:t>ight track: 39 percent, Wrong track: </a:t>
            </a:r>
            <a:r>
              <a:rPr lang="en-US" sz="1200" dirty="0" smtClean="0">
                <a:solidFill>
                  <a:prstClr val="black"/>
                </a:solidFill>
              </a:rPr>
              <a:t>55 percent</a:t>
            </a:r>
            <a:r>
              <a:rPr lang="en-US" sz="1200" dirty="0" smtClean="0">
                <a:solidFill>
                  <a:prstClr val="black"/>
                </a:solidFill>
              </a:rPr>
              <a:t>. </a:t>
            </a:r>
            <a:endParaRPr lang="en-US" sz="1200" dirty="0">
              <a:solidFill>
                <a:prstClr val="black"/>
              </a:solidFill>
            </a:endParaRPr>
          </a:p>
        </p:txBody>
      </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1368"/>
          <a:stretch/>
        </p:blipFill>
        <p:spPr bwMode="auto">
          <a:xfrm>
            <a:off x="1960721" y="125713"/>
            <a:ext cx="5322811" cy="2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9" descr="dc letterhea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3273" r="86278" b="3273"/>
          <a:stretch/>
        </p:blipFill>
        <p:spPr bwMode="auto">
          <a:xfrm>
            <a:off x="2590800" y="90755"/>
            <a:ext cx="371901" cy="3591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C:\Users\nzdunkewicz\AppData\Local\Microsoft\Windows\Temporary Internet Files\Content.Outlook\QTMHSABI\GR header Transparent for Deck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4890" y="177155"/>
            <a:ext cx="3090417" cy="18286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914400" y="1614978"/>
            <a:ext cx="7162800" cy="36622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COUNTRY DIRECTION</a:t>
            </a:r>
            <a:endParaRPr lang="en-US" b="1" dirty="0">
              <a:solidFill>
                <a:schemeClr val="tx1"/>
              </a:solidFill>
            </a:endParaRPr>
          </a:p>
        </p:txBody>
      </p:sp>
    </p:spTree>
    <p:extLst>
      <p:ext uri="{BB962C8B-B14F-4D97-AF65-F5344CB8AC3E}">
        <p14:creationId xmlns:p14="http://schemas.microsoft.com/office/powerpoint/2010/main" val="2655414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5373</TotalTime>
  <Words>5113</Words>
  <Application>Microsoft Office PowerPoint</Application>
  <PresentationFormat>On-screen Show (4:3)</PresentationFormat>
  <Paragraphs>371</Paragraphs>
  <Slides>25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Akzidenz-Grotesk Std Light Ext</vt:lpstr>
      <vt:lpstr>Calibri</vt:lpstr>
      <vt:lpstr>Droid Sans</vt:lpstr>
      <vt:lpstr>Franklin Gothic Demi Cond</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Denton</dc:creator>
  <cp:lastModifiedBy>Nancy Zdunkewicz</cp:lastModifiedBy>
  <cp:revision>205</cp:revision>
  <dcterms:created xsi:type="dcterms:W3CDTF">2015-09-28T13:28:17Z</dcterms:created>
  <dcterms:modified xsi:type="dcterms:W3CDTF">2018-02-14T01:50:41Z</dcterms:modified>
</cp:coreProperties>
</file>